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0.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21.xml" ContentType="application/vnd.openxmlformats-officedocument.presentationml.notesSlide+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3.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notesSlides/notesSlide24.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5.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26.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notesSlides/notesSlide27.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28.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29.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30.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notesSlides/notesSlide31.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2.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3.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notesSlides/notesSlide34.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notesSlides/notesSlide35.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notesSlides/notesSlide36.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7.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734" r:id="rId5"/>
  </p:sldMasterIdLst>
  <p:notesMasterIdLst>
    <p:notesMasterId r:id="rId48"/>
  </p:notesMasterIdLst>
  <p:handoutMasterIdLst>
    <p:handoutMasterId r:id="rId49"/>
  </p:handoutMasterIdLst>
  <p:sldIdLst>
    <p:sldId id="258" r:id="rId6"/>
    <p:sldId id="261" r:id="rId7"/>
    <p:sldId id="264" r:id="rId8"/>
    <p:sldId id="267" r:id="rId9"/>
    <p:sldId id="270" r:id="rId10"/>
    <p:sldId id="273" r:id="rId11"/>
    <p:sldId id="276" r:id="rId12"/>
    <p:sldId id="279" r:id="rId13"/>
    <p:sldId id="282" r:id="rId14"/>
    <p:sldId id="285" r:id="rId15"/>
    <p:sldId id="288" r:id="rId16"/>
    <p:sldId id="291" r:id="rId17"/>
    <p:sldId id="294" r:id="rId18"/>
    <p:sldId id="297" r:id="rId19"/>
    <p:sldId id="300" r:id="rId20"/>
    <p:sldId id="303" r:id="rId21"/>
    <p:sldId id="306" r:id="rId22"/>
    <p:sldId id="309" r:id="rId23"/>
    <p:sldId id="312" r:id="rId24"/>
    <p:sldId id="315" r:id="rId25"/>
    <p:sldId id="318" r:id="rId26"/>
    <p:sldId id="321" r:id="rId27"/>
    <p:sldId id="324" r:id="rId28"/>
    <p:sldId id="327" r:id="rId29"/>
    <p:sldId id="330" r:id="rId30"/>
    <p:sldId id="333" r:id="rId31"/>
    <p:sldId id="336" r:id="rId32"/>
    <p:sldId id="339" r:id="rId33"/>
    <p:sldId id="342" r:id="rId34"/>
    <p:sldId id="345" r:id="rId35"/>
    <p:sldId id="348" r:id="rId36"/>
    <p:sldId id="351" r:id="rId37"/>
    <p:sldId id="354" r:id="rId38"/>
    <p:sldId id="357" r:id="rId39"/>
    <p:sldId id="360" r:id="rId40"/>
    <p:sldId id="363" r:id="rId41"/>
    <p:sldId id="366" r:id="rId42"/>
    <p:sldId id="369" r:id="rId43"/>
    <p:sldId id="372" r:id="rId44"/>
    <p:sldId id="375" r:id="rId45"/>
    <p:sldId id="378" r:id="rId46"/>
    <p:sldId id="381" r:id="rId47"/>
  </p:sldIdLst>
  <p:sldSz cx="12192000" cy="6858000"/>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6562" userDrawn="1">
          <p15:clr>
            <a:srgbClr val="A4A3A4"/>
          </p15:clr>
        </p15:guide>
        <p15:guide id="3" orient="horz" pos="913" userDrawn="1">
          <p15:clr>
            <a:srgbClr val="A4A3A4"/>
          </p15:clr>
        </p15:guide>
        <p15:guide id="4" pos="528" userDrawn="1">
          <p15:clr>
            <a:srgbClr val="A4A3A4"/>
          </p15:clr>
        </p15:guide>
        <p15:guide id="5" pos="6856" userDrawn="1">
          <p15:clr>
            <a:srgbClr val="A4A3A4"/>
          </p15:clr>
        </p15:guide>
        <p15:guide id="6" orient="horz" pos="390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Eve Lacombe" initials="ML" lastIdx="0" clrIdx="0">
    <p:extLst>
      <p:ext uri="{19B8F6BF-5375-455C-9EA6-DF929625EA0E}">
        <p15:presenceInfo xmlns:p15="http://schemas.microsoft.com/office/powerpoint/2012/main" userId="S::mlacombe@aci.aero::51dd5ad1-3ad9-457a-9178-d31ee8c2143d" providerId="AD"/>
      </p:ext>
    </p:extLst>
  </p:cmAuthor>
  <p:cmAuthor id="2" name="Avik Chatterjee" initials="AC" lastIdx="0" clrIdx="1">
    <p:extLst>
      <p:ext uri="{19B8F6BF-5375-455C-9EA6-DF929625EA0E}">
        <p15:presenceInfo xmlns:p15="http://schemas.microsoft.com/office/powerpoint/2012/main" userId="S::Avik.chatterjee@aqinsights.com::1e13ee1d-fd1e-478d-b467-b4d610e783b7" providerId="AD"/>
      </p:ext>
    </p:extLst>
  </p:cmAuthor>
  <p:cmAuthor id="3" name="Whitehead, Tanya" initials="WT" lastIdx="0" clrIdx="2">
    <p:extLst>
      <p:ext uri="{19B8F6BF-5375-455C-9EA6-DF929625EA0E}">
        <p15:presenceInfo xmlns:p15="http://schemas.microsoft.com/office/powerpoint/2012/main" userId="Whitehead, Tanya" providerId="None"/>
      </p:ext>
    </p:extLst>
  </p:cmAuthor>
  <p:cmAuthor id="4" name="CHATTERJEE, AVIK (MB)" initials="CA(" lastIdx="0" clrIdx="3">
    <p:extLst>
      <p:ext uri="{19B8F6BF-5375-455C-9EA6-DF929625EA0E}">
        <p15:presenceInfo xmlns:p15="http://schemas.microsoft.com/office/powerpoint/2012/main" userId="CHATTERJEE, AVIK (M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3792" autoAdjust="0"/>
  </p:normalViewPr>
  <p:slideViewPr>
    <p:cSldViewPr snapToGrid="0">
      <p:cViewPr varScale="1">
        <p:scale>
          <a:sx n="90" d="100"/>
          <a:sy n="90" d="100"/>
        </p:scale>
        <p:origin x="564" y="78"/>
      </p:cViewPr>
      <p:guideLst>
        <p:guide orient="horz" pos="3407"/>
        <p:guide pos="6562"/>
        <p:guide orient="horz" pos="913"/>
        <p:guide pos="528"/>
        <p:guide pos="6856"/>
        <p:guide orient="horz" pos="3906"/>
      </p:guideLst>
    </p:cSldViewPr>
  </p:slideViewPr>
  <p:notesTextViewPr>
    <p:cViewPr>
      <p:scale>
        <a:sx n="3" d="2"/>
        <a:sy n="3" d="2"/>
      </p:scale>
      <p:origin x="0" y="0"/>
    </p:cViewPr>
  </p:notesTextViewPr>
  <p:sorterViewPr>
    <p:cViewPr>
      <p:scale>
        <a:sx n="124" d="100"/>
        <a:sy n="124" d="100"/>
      </p:scale>
      <p:origin x="0" y="-198"/>
    </p:cViewPr>
  </p:sorterViewPr>
  <p:notesViewPr>
    <p:cSldViewPr snapToGrid="0">
      <p:cViewPr varScale="1">
        <p:scale>
          <a:sx n="50" d="100"/>
          <a:sy n="50" d="100"/>
        </p:scale>
        <p:origin x="2684" y="28"/>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58043113350868E-2"/>
          <c:y val="7.3532558977603912E-2"/>
          <c:w val="0.96046942472457886"/>
          <c:h val="0.76374137401580811"/>
        </c:manualLayout>
      </c:layout>
      <c:barChart>
        <c:barDir val="col"/>
        <c:grouping val="clustered"/>
        <c:varyColors val="0"/>
        <c:ser>
          <c:idx val="0"/>
          <c:order val="0"/>
          <c:tx>
            <c:strRef>
              <c:f>Sheet1!$B$1</c:f>
              <c:strCache>
                <c:ptCount val="1"/>
                <c:pt idx="0">
                  <c:v>data</c:v>
                </c:pt>
              </c:strCache>
            </c:strRef>
          </c:tx>
          <c:spPr>
            <a:solidFill>
              <a:schemeClr val="tx2">
                <a:lumMod val="20000"/>
                <a:lumOff val="80000"/>
              </a:schemeClr>
            </a:solidFill>
            <a:ln>
              <a:noFill/>
            </a:ln>
            <a:effectLst/>
          </c:spPr>
          <c:invertIfNegative val="0"/>
          <c:dLbls>
            <c:dLbl>
              <c:idx val="0"/>
              <c:tx>
                <c:rich>
                  <a:bodyPr/>
                  <a:lstStyle/>
                  <a:p>
                    <a:fld id="{A6B8BD26-87C4-48AF-B4EB-00619F24C04C}" type="CELLRANGE">
                      <a:rPr lang="en-US"/>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9810-4F1A-B061-BBC6C9AE1C84}"/>
                </c:ext>
              </c:extLst>
            </c:dLbl>
            <c:dLbl>
              <c:idx val="1"/>
              <c:tx>
                <c:rich>
                  <a:bodyPr/>
                  <a:lstStyle/>
                  <a:p>
                    <a:fld id="{87995CD0-D4AF-464B-9931-7B0643E9020C}"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9810-4F1A-B061-BBC6C9AE1C84}"/>
                </c:ext>
              </c:extLst>
            </c:dLbl>
            <c:dLbl>
              <c:idx val="2"/>
              <c:tx>
                <c:rich>
                  <a:bodyPr/>
                  <a:lstStyle/>
                  <a:p>
                    <a:fld id="{54EBDDD9-3EA4-4D2C-99A5-CA9CA359282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810-4F1A-B061-BBC6C9AE1C84}"/>
                </c:ext>
              </c:extLst>
            </c:dLbl>
            <c:numFmt formatCode="#,##0.00" sourceLinked="0"/>
            <c:spPr>
              <a:noFill/>
              <a:ln>
                <a:noFill/>
              </a:ln>
              <a:effectLst/>
            </c:spPr>
            <c:txPr>
              <a:bodyPr rot="0" spcFirstLastPara="1" vertOverflow="ellipsis" vert="horz" wrap="square" anchor="ctr" anchorCtr="1"/>
              <a:lstStyle/>
              <a:p>
                <a:pPr>
                  <a:defRPr sz="1200" b="1" i="0" u="none" strike="noStrike" kern="1200" baseline="0" smtId="4294967295">
                    <a:solidFill>
                      <a:schemeClr val="tx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Business</c:v>
                </c:pt>
                <c:pt idx="1">
                  <c:v>Leisure</c:v>
                </c:pt>
                <c:pt idx="2">
                  <c:v>Personal</c:v>
                </c:pt>
              </c:strCache>
            </c:strRef>
          </c:cat>
          <c:val>
            <c:numRef>
              <c:f>Sheet1!$B$2:$B$4</c:f>
              <c:numCache>
                <c:formatCode>0.00000000</c:formatCode>
                <c:ptCount val="3"/>
                <c:pt idx="0">
                  <c:v>4.0488035900000003</c:v>
                </c:pt>
                <c:pt idx="1">
                  <c:v>4.10818204</c:v>
                </c:pt>
                <c:pt idx="2">
                  <c:v>4.1787514000000003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4.05</c:v>
                  </c:pt>
                  <c:pt idx="1">
                    <c:v>4.11</c:v>
                  </c:pt>
                  <c:pt idx="2">
                    <c:v>4.18</c:v>
                  </c:pt>
                </c15:dlblRangeCache>
              </c15:datalabelsRange>
            </c:ext>
            <c:ext xmlns:c16="http://schemas.microsoft.com/office/drawing/2014/chart" uri="{C3380CC4-5D6E-409C-BE32-E72D297353CC}">
              <c16:uniqueId val="{00000000-97A3-4DDB-82D1-F1886A01C4BF}"/>
            </c:ext>
          </c:extLst>
        </c:ser>
        <c:dLbls>
          <c:showLegendKey val="0"/>
          <c:showVal val="0"/>
          <c:showCatName val="0"/>
          <c:showSerName val="0"/>
          <c:showPercent val="0"/>
          <c:showBubbleSize val="0"/>
        </c:dLbls>
        <c:gapWidth val="230"/>
        <c:axId val="1303019136"/>
        <c:axId val="1303017496"/>
      </c:barChart>
      <c:catAx>
        <c:axId val="130301913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3017496"/>
        <c:crosses val="autoZero"/>
        <c:auto val="0"/>
        <c:lblAlgn val="ctr"/>
        <c:lblOffset val="100"/>
        <c:noMultiLvlLbl val="0"/>
      </c:catAx>
      <c:valAx>
        <c:axId val="1303017496"/>
        <c:scaling>
          <c:orientation val="minMax"/>
          <c:max val="6"/>
          <c:min val="0"/>
        </c:scaling>
        <c:delete val="1"/>
        <c:axPos val="l"/>
        <c:numFmt formatCode="0.00000000" sourceLinked="1"/>
        <c:majorTickMark val="out"/>
        <c:minorTickMark val="none"/>
        <c:tickLblPos val="nextTo"/>
        <c:crossAx val="1303019136"/>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smtId="4294967295">
          <a:solidFill>
            <a:schemeClr val="tx1">
              <a:lumMod val="85000"/>
              <a:lumOff val="15000"/>
            </a:schemeClr>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99367135763168E-3"/>
          <c:y val="0.14756812155246735"/>
          <c:w val="0.99553006887435913"/>
          <c:h val="0.45303866267204285"/>
        </c:manualLayout>
      </c:layout>
      <c:barChart>
        <c:barDir val="col"/>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89819822-9284-4C8C-94A8-FD65BA4875B0}"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14ED-4E28-8BA2-440E6652032E}"/>
                </c:ext>
              </c:extLst>
            </c:dLbl>
            <c:dLbl>
              <c:idx val="1"/>
              <c:tx>
                <c:rich>
                  <a:bodyPr/>
                  <a:lstStyle/>
                  <a:p>
                    <a:fld id="{9FE1D543-78CA-47F8-9572-989929E59D3A}"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14ED-4E28-8BA2-440E6652032E}"/>
                </c:ext>
              </c:extLst>
            </c:dLbl>
            <c:dLbl>
              <c:idx val="2"/>
              <c:tx>
                <c:rich>
                  <a:bodyPr/>
                  <a:lstStyle/>
                  <a:p>
                    <a:fld id="{F86BF3BB-2030-4566-A77C-E35A110BCAA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4ED-4E28-8BA2-440E6652032E}"/>
                </c:ext>
              </c:extLst>
            </c:dLbl>
            <c:dLbl>
              <c:idx val="3"/>
              <c:tx>
                <c:rich>
                  <a:bodyPr/>
                  <a:lstStyle/>
                  <a:p>
                    <a:fld id="{F5B3563F-21A3-411A-B83C-3B28670FC3F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4ED-4E28-8BA2-440E6652032E}"/>
                </c:ext>
              </c:extLst>
            </c:dLbl>
            <c:dLbl>
              <c:idx val="4"/>
              <c:tx>
                <c:rich>
                  <a:bodyPr/>
                  <a:lstStyle/>
                  <a:p>
                    <a:fld id="{63690F65-2764-48BB-803A-C2AE6A5AA1A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4ED-4E28-8BA2-440E6652032E}"/>
                </c:ext>
              </c:extLst>
            </c:dLbl>
            <c:dLbl>
              <c:idx val="5"/>
              <c:tx>
                <c:rich>
                  <a:bodyPr/>
                  <a:lstStyle/>
                  <a:p>
                    <a:fld id="{B8FA5E01-8565-42CD-8740-4E5AC4E80FC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4ED-4E28-8BA2-440E6652032E}"/>
                </c:ext>
              </c:extLst>
            </c:dLbl>
            <c:dLbl>
              <c:idx val="6"/>
              <c:tx>
                <c:rich>
                  <a:bodyPr/>
                  <a:lstStyle/>
                  <a:p>
                    <a:fld id="{7ED8F473-5E4A-4F0E-8AA6-A522DC77BD3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4ED-4E28-8BA2-440E6652032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Private/
Company car</c:v>
                </c:pt>
                <c:pt idx="1">
                  <c:v>Private car
dropped off
by someone</c:v>
                </c:pt>
                <c:pt idx="2">
                  <c:v>Taxi/
Limo</c:v>
                </c:pt>
                <c:pt idx="3">
                  <c:v>Bus/
Shuttle/
Coach</c:v>
                </c:pt>
                <c:pt idx="4">
                  <c:v>Rental car</c:v>
                </c:pt>
                <c:pt idx="5">
                  <c:v>Rail/
Subway</c:v>
                </c:pt>
                <c:pt idx="6">
                  <c:v>Other</c:v>
                </c:pt>
              </c:strCache>
            </c:strRef>
          </c:cat>
          <c:val>
            <c:numRef>
              <c:f>Sheet1!$B$2:$B$8</c:f>
              <c:numCache>
                <c:formatCode>0.00000000%</c:formatCode>
                <c:ptCount val="7"/>
                <c:pt idx="0">
                  <c:v>0.30183884360000002</c:v>
                </c:pt>
                <c:pt idx="1">
                  <c:v>0.26974500369999999</c:v>
                </c:pt>
                <c:pt idx="2">
                  <c:v>8.4465109299999994E-2</c:v>
                </c:pt>
                <c:pt idx="3">
                  <c:v>0.1050925833</c:v>
                </c:pt>
                <c:pt idx="4">
                  <c:v>0.13851713600000001</c:v>
                </c:pt>
                <c:pt idx="5">
                  <c:v>1.2372835800000001E-2</c:v>
                </c:pt>
                <c:pt idx="6">
                  <c:v>8.7968488400000003E-2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Sheet1!$C$2:$C$8</c15:f>
                <c15:dlblRangeCache>
                  <c:ptCount val="7"/>
                  <c:pt idx="0">
                    <c:v>30%</c:v>
                  </c:pt>
                  <c:pt idx="1">
                    <c:v>27%</c:v>
                  </c:pt>
                  <c:pt idx="2">
                    <c:v>8%</c:v>
                  </c:pt>
                  <c:pt idx="3">
                    <c:v>11%</c:v>
                  </c:pt>
                  <c:pt idx="4">
                    <c:v>14%</c:v>
                  </c:pt>
                  <c:pt idx="5">
                    <c:v>1%</c:v>
                  </c:pt>
                  <c:pt idx="6">
                    <c:v>9%</c:v>
                  </c:pt>
                </c15:dlblRangeCache>
              </c15:datalabelsRange>
            </c:ext>
            <c:ext xmlns:c16="http://schemas.microsoft.com/office/drawing/2014/chart" uri="{C3380CC4-5D6E-409C-BE32-E72D297353CC}">
              <c16:uniqueId val="{00000008-14ED-4E28-8BA2-440E6652032E}"/>
            </c:ext>
          </c:extLst>
        </c:ser>
        <c:dLbls>
          <c:showLegendKey val="0"/>
          <c:showVal val="0"/>
          <c:showCatName val="0"/>
          <c:showSerName val="0"/>
          <c:showPercent val="0"/>
          <c:showBubbleSize val="0"/>
        </c:dLbls>
        <c:gapWidth val="219"/>
        <c:overlap val="-27"/>
        <c:axId val="1354360256"/>
        <c:axId val="1354355264"/>
      </c:barChart>
      <c:catAx>
        <c:axId val="13543602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4355264"/>
        <c:crosses val="autoZero"/>
        <c:auto val="0"/>
        <c:lblAlgn val="ctr"/>
        <c:lblOffset val="100"/>
        <c:noMultiLvlLbl val="0"/>
      </c:catAx>
      <c:valAx>
        <c:axId val="1354355264"/>
        <c:scaling>
          <c:orientation val="minMax"/>
          <c:max val="1"/>
        </c:scaling>
        <c:delete val="1"/>
        <c:axPos val="l"/>
        <c:numFmt formatCode="0.00000000%" sourceLinked="1"/>
        <c:majorTickMark val="out"/>
        <c:minorTickMark val="none"/>
        <c:tickLblPos val="nextTo"/>
        <c:crossAx val="1354360256"/>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79948878288269"/>
          <c:y val="0"/>
          <c:w val="0.47869747877120972"/>
          <c:h val="1"/>
        </c:manualLayout>
      </c:layout>
      <c:barChart>
        <c:barDir val="bar"/>
        <c:grouping val="clustered"/>
        <c:varyColors val="0"/>
        <c:ser>
          <c:idx val="0"/>
          <c:order val="0"/>
          <c:tx>
            <c:strRef>
              <c:f>Sheet1!$B$1</c:f>
              <c:strCache>
                <c:ptCount val="1"/>
                <c:pt idx="0">
                  <c:v>Series 1</c:v>
                </c:pt>
              </c:strCache>
            </c:strRef>
          </c:tx>
          <c:spPr>
            <a:solidFill>
              <a:srgbClr val="5692C9"/>
            </a:solidFill>
            <a:ln>
              <a:noFill/>
            </a:ln>
            <a:effectLst/>
          </c:spPr>
          <c:invertIfNegative val="0"/>
          <c:dLbls>
            <c:dLbl>
              <c:idx val="0"/>
              <c:tx>
                <c:rich>
                  <a:bodyPr/>
                  <a:lstStyle/>
                  <a:p>
                    <a:fld id="{148873DF-7B73-4EC4-986E-491CD510024D}"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208C-487F-9D77-2DB9F71268E0}"/>
                </c:ext>
              </c:extLst>
            </c:dLbl>
            <c:dLbl>
              <c:idx val="1"/>
              <c:tx>
                <c:rich>
                  <a:bodyPr/>
                  <a:lstStyle/>
                  <a:p>
                    <a:fld id="{03988BDB-4555-4CA4-9DFF-9721F75AF1D3}"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208C-487F-9D77-2DB9F71268E0}"/>
                </c:ext>
              </c:extLst>
            </c:dLbl>
            <c:dLbl>
              <c:idx val="2"/>
              <c:tx>
                <c:rich>
                  <a:bodyPr/>
                  <a:lstStyle/>
                  <a:p>
                    <a:fld id="{9AAF1B92-B1DB-4402-8986-2ABB0DBC17B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08C-487F-9D77-2DB9F71268E0}"/>
                </c:ext>
              </c:extLst>
            </c:dLbl>
            <c:dLbl>
              <c:idx val="3"/>
              <c:tx>
                <c:rich>
                  <a:bodyPr/>
                  <a:lstStyle/>
                  <a:p>
                    <a:fld id="{49CE5AF5-AF76-4F38-AF63-7EFAA41B903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8C-487F-9D77-2DB9F71268E0}"/>
                </c:ext>
              </c:extLst>
            </c:dLbl>
            <c:dLbl>
              <c:idx val="4"/>
              <c:tx>
                <c:rich>
                  <a:bodyPr/>
                  <a:lstStyle/>
                  <a:p>
                    <a:fld id="{52BACDCD-B347-43F2-8BB5-56C4C50A64B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08C-487F-9D77-2DB9F71268E0}"/>
                </c:ext>
              </c:extLst>
            </c:dLbl>
            <c:dLbl>
              <c:idx val="5"/>
              <c:tx>
                <c:rich>
                  <a:bodyPr/>
                  <a:lstStyle/>
                  <a:p>
                    <a:fld id="{D29E358F-B923-4372-93A5-2BDAF77229E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8C-487F-9D77-2DB9F71268E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Online / Mobile check-in</c:v>
                </c:pt>
                <c:pt idx="1">
                  <c:v>Check-in at off-site location</c:v>
                </c:pt>
                <c:pt idx="2">
                  <c:v>Check-in desk with airline staff</c:v>
                </c:pt>
                <c:pt idx="3">
                  <c:v>Self-check-in kiosk at airport</c:v>
                </c:pt>
                <c:pt idx="4">
                  <c:v>Self-baggage drop-off at airport</c:v>
                </c:pt>
                <c:pt idx="5">
                  <c:v>Other</c:v>
                </c:pt>
              </c:strCache>
            </c:strRef>
          </c:cat>
          <c:val>
            <c:numRef>
              <c:f>Sheet1!$B$2:$B$7</c:f>
              <c:numCache>
                <c:formatCode>0.00000000%</c:formatCode>
                <c:ptCount val="6"/>
                <c:pt idx="0">
                  <c:v>0.83680074820000006</c:v>
                </c:pt>
                <c:pt idx="1">
                  <c:v>4.1658796400000003E-2</c:v>
                </c:pt>
                <c:pt idx="2">
                  <c:v>0.1894535182</c:v>
                </c:pt>
                <c:pt idx="3">
                  <c:v>0.224836385</c:v>
                </c:pt>
                <c:pt idx="4">
                  <c:v>0.1040331352</c:v>
                </c:pt>
                <c:pt idx="5">
                  <c:v>6.4251674999999996E-3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Sheet1!$C$2:$C$7</c15:f>
                <c15:dlblRangeCache>
                  <c:ptCount val="6"/>
                  <c:pt idx="0">
                    <c:v>84%</c:v>
                  </c:pt>
                  <c:pt idx="1">
                    <c:v>4%</c:v>
                  </c:pt>
                  <c:pt idx="2">
                    <c:v>19%</c:v>
                  </c:pt>
                  <c:pt idx="3">
                    <c:v>22%</c:v>
                  </c:pt>
                  <c:pt idx="4">
                    <c:v>10%</c:v>
                  </c:pt>
                  <c:pt idx="5">
                    <c:v>1%</c:v>
                  </c:pt>
                </c15:dlblRangeCache>
              </c15:datalabelsRange>
            </c:ext>
            <c:ext xmlns:c16="http://schemas.microsoft.com/office/drawing/2014/chart" uri="{C3380CC4-5D6E-409C-BE32-E72D297353CC}">
              <c16:uniqueId val="{00000000-CE41-41D2-8FD8-A886F61CC959}"/>
            </c:ext>
          </c:extLst>
        </c:ser>
        <c:dLbls>
          <c:showLegendKey val="0"/>
          <c:showVal val="0"/>
          <c:showCatName val="0"/>
          <c:showSerName val="0"/>
          <c:showPercent val="0"/>
          <c:showBubbleSize val="0"/>
        </c:dLbls>
        <c:gapWidth val="182"/>
        <c:axId val="755379056"/>
        <c:axId val="755387792"/>
      </c:barChart>
      <c:catAx>
        <c:axId val="75537905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387792"/>
        <c:crosses val="autoZero"/>
        <c:auto val="0"/>
        <c:lblAlgn val="ctr"/>
        <c:lblOffset val="100"/>
        <c:noMultiLvlLbl val="0"/>
      </c:catAx>
      <c:valAx>
        <c:axId val="755387792"/>
        <c:scaling>
          <c:orientation val="minMax"/>
          <c:max val="1.2"/>
          <c:min val="0"/>
        </c:scaling>
        <c:delete val="1"/>
        <c:axPos val="t"/>
        <c:numFmt formatCode="0.00000000%" sourceLinked="1"/>
        <c:majorTickMark val="out"/>
        <c:minorTickMark val="none"/>
        <c:tickLblPos val="nextTo"/>
        <c:crossAx val="755379056"/>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4888229072094E-2"/>
          <c:y val="0.13117167353630066"/>
          <c:w val="0.95490223169326782"/>
          <c:h val="0.56842970848083496"/>
        </c:manualLayout>
      </c:layout>
      <c:barChart>
        <c:barDir val="col"/>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000F73F1-CF68-43D1-99CE-B2B32FCC9CF4}"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933E-471A-8970-6B51E852B0F6}"/>
                </c:ext>
              </c:extLst>
            </c:dLbl>
            <c:dLbl>
              <c:idx val="1"/>
              <c:tx>
                <c:rich>
                  <a:bodyPr/>
                  <a:lstStyle/>
                  <a:p>
                    <a:fld id="{34653E41-6096-439D-A175-5FBA0C41487E}"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933E-471A-8970-6B51E852B0F6}"/>
                </c:ext>
              </c:extLst>
            </c:dLbl>
            <c:dLbl>
              <c:idx val="2"/>
              <c:tx>
                <c:rich>
                  <a:bodyPr/>
                  <a:lstStyle/>
                  <a:p>
                    <a:fld id="{BC2ED276-E08C-463B-A859-98C5EA77498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33E-471A-8970-6B51E852B0F6}"/>
                </c:ext>
              </c:extLst>
            </c:dLbl>
            <c:dLbl>
              <c:idx val="3"/>
              <c:tx>
                <c:rich>
                  <a:bodyPr/>
                  <a:lstStyle/>
                  <a:p>
                    <a:fld id="{36CA6132-E9EF-4C8F-978A-B9AFA027CF7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33E-471A-8970-6B51E852B0F6}"/>
                </c:ext>
              </c:extLst>
            </c:dLbl>
            <c:dLbl>
              <c:idx val="4"/>
              <c:tx>
                <c:rich>
                  <a:bodyPr/>
                  <a:lstStyle/>
                  <a:p>
                    <a:fld id="{CB5426C8-F74E-4AFD-9D9B-F789AB2F217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33E-471A-8970-6B51E852B0F6}"/>
                </c:ext>
              </c:extLst>
            </c:dLbl>
            <c:dLbl>
              <c:idx val="5"/>
              <c:tx>
                <c:rich>
                  <a:bodyPr/>
                  <a:lstStyle/>
                  <a:p>
                    <a:fld id="{E73D62FF-66EE-4D2B-951C-F0C90273BEF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33E-471A-8970-6B51E852B0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Africa</c:v>
                </c:pt>
                <c:pt idx="1">
                  <c:v>Asia-Pacific</c:v>
                </c:pt>
                <c:pt idx="2">
                  <c:v>Europe</c:v>
                </c:pt>
                <c:pt idx="3">
                  <c:v>Latin America/
Caribbean</c:v>
                </c:pt>
                <c:pt idx="4">
                  <c:v>Middle East</c:v>
                </c:pt>
                <c:pt idx="5">
                  <c:v>North America</c:v>
                </c:pt>
              </c:strCache>
            </c:strRef>
          </c:cat>
          <c:val>
            <c:numRef>
              <c:f>Sheet1!$B$2:$B$7</c:f>
              <c:numCache>
                <c:formatCode>0.00000000%</c:formatCode>
                <c:ptCount val="6"/>
                <c:pt idx="0">
                  <c:v>0</c:v>
                </c:pt>
                <c:pt idx="1">
                  <c:v>0</c:v>
                </c:pt>
                <c:pt idx="2">
                  <c:v>1.28888871E-2</c:v>
                </c:pt>
                <c:pt idx="3">
                  <c:v>4.7806822300000003E-2</c:v>
                </c:pt>
                <c:pt idx="4">
                  <c:v>0</c:v>
                </c:pt>
                <c:pt idx="5">
                  <c:v>0.93930429059999998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Sheet1!$C$2:$C$7</c15:f>
                <c15:dlblRangeCache>
                  <c:ptCount val="6"/>
                  <c:pt idx="0">
                    <c:v>0%</c:v>
                  </c:pt>
                  <c:pt idx="1">
                    <c:v>0%</c:v>
                  </c:pt>
                  <c:pt idx="2">
                    <c:v>1%</c:v>
                  </c:pt>
                  <c:pt idx="3">
                    <c:v>5%</c:v>
                  </c:pt>
                  <c:pt idx="4">
                    <c:v>0%</c:v>
                  </c:pt>
                  <c:pt idx="5">
                    <c:v>94%</c:v>
                  </c:pt>
                </c15:dlblRangeCache>
              </c15:datalabelsRange>
            </c:ext>
            <c:ext xmlns:c16="http://schemas.microsoft.com/office/drawing/2014/chart" uri="{C3380CC4-5D6E-409C-BE32-E72D297353CC}">
              <c16:uniqueId val="{00000000-8A2F-4C57-988F-8826E769B762}"/>
            </c:ext>
          </c:extLst>
        </c:ser>
        <c:dLbls>
          <c:showLegendKey val="0"/>
          <c:showVal val="0"/>
          <c:showCatName val="0"/>
          <c:showSerName val="0"/>
          <c:showPercent val="0"/>
          <c:showBubbleSize val="0"/>
        </c:dLbls>
        <c:gapWidth val="219"/>
        <c:overlap val="-27"/>
        <c:axId val="1354360256"/>
        <c:axId val="1354355264"/>
      </c:barChart>
      <c:catAx>
        <c:axId val="13543602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4355264"/>
        <c:crosses val="autoZero"/>
        <c:auto val="0"/>
        <c:lblAlgn val="ctr"/>
        <c:lblOffset val="100"/>
        <c:noMultiLvlLbl val="0"/>
      </c:catAx>
      <c:valAx>
        <c:axId val="1354355264"/>
        <c:scaling>
          <c:orientation val="minMax"/>
          <c:max val="1"/>
        </c:scaling>
        <c:delete val="1"/>
        <c:axPos val="l"/>
        <c:numFmt formatCode="0.00000000%" sourceLinked="1"/>
        <c:majorTickMark val="out"/>
        <c:minorTickMark val="none"/>
        <c:tickLblPos val="nextTo"/>
        <c:crossAx val="1354360256"/>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150318965315819E-2"/>
          <c:y val="9.663090854883194E-2"/>
          <c:w val="0.98984968662261963"/>
          <c:h val="0.66820770502090454"/>
        </c:manualLayout>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3A8C"/>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5E47-459E-A391-7E3576B5C483}"/>
              </c:ext>
            </c:extLst>
          </c:dPt>
          <c:dPt>
            <c:idx val="1"/>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5E47-459E-A391-7E3576B5C483}"/>
              </c:ext>
            </c:extLst>
          </c:dPt>
          <c:dPt>
            <c:idx val="2"/>
            <c:invertIfNegative val="0"/>
            <c:bubble3D val="0"/>
            <c:spPr>
              <a:solidFill>
                <a:srgbClr val="77A8F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5E47-459E-A391-7E3576B5C483}"/>
              </c:ext>
            </c:extLst>
          </c:dPt>
          <c:cat>
            <c:strRef>
              <c:f>Sheet1!$A$2:$A$4</c:f>
              <c:strCache>
                <c:ptCount val="3"/>
                <c:pt idx="0">
                  <c:v>Business</c:v>
                </c:pt>
                <c:pt idx="1">
                  <c:v>Leisure</c:v>
                </c:pt>
                <c:pt idx="2">
                  <c:v>Personal</c:v>
                </c:pt>
              </c:strCache>
            </c:strRef>
          </c:cat>
          <c:val>
            <c:numRef>
              <c:f>Sheet1!$B$2:$B$4</c:f>
              <c:numCache>
                <c:formatCode>0.00000000%</c:formatCode>
                <c:ptCount val="3"/>
                <c:pt idx="0">
                  <c:v>0.25393223749999999</c:v>
                </c:pt>
                <c:pt idx="1">
                  <c:v>0.33022563770000002</c:v>
                </c:pt>
                <c:pt idx="2">
                  <c:v>0.41584212479999999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5E47-459E-A391-7E3576B5C483}"/>
            </c:ext>
          </c:extLst>
        </c:ser>
        <c:ser>
          <c:idx val="1"/>
          <c:order val="1"/>
          <c:tx>
            <c:strRef>
              <c:f>Sheet1!$C$1</c:f>
              <c:strCache>
                <c:ptCount val="1"/>
                <c:pt idx="0">
                  <c:v>Main Reason for Travel</c:v>
                </c:pt>
              </c:strCache>
            </c:strRef>
          </c:tx>
          <c:spPr>
            <a:solidFill>
              <a:srgbClr val="7F7F7F">
                <a:alpha val="50000"/>
              </a:srgbClr>
            </a:solidFill>
            <a:ln>
              <a:noFill/>
            </a:ln>
            <a:effectLst/>
          </c:spPr>
          <c:invertIfNegative val="0"/>
          <c:dPt>
            <c:idx val="0"/>
            <c:invertIfNegative val="0"/>
            <c:bubble3D val="0"/>
            <c:spPr>
              <a:solidFill>
                <a:srgbClr val="7F7F7F">
                  <a:alpha val="50000"/>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5E47-459E-A391-7E3576B5C483}"/>
              </c:ext>
            </c:extLst>
          </c:dPt>
          <c:dPt>
            <c:idx val="1"/>
            <c:invertIfNegative val="0"/>
            <c:bubble3D val="0"/>
            <c:spPr>
              <a:solidFill>
                <a:srgbClr val="7F7F7F">
                  <a:alpha val="50000"/>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5E47-459E-A391-7E3576B5C483}"/>
              </c:ext>
            </c:extLst>
          </c:dPt>
          <c:dPt>
            <c:idx val="2"/>
            <c:invertIfNegative val="0"/>
            <c:bubble3D val="0"/>
            <c:spPr>
              <a:solidFill>
                <a:srgbClr val="7F7F7F">
                  <a:alpha val="50000"/>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5E47-459E-A391-7E3576B5C483}"/>
              </c:ext>
            </c:extLst>
          </c:dPt>
          <c:cat>
            <c:strRef>
              <c:f>Sheet1!$A$2:$A$4</c:f>
              <c:strCache>
                <c:ptCount val="3"/>
                <c:pt idx="0">
                  <c:v>Business</c:v>
                </c:pt>
                <c:pt idx="1">
                  <c:v>Leisure</c:v>
                </c:pt>
                <c:pt idx="2">
                  <c:v>Personal</c:v>
                </c:pt>
              </c:strCache>
            </c:strRef>
          </c:cat>
          <c:val>
            <c:numRef>
              <c:f>Sheet1!$C$2:$C$4</c:f>
              <c:numCache>
                <c:formatCode>0%</c:formatCode>
                <c:ptCount val="3"/>
                <c:pt idx="0">
                  <c:v>0.75</c:v>
                </c:pt>
                <c:pt idx="1">
                  <c:v>0.67</c:v>
                </c:pt>
                <c:pt idx="2">
                  <c:v>0.57999999999999996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D-5E47-459E-A391-7E3576B5C483}"/>
            </c:ext>
          </c:extLst>
        </c:ser>
        <c:dLbls>
          <c:showLegendKey val="0"/>
          <c:showVal val="0"/>
          <c:showCatName val="0"/>
          <c:showSerName val="0"/>
          <c:showPercent val="0"/>
          <c:showBubbleSize val="0"/>
        </c:dLbls>
        <c:gapWidth val="112"/>
        <c:overlap val="100"/>
        <c:axId val="709243935"/>
        <c:axId val="709250191"/>
      </c:barChart>
      <c:catAx>
        <c:axId val="709243935"/>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9250191"/>
        <c:crosses val="autoZero"/>
        <c:auto val="0"/>
        <c:lblAlgn val="ctr"/>
        <c:lblOffset val="250"/>
        <c:noMultiLvlLbl val="0"/>
      </c:catAx>
      <c:valAx>
        <c:axId val="709250191"/>
        <c:scaling>
          <c:orientation val="minMax"/>
        </c:scaling>
        <c:delete val="1"/>
        <c:axPos val="l"/>
        <c:numFmt formatCode="0%" sourceLinked="1"/>
        <c:majorTickMark val="none"/>
        <c:minorTickMark val="none"/>
        <c:tickLblPos val="nextTo"/>
        <c:crossAx val="709243935"/>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87257409095764"/>
          <c:y val="9.2205822467803955E-2"/>
          <c:w val="0.54839110374450684"/>
          <c:h val="0.83095598220825195"/>
        </c:manualLayout>
      </c:layout>
      <c:barChart>
        <c:barDir val="bar"/>
        <c:grouping val="clustered"/>
        <c:varyColors val="0"/>
        <c:ser>
          <c:idx val="0"/>
          <c:order val="0"/>
          <c:tx>
            <c:strRef>
              <c:f>Sheet1!$B$1</c:f>
              <c:strCache>
                <c:ptCount val="1"/>
                <c:pt idx="0">
                  <c:v>Series 1</c:v>
                </c:pt>
              </c:strCache>
            </c:strRef>
          </c:tx>
          <c:spPr>
            <a:solidFill>
              <a:srgbClr val="5692C9"/>
            </a:solidFill>
            <a:ln>
              <a:noFill/>
            </a:ln>
            <a:effectLst/>
          </c:spPr>
          <c:invertIfNegative val="0"/>
          <c:dLbls>
            <c:dLbl>
              <c:idx val="0"/>
              <c:tx>
                <c:rich>
                  <a:bodyPr/>
                  <a:lstStyle/>
                  <a:p>
                    <a:fld id="{F79AB4A0-EEC5-452F-B088-6F16165E7D12}"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4D29-4FFC-93B0-DBF9B66E925B}"/>
                </c:ext>
              </c:extLst>
            </c:dLbl>
            <c:dLbl>
              <c:idx val="1"/>
              <c:tx>
                <c:rich>
                  <a:bodyPr/>
                  <a:lstStyle/>
                  <a:p>
                    <a:fld id="{C9E8A515-3B65-4527-9935-5624C33F7AF4}"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4D29-4FFC-93B0-DBF9B66E925B}"/>
                </c:ext>
              </c:extLst>
            </c:dLbl>
            <c:dLbl>
              <c:idx val="2"/>
              <c:tx>
                <c:rich>
                  <a:bodyPr/>
                  <a:lstStyle/>
                  <a:p>
                    <a:fld id="{B40245BF-DF6D-403C-AF41-67A3D41A9946}"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62E4-4E44-A7E4-80191C7DDE9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2"/>
                <c:pt idx="0">
                  <c:v>Domestic</c:v>
                </c:pt>
                <c:pt idx="1">
                  <c:v>International</c:v>
                </c:pt>
              </c:strCache>
            </c:strRef>
          </c:cat>
          <c:val>
            <c:numRef>
              <c:f>Sheet1!$B$2:$B$4</c:f>
              <c:numCache>
                <c:formatCode>0.00000000%</c:formatCode>
                <c:ptCount val="3"/>
                <c:pt idx="0">
                  <c:v>0.93414873580000002</c:v>
                </c:pt>
                <c:pt idx="1">
                  <c:v>6.5851264199999995E-2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93%</c:v>
                  </c:pt>
                  <c:pt idx="1">
                    <c:v>7%</c:v>
                  </c:pt>
                </c15:dlblRangeCache>
              </c15:datalabelsRange>
            </c:ext>
            <c:ext xmlns:c16="http://schemas.microsoft.com/office/drawing/2014/chart" uri="{C3380CC4-5D6E-409C-BE32-E72D297353CC}">
              <c16:uniqueId val="{00000003-4D29-4FFC-93B0-DBF9B66E925B}"/>
            </c:ext>
          </c:extLst>
        </c:ser>
        <c:dLbls>
          <c:showLegendKey val="0"/>
          <c:showVal val="0"/>
          <c:showCatName val="0"/>
          <c:showSerName val="0"/>
          <c:showPercent val="0"/>
          <c:showBubbleSize val="0"/>
        </c:dLbls>
        <c:gapWidth val="182"/>
        <c:axId val="755379056"/>
        <c:axId val="755387792"/>
      </c:barChart>
      <c:catAx>
        <c:axId val="75537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387792"/>
        <c:crosses val="autoZero"/>
        <c:auto val="0"/>
        <c:lblAlgn val="ctr"/>
        <c:lblOffset val="100"/>
        <c:noMultiLvlLbl val="0"/>
      </c:catAx>
      <c:valAx>
        <c:axId val="755387792"/>
        <c:scaling>
          <c:orientation val="minMax"/>
          <c:max val="1.2"/>
          <c:min val="0"/>
        </c:scaling>
        <c:delete val="1"/>
        <c:axPos val="t"/>
        <c:numFmt formatCode="0.00000000%" sourceLinked="1"/>
        <c:majorTickMark val="out"/>
        <c:minorTickMark val="none"/>
        <c:tickLblPos val="nextTo"/>
        <c:crossAx val="755379056"/>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5226058959961"/>
          <c:y val="9.6477046608924866E-2"/>
          <c:w val="0.70486462116241455"/>
          <c:h val="0.82513225078582764"/>
        </c:manualLayout>
      </c:layout>
      <c:doughnutChart>
        <c:varyColors val="1"/>
        <c:ser>
          <c:idx val="0"/>
          <c:order val="0"/>
          <c:tx>
            <c:strRef>
              <c:f>Sheet1!$B$1</c:f>
              <c:strCache>
                <c:ptCount val="1"/>
                <c:pt idx="0">
                  <c:v>Experience</c:v>
                </c:pt>
              </c:strCache>
            </c:strRef>
          </c:tx>
          <c:spPr>
            <a:ln w="12700">
              <a:solidFill>
                <a:schemeClr val="bg1"/>
              </a:solidFill>
            </a:ln>
          </c:spPr>
          <c:dPt>
            <c:idx val="0"/>
            <c:bubble3D val="0"/>
            <c:spPr>
              <a:solidFill>
                <a:srgbClr val="003A8C"/>
              </a:solidFill>
              <a:ln w="1270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4B02-4DA4-BF02-62045C3B096F}"/>
              </c:ext>
            </c:extLst>
          </c:dPt>
          <c:dPt>
            <c:idx val="1"/>
            <c:bubble3D val="0"/>
            <c:spPr>
              <a:solidFill>
                <a:schemeClr val="bg2"/>
              </a:solidFill>
              <a:ln w="1270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4B02-4DA4-BF02-62045C3B096F}"/>
              </c:ext>
            </c:extLst>
          </c:dPt>
          <c:dPt>
            <c:idx val="2"/>
            <c:bubble3D val="0"/>
            <c:spPr>
              <a:solidFill>
                <a:schemeClr val="accent2"/>
              </a:solidFill>
              <a:ln w="1270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4B02-4DA4-BF02-62045C3B096F}"/>
              </c:ext>
            </c:extLst>
          </c:dPt>
          <c:dPt>
            <c:idx val="3"/>
            <c:bubble3D val="0"/>
            <c:spPr>
              <a:solidFill>
                <a:srgbClr val="70AD47"/>
              </a:solidFill>
              <a:ln w="1270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4B02-4DA4-BF02-62045C3B096F}"/>
              </c:ext>
            </c:extLst>
          </c:dPt>
          <c:dPt>
            <c:idx val="4"/>
            <c:bubble3D val="0"/>
            <c:spPr>
              <a:solidFill>
                <a:schemeClr val="tx1">
                  <a:lumMod val="65000"/>
                  <a:lumOff val="35000"/>
                </a:schemeClr>
              </a:solidFill>
              <a:ln w="1270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4B02-4DA4-BF02-62045C3B096F}"/>
              </c:ext>
            </c:extLst>
          </c:dPt>
          <c:cat>
            <c:strRef>
              <c:f>Sheet1!$A$2:$A$6</c:f>
              <c:strCache>
                <c:ptCount val="5"/>
                <c:pt idx="0">
                  <c:v>Excellent</c:v>
                </c:pt>
                <c:pt idx="1">
                  <c:v>Very good</c:v>
                </c:pt>
                <c:pt idx="2">
                  <c:v>Good</c:v>
                </c:pt>
                <c:pt idx="3">
                  <c:v>Fair</c:v>
                </c:pt>
                <c:pt idx="4">
                  <c:v>Poor</c:v>
                </c:pt>
              </c:strCache>
            </c:strRef>
          </c:cat>
          <c:val>
            <c:numRef>
              <c:f>Sheet1!$B$2:$B$6</c:f>
              <c:numCache>
                <c:formatCode>0.00000000%</c:formatCode>
                <c:ptCount val="5"/>
                <c:pt idx="0">
                  <c:v>0.35789751920000001</c:v>
                </c:pt>
                <c:pt idx="1">
                  <c:v>0.41585752339999998</c:v>
                </c:pt>
                <c:pt idx="2">
                  <c:v>0.17246072970000001</c:v>
                </c:pt>
                <c:pt idx="3">
                  <c:v>4.3549560500000001E-2</c:v>
                </c:pt>
                <c:pt idx="4">
                  <c:v>1.02346672E-2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4B02-4DA4-BF02-62045C3B096F}"/>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44768619537354"/>
          <c:y val="0"/>
          <c:w val="0.65476024150848389"/>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rot="0" spcFirstLastPara="1" vertOverflow="ellipsis" vert="horz" wrap="square" anchor="ctr" anchorCtr="1"/>
                  <a:lstStyle/>
                  <a:p>
                    <a:pPr>
                      <a:defRPr sz="1050" b="1" i="0" u="none" strike="noStrike" kern="1200" baseline="0">
                        <a:solidFill>
                          <a:srgbClr val="649B3F"/>
                        </a:solidFill>
                        <a:latin typeface="Arial" panose="020B0604020202020204" pitchFamily="34" charset="0"/>
                        <a:ea typeface="+mn-ea"/>
                        <a:cs typeface="Arial" panose="020B0604020202020204" pitchFamily="34" charset="0"/>
                      </a:defRPr>
                    </a:pPr>
                    <a:fld id="{FC030A26-CB99-4772-9DE0-8EEDAEFA6FE7}" type="CELLRANGE">
                      <a:rPr lang="en-US">
                        <a:solidFill>
                          <a:srgbClr val="595959"/>
                        </a:solidFill>
                      </a:rPr>
                      <a:pPr>
                        <a:defRPr sz="105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EB82-C24F-936B-01D6D749974E}"/>
                </c:ext>
              </c:extLst>
            </c:dLbl>
            <c:dLbl>
              <c:idx val="1"/>
              <c:tx>
                <c:rich>
                  <a:bodyPr rot="0" spcFirstLastPara="1" vertOverflow="ellipsis" vert="horz" wrap="square" anchor="ctr" anchorCtr="1"/>
                  <a:lstStyle/>
                  <a:p>
                    <a:pPr>
                      <a:defRPr sz="1050" b="1" i="0" u="none" strike="noStrike" kern="1200" baseline="0">
                        <a:solidFill>
                          <a:srgbClr val="C00000"/>
                        </a:solidFill>
                        <a:latin typeface="Arial" panose="020B0604020202020204" pitchFamily="34" charset="0"/>
                        <a:ea typeface="+mn-ea"/>
                        <a:cs typeface="Arial" panose="020B0604020202020204" pitchFamily="34" charset="0"/>
                      </a:defRPr>
                    </a:pPr>
                    <a:fld id="{23578FAA-E363-4398-8B1C-7D42EEB575EE}" type="CELLRANGE">
                      <a:rPr lang="en-GB">
                        <a:solidFill>
                          <a:srgbClr val="595959"/>
                        </a:solidFill>
                      </a:rPr>
                      <a:pPr>
                        <a:defRPr sz="105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EB82-C24F-936B-01D6D749974E}"/>
                </c:ext>
              </c:extLst>
            </c:dLbl>
            <c:dLbl>
              <c:idx val="2"/>
              <c:tx>
                <c:rich>
                  <a:bodyPr rot="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fld id="{84B2BFD6-904B-42AC-B4EA-F4AC109CFCA9}" type="CELLRANGE">
                      <a:rPr lang="en-GB">
                        <a:solidFill>
                          <a:srgbClr val="595959"/>
                        </a:solidFill>
                      </a:rPr>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35AC-445E-B587-01D853108461}"/>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Business</c:v>
                </c:pt>
                <c:pt idx="1">
                  <c:v>Leisure</c:v>
                </c:pt>
                <c:pt idx="2">
                  <c:v>Personal</c:v>
                </c:pt>
              </c:strCache>
            </c:strRef>
          </c:cat>
          <c:val>
            <c:numRef>
              <c:f>Sheet1!$B$2:$B$4</c:f>
              <c:numCache>
                <c:formatCode>0.00000000</c:formatCode>
                <c:ptCount val="3"/>
                <c:pt idx="0">
                  <c:v>4.0364876799999996</c:v>
                </c:pt>
                <c:pt idx="1">
                  <c:v>4.1355918100000002</c:v>
                </c:pt>
                <c:pt idx="2">
                  <c:v>4.0326863800000003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4.04</c:v>
                  </c:pt>
                  <c:pt idx="1">
                    <c:v>4.14</c:v>
                  </c:pt>
                  <c:pt idx="2">
                    <c:v>4.03</c:v>
                  </c:pt>
                </c15:dlblRangeCache>
              </c15:datalabelsRange>
            </c:ext>
            <c:ext xmlns:c16="http://schemas.microsoft.com/office/drawing/2014/chart" uri="{C3380CC4-5D6E-409C-BE32-E72D297353CC}">
              <c16:uniqueId val="{00000003-EB82-C24F-936B-01D6D749974E}"/>
            </c:ext>
          </c:extLst>
        </c:ser>
        <c:ser>
          <c:idx val="1"/>
          <c:order val="1"/>
          <c:tx>
            <c:strRef>
              <c:f>Sheet1!$C$1</c:f>
              <c:strCache>
                <c:ptCount val="1"/>
                <c:pt idx="0">
                  <c:v>Main Reason for Travel </c:v>
                </c:pt>
              </c:strCache>
            </c:strRef>
          </c:tx>
          <c:spPr>
            <a:noFill/>
            <a:ln>
              <a:noFill/>
            </a:ln>
            <a:effectLst/>
          </c:spPr>
          <c:invertIfNegative val="0"/>
          <c:dLbls>
            <c:dLbl>
              <c:idx val="0"/>
              <c:tx>
                <c:rich>
                  <a:bodyPr/>
                  <a:lstStyle/>
                  <a:p>
                    <a:fld id="{1ED05C43-473B-44FD-8F0D-62982569F291}"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4-EB82-C24F-936B-01D6D749974E}"/>
                </c:ext>
              </c:extLst>
            </c:dLbl>
            <c:dLbl>
              <c:idx val="1"/>
              <c:tx>
                <c:rich>
                  <a:bodyPr/>
                  <a:lstStyle/>
                  <a:p>
                    <a:fld id="{17A474B6-61FB-4E4C-9562-C1B9BE7AAB5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B82-C24F-936B-01D6D749974E}"/>
                </c:ext>
              </c:extLst>
            </c:dLbl>
            <c:dLbl>
              <c:idx val="2"/>
              <c:tx>
                <c:rich>
                  <a:bodyPr/>
                  <a:lstStyle/>
                  <a:p>
                    <a:fld id="{800D7ED4-8745-4C73-A683-52FE48162D0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B82-C24F-936B-01D6D749974E}"/>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Sheet1!$A$2:$A$4</c:f>
              <c:strCache>
                <c:ptCount val="3"/>
                <c:pt idx="0">
                  <c:v>Business</c:v>
                </c:pt>
                <c:pt idx="1">
                  <c:v>Leisure</c:v>
                </c:pt>
                <c:pt idx="2">
                  <c:v>Personal</c:v>
                </c:pt>
              </c:strCache>
            </c:strRef>
          </c:cat>
          <c:val>
            <c:numRef>
              <c:f>Sheet1!$C$2:$C$4</c:f>
              <c:numCache>
                <c:formatCode>@</c:formatCode>
                <c:ptCount val="3"/>
                <c:pt idx="0">
                  <c:v>4.04</c:v>
                </c:pt>
                <c:pt idx="1">
                  <c:v>4.1399999999999997</c:v>
                </c:pt>
                <c:pt idx="2">
                  <c:v>4.03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Sheet1!$D$2:$D$4</c15:f>
                <c15:dlblRangeCache>
                  <c:ptCount val="3"/>
                  <c:pt idx="0">
                    <c:v>n=98</c:v>
                  </c:pt>
                  <c:pt idx="1">
                    <c:v>n=124</c:v>
                  </c:pt>
                  <c:pt idx="2">
                    <c:v>n=155</c:v>
                  </c:pt>
                </c15:dlblRangeCache>
              </c15:datalabelsRange>
            </c:ext>
            <c:ext xmlns:c16="http://schemas.microsoft.com/office/drawing/2014/chart" uri="{C3380CC4-5D6E-409C-BE32-E72D297353CC}">
              <c16:uniqueId val="{00000007-EB82-C24F-936B-01D6D749974E}"/>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49431800842285"/>
          <c:y val="0"/>
          <c:w val="0.65476024150848389"/>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5E90EDD9-138B-4BA2-AB36-6FA495C5C8C3}"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5515-4EC7-9236-D29945AE4D12}"/>
                </c:ext>
              </c:extLst>
            </c:dLbl>
            <c:dLbl>
              <c:idx val="1"/>
              <c:tx>
                <c:rich>
                  <a:bodyPr/>
                  <a:lstStyle/>
                  <a:p>
                    <a:fld id="{551A1169-7B77-4BF2-A5FB-3BBD06BAAB50}" type="CELLRANGE">
                      <a:rPr lang="en-GB">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5515-4EC7-9236-D29945AE4D12}"/>
                </c:ext>
              </c:extLst>
            </c:dLbl>
            <c:dLbl>
              <c:idx val="2"/>
              <c:tx>
                <c:rich>
                  <a:bodyPr/>
                  <a:lstStyle/>
                  <a:p>
                    <a:fld id="{2B72E7CE-BBE1-4748-8D16-731307278CFA}"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2-5515-4EC7-9236-D29945AE4D12}"/>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2"/>
                <c:pt idx="0">
                  <c:v>Domestic</c:v>
                </c:pt>
                <c:pt idx="1">
                  <c:v>International</c:v>
                </c:pt>
              </c:strCache>
            </c:strRef>
          </c:cat>
          <c:val>
            <c:numRef>
              <c:f>Sheet1!$B$2:$B$4</c:f>
              <c:numCache>
                <c:formatCode>0.00000000</c:formatCode>
                <c:ptCount val="3"/>
                <c:pt idx="0">
                  <c:v>4.0602764999999996</c:v>
                </c:pt>
                <c:pt idx="1">
                  <c:v>4.1720004599999996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4.06</c:v>
                  </c:pt>
                  <c:pt idx="1">
                    <c:v>4.17</c:v>
                  </c:pt>
                  <c:pt idx="2">
                    <c:v>N/A</c:v>
                  </c:pt>
                </c15:dlblRangeCache>
              </c15:datalabelsRange>
            </c:ext>
            <c:ext xmlns:c16="http://schemas.microsoft.com/office/drawing/2014/chart" uri="{C3380CC4-5D6E-409C-BE32-E72D297353CC}">
              <c16:uniqueId val="{00000003-5515-4EC7-9236-D29945AE4D12}"/>
            </c:ext>
          </c:extLst>
        </c:ser>
        <c:ser>
          <c:idx val="1"/>
          <c:order val="1"/>
          <c:tx>
            <c:strRef>
              <c:f>Sheet1!$C$1</c:f>
              <c:strCache>
                <c:ptCount val="1"/>
                <c:pt idx="0">
                  <c:v>Traffic Type</c:v>
                </c:pt>
              </c:strCache>
            </c:strRef>
          </c:tx>
          <c:spPr>
            <a:noFill/>
            <a:ln>
              <a:noFill/>
            </a:ln>
            <a:effectLst/>
          </c:spPr>
          <c:invertIfNegative val="0"/>
          <c:dLbls>
            <c:dLbl>
              <c:idx val="0"/>
              <c:tx>
                <c:rich>
                  <a:bodyPr/>
                  <a:lstStyle/>
                  <a:p>
                    <a:fld id="{C8E1AE20-1E5F-4891-8FC8-EB688D207331}"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4-5515-4EC7-9236-D29945AE4D12}"/>
                </c:ext>
              </c:extLst>
            </c:dLbl>
            <c:dLbl>
              <c:idx val="1"/>
              <c:tx>
                <c:rich>
                  <a:bodyPr/>
                  <a:lstStyle/>
                  <a:p>
                    <a:fld id="{9C6FF34D-85F7-46AA-8C28-9EE7B644620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515-4EC7-9236-D29945AE4D12}"/>
                </c:ext>
              </c:extLst>
            </c:dLbl>
            <c:dLbl>
              <c:idx val="2"/>
              <c:tx>
                <c:rich>
                  <a:bodyPr/>
                  <a:lstStyle/>
                  <a:p>
                    <a:fld id="{D41FFE31-F4CE-49A9-8C76-B7137FC7DA50}"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6-5515-4EC7-9236-D29945AE4D12}"/>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Sheet1!$A$2:$A$4</c:f>
              <c:strCache>
                <c:ptCount val="2"/>
                <c:pt idx="0">
                  <c:v>Domestic</c:v>
                </c:pt>
                <c:pt idx="1">
                  <c:v>International</c:v>
                </c:pt>
              </c:strCache>
            </c:strRef>
          </c:cat>
          <c:val>
            <c:numRef>
              <c:f>Sheet1!$C$2:$C$4</c:f>
              <c:numCache>
                <c:formatCode>@</c:formatCode>
                <c:ptCount val="3"/>
                <c:pt idx="0">
                  <c:v>4.0599999999999996</c:v>
                </c:pt>
                <c:pt idx="1">
                  <c:v>4.17</c:v>
                </c:pt>
                <c:pt idx="2">
                  <c:v>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Sheet1!$D$2:$D$4</c15:f>
                <c15:dlblRangeCache>
                  <c:ptCount val="3"/>
                  <c:pt idx="0">
                    <c:v>n=351</c:v>
                  </c:pt>
                  <c:pt idx="1">
                    <c:v>n=26</c:v>
                  </c:pt>
                </c15:dlblRangeCache>
              </c15:datalabelsRange>
            </c:ext>
            <c:ext xmlns:c16="http://schemas.microsoft.com/office/drawing/2014/chart" uri="{C3380CC4-5D6E-409C-BE32-E72D297353CC}">
              <c16:uniqueId val="{00000007-5515-4EC7-9236-D29945AE4D12}"/>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30406546592712"/>
          <c:y val="0"/>
          <c:w val="0.65476709604263306"/>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83D4DFC8-EB19-4D91-BAEB-946216730A9E}"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5F88-440A-9196-FB5C636649F3}"/>
                </c:ext>
              </c:extLst>
            </c:dLbl>
            <c:dLbl>
              <c:idx val="1"/>
              <c:tx>
                <c:rich>
                  <a:bodyPr/>
                  <a:lstStyle/>
                  <a:p>
                    <a:fld id="{E3F74200-82FF-4CF6-A4BD-0D2DDCC32839}" type="CELLRANGE">
                      <a:rPr lang="en-GB">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5F88-440A-9196-FB5C636649F3}"/>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Direct Flight</c:v>
                </c:pt>
                <c:pt idx="1">
                  <c:v>Connecting PAX</c:v>
                </c:pt>
              </c:strCache>
            </c:strRef>
          </c:cat>
          <c:val>
            <c:numRef>
              <c:f>Sheet1!$B$2:$B$3</c:f>
              <c:numCache>
                <c:formatCode>0.00000000</c:formatCode>
                <c:ptCount val="2"/>
                <c:pt idx="0">
                  <c:v>4.0696125600000004</c:v>
                </c:pt>
                <c:pt idx="1">
                  <c:v>4.0635728499999999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4.07</c:v>
                  </c:pt>
                  <c:pt idx="1">
                    <c:v>4.06</c:v>
                  </c:pt>
                </c15:dlblRangeCache>
              </c15:datalabelsRange>
            </c:ext>
            <c:ext xmlns:c16="http://schemas.microsoft.com/office/drawing/2014/chart" uri="{C3380CC4-5D6E-409C-BE32-E72D297353CC}">
              <c16:uniqueId val="{00000002-5F88-440A-9196-FB5C636649F3}"/>
            </c:ext>
          </c:extLst>
        </c:ser>
        <c:ser>
          <c:idx val="1"/>
          <c:order val="1"/>
          <c:tx>
            <c:strRef>
              <c:f>Sheet1!$C$1</c:f>
              <c:strCache>
                <c:ptCount val="1"/>
                <c:pt idx="0">
                  <c:v>Connection </c:v>
                </c:pt>
              </c:strCache>
            </c:strRef>
          </c:tx>
          <c:spPr>
            <a:noFill/>
            <a:ln>
              <a:noFill/>
            </a:ln>
            <a:effectLst/>
          </c:spPr>
          <c:invertIfNegative val="0"/>
          <c:dLbls>
            <c:dLbl>
              <c:idx val="0"/>
              <c:tx>
                <c:rich>
                  <a:bodyPr/>
                  <a:lstStyle/>
                  <a:p>
                    <a:fld id="{6F2E248D-1F8E-4B5B-99F7-AC974817FF51}"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5F88-440A-9196-FB5C636649F3}"/>
                </c:ext>
              </c:extLst>
            </c:dLbl>
            <c:dLbl>
              <c:idx val="1"/>
              <c:tx>
                <c:rich>
                  <a:bodyPr/>
                  <a:lstStyle/>
                  <a:p>
                    <a:fld id="{A6E7ADA0-6B3F-48CF-87EA-56AAA38F238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F88-440A-9196-FB5C636649F3}"/>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Sheet1!$A$2:$A$3</c:f>
              <c:strCache>
                <c:ptCount val="2"/>
                <c:pt idx="0">
                  <c:v>Direct Flight</c:v>
                </c:pt>
                <c:pt idx="1">
                  <c:v>Connecting PAX</c:v>
                </c:pt>
              </c:strCache>
            </c:strRef>
          </c:cat>
          <c:val>
            <c:numRef>
              <c:f>Sheet1!$C$2:$C$3</c:f>
              <c:numCache>
                <c:formatCode>@</c:formatCode>
                <c:ptCount val="2"/>
                <c:pt idx="0">
                  <c:v>4.07</c:v>
                </c:pt>
                <c:pt idx="1">
                  <c:v>4.0599999999999996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Sheet1!$D$2:$D$3</c15:f>
                <c15:dlblRangeCache>
                  <c:ptCount val="2"/>
                  <c:pt idx="0">
                    <c:v>n=253</c:v>
                  </c:pt>
                  <c:pt idx="1">
                    <c:v>n=124</c:v>
                  </c:pt>
                </c15:dlblRangeCache>
              </c15:datalabelsRange>
            </c:ext>
            <c:ext xmlns:c16="http://schemas.microsoft.com/office/drawing/2014/chart" uri="{C3380CC4-5D6E-409C-BE32-E72D297353CC}">
              <c16:uniqueId val="{00000005-5F88-440A-9196-FB5C636649F3}"/>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39694166183472"/>
          <c:y val="0"/>
          <c:w val="0.65781354904174805"/>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65EF7731-553D-4CA9-8004-8AA3A78B3BE8}"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11F4-4455-BA9D-93F6CC08662D}"/>
                </c:ext>
              </c:extLst>
            </c:dLbl>
            <c:dLbl>
              <c:idx val="1"/>
              <c:tx>
                <c:rich>
                  <a:bodyPr/>
                  <a:lstStyle/>
                  <a:p>
                    <a:fld id="{BB641B65-CC41-4A15-AE6F-0B6D7FFF2F01}" type="CELLRANGE">
                      <a:rPr lang="en-GB">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11F4-4455-BA9D-93F6CC08662D}"/>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Alone</c:v>
                </c:pt>
                <c:pt idx="1">
                  <c:v>In Group</c:v>
                </c:pt>
              </c:strCache>
            </c:strRef>
          </c:cat>
          <c:val>
            <c:numRef>
              <c:f>Sheet1!$B$2:$B$3</c:f>
              <c:numCache>
                <c:formatCode>0.00000000</c:formatCode>
                <c:ptCount val="2"/>
                <c:pt idx="0">
                  <c:v>4.0661298700000001</c:v>
                </c:pt>
                <c:pt idx="1">
                  <c:v>4.0690486999999997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4.07</c:v>
                  </c:pt>
                  <c:pt idx="1">
                    <c:v>4.07</c:v>
                  </c:pt>
                </c15:dlblRangeCache>
              </c15:datalabelsRange>
            </c:ext>
            <c:ext xmlns:c16="http://schemas.microsoft.com/office/drawing/2014/chart" uri="{C3380CC4-5D6E-409C-BE32-E72D297353CC}">
              <c16:uniqueId val="{00000002-11F4-4455-BA9D-93F6CC08662D}"/>
            </c:ext>
          </c:extLst>
        </c:ser>
        <c:ser>
          <c:idx val="1"/>
          <c:order val="1"/>
          <c:tx>
            <c:strRef>
              <c:f>Sheet1!$C$1</c:f>
              <c:strCache>
                <c:ptCount val="1"/>
                <c:pt idx="0">
                  <c:v>Group Composition</c:v>
                </c:pt>
              </c:strCache>
            </c:strRef>
          </c:tx>
          <c:spPr>
            <a:noFill/>
            <a:ln>
              <a:noFill/>
            </a:ln>
            <a:effectLst/>
          </c:spPr>
          <c:invertIfNegative val="0"/>
          <c:dLbls>
            <c:dLbl>
              <c:idx val="0"/>
              <c:tx>
                <c:rich>
                  <a:bodyPr/>
                  <a:lstStyle/>
                  <a:p>
                    <a:fld id="{E29FEBDD-15B8-4A82-8075-FC1C8905A13A}"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11F4-4455-BA9D-93F6CC08662D}"/>
                </c:ext>
              </c:extLst>
            </c:dLbl>
            <c:dLbl>
              <c:idx val="1"/>
              <c:tx>
                <c:rich>
                  <a:bodyPr/>
                  <a:lstStyle/>
                  <a:p>
                    <a:fld id="{899F1579-EA45-4062-B2CC-53192A529BC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F4-4455-BA9D-93F6CC08662D}"/>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Sheet1!$A$2:$A$3</c:f>
              <c:strCache>
                <c:ptCount val="2"/>
                <c:pt idx="0">
                  <c:v>Alone</c:v>
                </c:pt>
                <c:pt idx="1">
                  <c:v>In Group</c:v>
                </c:pt>
              </c:strCache>
            </c:strRef>
          </c:cat>
          <c:val>
            <c:numRef>
              <c:f>Sheet1!$C$2:$C$3</c:f>
              <c:numCache>
                <c:formatCode>@</c:formatCode>
                <c:ptCount val="2"/>
                <c:pt idx="0">
                  <c:v>4.07</c:v>
                </c:pt>
                <c:pt idx="1">
                  <c:v>4.07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Sheet1!$D$2:$D$3</c15:f>
                <c15:dlblRangeCache>
                  <c:ptCount val="2"/>
                  <c:pt idx="0">
                    <c:v>n=182</c:v>
                  </c:pt>
                  <c:pt idx="1">
                    <c:v>n=195</c:v>
                  </c:pt>
                </c15:dlblRangeCache>
              </c15:datalabelsRange>
            </c:ext>
            <c:ext xmlns:c16="http://schemas.microsoft.com/office/drawing/2014/chart" uri="{C3380CC4-5D6E-409C-BE32-E72D297353CC}">
              <c16:uniqueId val="{00000005-11F4-4455-BA9D-93F6CC08662D}"/>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58043113350868E-2"/>
          <c:y val="7.3532558977603912E-2"/>
          <c:w val="0.96046942472457886"/>
          <c:h val="0.65988689661026001"/>
        </c:manualLayout>
      </c:layout>
      <c:barChart>
        <c:barDir val="col"/>
        <c:grouping val="clustered"/>
        <c:varyColors val="0"/>
        <c:ser>
          <c:idx val="0"/>
          <c:order val="0"/>
          <c:tx>
            <c:strRef>
              <c:f>Sheet1!$B$1</c:f>
              <c:strCache>
                <c:ptCount val="1"/>
                <c:pt idx="0">
                  <c:v>data</c:v>
                </c:pt>
              </c:strCache>
            </c:strRef>
          </c:tx>
          <c:spPr>
            <a:solidFill>
              <a:schemeClr val="tx2">
                <a:lumMod val="20000"/>
                <a:lumOff val="80000"/>
              </a:schemeClr>
            </a:solidFill>
            <a:ln>
              <a:noFill/>
            </a:ln>
            <a:effectLst/>
          </c:spPr>
          <c:invertIfNegative val="0"/>
          <c:dLbls>
            <c:dLbl>
              <c:idx val="0"/>
              <c:tx>
                <c:rich>
                  <a:bodyPr/>
                  <a:lstStyle/>
                  <a:p>
                    <a:fld id="{0D5E15AD-89E4-4528-B36F-66788E5A69FC}" type="CELLRANGE">
                      <a:rPr lang="en-US"/>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6A63-417A-A6F1-0A5CE63D9638}"/>
                </c:ext>
              </c:extLst>
            </c:dLbl>
            <c:dLbl>
              <c:idx val="1"/>
              <c:tx>
                <c:rich>
                  <a:bodyPr/>
                  <a:lstStyle/>
                  <a:p>
                    <a:fld id="{C8E182EB-3372-4CB0-A821-44224AB2BDF6}"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6A63-417A-A6F1-0A5CE63D9638}"/>
                </c:ext>
              </c:extLst>
            </c:dLbl>
            <c:dLbl>
              <c:idx val="2"/>
              <c:tx>
                <c:rich>
                  <a:bodyPr/>
                  <a:lstStyle/>
                  <a:p>
                    <a:fld id="{122D9D1B-90FF-4128-B965-39B2269110F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A63-417A-A6F1-0A5CE63D9638}"/>
                </c:ext>
              </c:extLst>
            </c:dLbl>
            <c:numFmt formatCode="#,##0.00" sourceLinked="0"/>
            <c:spPr>
              <a:noFill/>
              <a:ln>
                <a:noFill/>
              </a:ln>
              <a:effectLst/>
            </c:spPr>
            <c:txPr>
              <a:bodyPr rot="0" spcFirstLastPara="1" vertOverflow="ellipsis" vert="horz" wrap="square" anchor="ctr" anchorCtr="1"/>
              <a:lstStyle/>
              <a:p>
                <a:pPr>
                  <a:defRPr sz="1200" b="1"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Negative Emotions</c:v>
                </c:pt>
                <c:pt idx="1">
                  <c:v>Neutral Emotions</c:v>
                </c:pt>
                <c:pt idx="2">
                  <c:v>Positive Emotions</c:v>
                </c:pt>
              </c:strCache>
            </c:strRef>
          </c:cat>
          <c:val>
            <c:numRef>
              <c:f>Sheet1!$B$2:$B$4</c:f>
              <c:numCache>
                <c:formatCode>0.00000000</c:formatCode>
                <c:ptCount val="3"/>
                <c:pt idx="0">
                  <c:v>2.4948819100000001</c:v>
                </c:pt>
                <c:pt idx="1">
                  <c:v>3.59294483</c:v>
                </c:pt>
                <c:pt idx="2">
                  <c:v>4.4066737299999996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2.49</c:v>
                  </c:pt>
                  <c:pt idx="1">
                    <c:v>3.59</c:v>
                  </c:pt>
                  <c:pt idx="2">
                    <c:v>4.41</c:v>
                  </c:pt>
                </c15:dlblRangeCache>
              </c15:datalabelsRange>
            </c:ext>
            <c:ext xmlns:c16="http://schemas.microsoft.com/office/drawing/2014/chart" uri="{C3380CC4-5D6E-409C-BE32-E72D297353CC}">
              <c16:uniqueId val="{00000000-F04C-4D80-ACCE-B849C57BAEF2}"/>
            </c:ext>
          </c:extLst>
        </c:ser>
        <c:dLbls>
          <c:showLegendKey val="0"/>
          <c:showVal val="0"/>
          <c:showCatName val="0"/>
          <c:showSerName val="0"/>
          <c:showPercent val="0"/>
          <c:showBubbleSize val="0"/>
        </c:dLbls>
        <c:gapWidth val="230"/>
        <c:axId val="1303019136"/>
        <c:axId val="1303017496"/>
      </c:barChart>
      <c:catAx>
        <c:axId val="130301913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1"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crossAx val="1303017496"/>
        <c:crosses val="autoZero"/>
        <c:auto val="0"/>
        <c:lblAlgn val="ctr"/>
        <c:lblOffset val="100"/>
        <c:noMultiLvlLbl val="0"/>
      </c:catAx>
      <c:valAx>
        <c:axId val="1303017496"/>
        <c:scaling>
          <c:orientation val="minMax"/>
          <c:max val="6"/>
          <c:min val="0"/>
        </c:scaling>
        <c:delete val="1"/>
        <c:axPos val="l"/>
        <c:numFmt formatCode="0.00000000" sourceLinked="1"/>
        <c:majorTickMark val="out"/>
        <c:minorTickMark val="none"/>
        <c:tickLblPos val="nextTo"/>
        <c:crossAx val="1303019136"/>
        <c:crosses val="autoZero"/>
        <c:crossBetween val="between"/>
        <c:majorUnit val="1"/>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smtId="4294967295">
          <a:solidFill>
            <a:schemeClr val="tx1">
              <a:lumMod val="85000"/>
              <a:lumOff val="15000"/>
            </a:schemeClr>
          </a:solidFil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39694166183472"/>
          <c:y val="0"/>
          <c:w val="0.65476709604263306"/>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FA1D477F-FB94-4B0E-9AF4-264BEC1E767D}"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6E03-48E0-BCA3-03D341B50CE3}"/>
                </c:ext>
              </c:extLst>
            </c:dLbl>
            <c:dLbl>
              <c:idx val="1"/>
              <c:tx>
                <c:rich>
                  <a:bodyPr/>
                  <a:lstStyle/>
                  <a:p>
                    <a:fld id="{B2FDE967-FC9B-4874-90C0-705218C31390}" type="CELLRANGE">
                      <a:rPr lang="en-GB">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6E03-48E0-BCA3-03D341B50CE3}"/>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On Time</c:v>
                </c:pt>
                <c:pt idx="1">
                  <c:v>Delayed</c:v>
                </c:pt>
              </c:strCache>
            </c:strRef>
          </c:cat>
          <c:val>
            <c:numRef>
              <c:f>Sheet1!$B$2:$B$3</c:f>
              <c:numCache>
                <c:formatCode>0.00000000</c:formatCode>
                <c:ptCount val="2"/>
                <c:pt idx="0">
                  <c:v>4.08880949</c:v>
                </c:pt>
                <c:pt idx="1">
                  <c:v>3.9412296100000002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4.09</c:v>
                  </c:pt>
                  <c:pt idx="1">
                    <c:v>3.94</c:v>
                  </c:pt>
                </c15:dlblRangeCache>
              </c15:datalabelsRange>
            </c:ext>
            <c:ext xmlns:c16="http://schemas.microsoft.com/office/drawing/2014/chart" uri="{C3380CC4-5D6E-409C-BE32-E72D297353CC}">
              <c16:uniqueId val="{00000002-6E03-48E0-BCA3-03D341B50CE3}"/>
            </c:ext>
          </c:extLst>
        </c:ser>
        <c:ser>
          <c:idx val="1"/>
          <c:order val="1"/>
          <c:tx>
            <c:strRef>
              <c:f>Sheet1!$C$1</c:f>
              <c:strCache>
                <c:ptCount val="1"/>
                <c:pt idx="0">
                  <c:v>Flight Status</c:v>
                </c:pt>
              </c:strCache>
            </c:strRef>
          </c:tx>
          <c:spPr>
            <a:noFill/>
            <a:ln>
              <a:noFill/>
            </a:ln>
            <a:effectLst/>
          </c:spPr>
          <c:invertIfNegative val="0"/>
          <c:dLbls>
            <c:dLbl>
              <c:idx val="0"/>
              <c:tx>
                <c:rich>
                  <a:bodyPr/>
                  <a:lstStyle/>
                  <a:p>
                    <a:fld id="{62236C49-CC05-4482-B1C9-77F17B2BADFC}"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6E03-48E0-BCA3-03D341B50CE3}"/>
                </c:ext>
              </c:extLst>
            </c:dLbl>
            <c:dLbl>
              <c:idx val="1"/>
              <c:tx>
                <c:rich>
                  <a:bodyPr/>
                  <a:lstStyle/>
                  <a:p>
                    <a:fld id="{55DED1F0-4A59-4B4D-9D07-31C7DA3B5AD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E03-48E0-BCA3-03D341B50CE3}"/>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Sheet1!$A$2:$A$3</c:f>
              <c:strCache>
                <c:ptCount val="2"/>
                <c:pt idx="0">
                  <c:v>On Time</c:v>
                </c:pt>
                <c:pt idx="1">
                  <c:v>Delayed</c:v>
                </c:pt>
              </c:strCache>
            </c:strRef>
          </c:cat>
          <c:val>
            <c:numRef>
              <c:f>Sheet1!$C$2:$C$3</c:f>
              <c:numCache>
                <c:formatCode>@</c:formatCode>
                <c:ptCount val="2"/>
                <c:pt idx="0">
                  <c:v>4.09</c:v>
                </c:pt>
                <c:pt idx="1">
                  <c:v>3.94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Sheet1!$D$2:$D$3</c15:f>
                <c15:dlblRangeCache>
                  <c:ptCount val="2"/>
                  <c:pt idx="0">
                    <c:v>n=325</c:v>
                  </c:pt>
                  <c:pt idx="1">
                    <c:v>n=46</c:v>
                  </c:pt>
                </c15:dlblRangeCache>
              </c15:datalabelsRange>
            </c:ext>
            <c:ext xmlns:c16="http://schemas.microsoft.com/office/drawing/2014/chart" uri="{C3380CC4-5D6E-409C-BE32-E72D297353CC}">
              <c16:uniqueId val="{00000005-6E03-48E0-BCA3-03D341B50CE3}"/>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0790042877197"/>
          <c:y val="0"/>
          <c:w val="0.65476709604263306"/>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9190C571-4A4F-4264-8710-930574C2C922}" type="CELLRANGE">
                      <a:rPr lang="en-US" sz="1050">
                        <a:solidFill>
                          <a:srgbClr val="649B3F"/>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92EF-4171-9C24-D3A88C79FC4B}"/>
                </c:ext>
              </c:extLst>
            </c:dLbl>
            <c:dLbl>
              <c:idx val="1"/>
              <c:tx>
                <c:rich>
                  <a:bodyPr/>
                  <a:lstStyle/>
                  <a:p>
                    <a:fld id="{7071AD5E-C4CA-4EA5-9228-58C4573E4C24}" type="CELLRANGE">
                      <a:rPr lang="en-GB">
                        <a:solidFill>
                          <a:srgbClr val="C00000"/>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92EF-4171-9C24-D3A88C79FC4B}"/>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Not crowded (T2)</c:v>
                </c:pt>
                <c:pt idx="1">
                  <c:v>Crowded (B2)</c:v>
                </c:pt>
              </c:strCache>
            </c:strRef>
          </c:cat>
          <c:val>
            <c:numRef>
              <c:f>Sheet1!$B$2:$B$3</c:f>
              <c:numCache>
                <c:formatCode>0.00000000</c:formatCode>
                <c:ptCount val="2"/>
                <c:pt idx="0">
                  <c:v>4.1638394400000003</c:v>
                </c:pt>
                <c:pt idx="1">
                  <c:v>3.84394985</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4.16</c:v>
                  </c:pt>
                  <c:pt idx="1">
                    <c:v>3.84</c:v>
                  </c:pt>
                </c15:dlblRangeCache>
              </c15:datalabelsRange>
            </c:ext>
            <c:ext xmlns:c16="http://schemas.microsoft.com/office/drawing/2014/chart" uri="{C3380CC4-5D6E-409C-BE32-E72D297353CC}">
              <c16:uniqueId val="{00000002-92EF-4171-9C24-D3A88C79FC4B}"/>
            </c:ext>
          </c:extLst>
        </c:ser>
        <c:ser>
          <c:idx val="1"/>
          <c:order val="1"/>
          <c:tx>
            <c:strRef>
              <c:f>Sheet1!$C$1</c:f>
              <c:strCache>
                <c:ptCount val="1"/>
                <c:pt idx="0">
                  <c:v>Perception of Crowd</c:v>
                </c:pt>
              </c:strCache>
            </c:strRef>
          </c:tx>
          <c:spPr>
            <a:noFill/>
            <a:ln>
              <a:noFill/>
            </a:ln>
            <a:effectLst/>
          </c:spPr>
          <c:invertIfNegative val="0"/>
          <c:dLbls>
            <c:dLbl>
              <c:idx val="0"/>
              <c:tx>
                <c:rich>
                  <a:bodyPr/>
                  <a:lstStyle/>
                  <a:p>
                    <a:fld id="{766E7017-A246-47C5-A4B2-C41B13DF09D4}"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92EF-4171-9C24-D3A88C79FC4B}"/>
                </c:ext>
              </c:extLst>
            </c:dLbl>
            <c:dLbl>
              <c:idx val="1"/>
              <c:tx>
                <c:rich>
                  <a:bodyPr/>
                  <a:lstStyle/>
                  <a:p>
                    <a:fld id="{E766348E-F6CC-406E-88E2-DD17DBBD083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2EF-4171-9C24-D3A88C79FC4B}"/>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Sheet1!$A$2:$A$3</c:f>
              <c:strCache>
                <c:ptCount val="2"/>
                <c:pt idx="0">
                  <c:v>Not crowded (T2)</c:v>
                </c:pt>
                <c:pt idx="1">
                  <c:v>Crowded (B2)</c:v>
                </c:pt>
              </c:strCache>
            </c:strRef>
          </c:cat>
          <c:val>
            <c:numRef>
              <c:f>Sheet1!$C$2:$C$3</c:f>
              <c:numCache>
                <c:formatCode>@</c:formatCode>
                <c:ptCount val="2"/>
                <c:pt idx="0">
                  <c:v>4.16</c:v>
                </c:pt>
                <c:pt idx="1">
                  <c:v>3.84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Sheet1!$D$2:$D$3</c15:f>
                <c15:dlblRangeCache>
                  <c:ptCount val="2"/>
                  <c:pt idx="0">
                    <c:v>n=161</c:v>
                  </c:pt>
                  <c:pt idx="1">
                    <c:v>n=82</c:v>
                  </c:pt>
                </c15:dlblRangeCache>
              </c15:datalabelsRange>
            </c:ext>
            <c:ext xmlns:c16="http://schemas.microsoft.com/office/drawing/2014/chart" uri="{C3380CC4-5D6E-409C-BE32-E72D297353CC}">
              <c16:uniqueId val="{00000005-92EF-4171-9C24-D3A88C79FC4B}"/>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5226058959961"/>
          <c:y val="9.6477046608924866E-2"/>
          <c:w val="0.70486462116241455"/>
          <c:h val="0.82513225078582764"/>
        </c:manualLayout>
      </c:layout>
      <c:doughnutChart>
        <c:varyColors val="1"/>
        <c:ser>
          <c:idx val="0"/>
          <c:order val="0"/>
          <c:tx>
            <c:strRef>
              <c:f>Sheet1!$B$1</c:f>
              <c:strCache>
                <c:ptCount val="1"/>
                <c:pt idx="0">
                  <c:v>Satisfaction</c:v>
                </c:pt>
              </c:strCache>
            </c:strRef>
          </c:tx>
          <c:spPr>
            <a:ln w="12700">
              <a:solidFill>
                <a:schemeClr val="bg1"/>
              </a:solidFill>
            </a:ln>
          </c:spPr>
          <c:dPt>
            <c:idx val="0"/>
            <c:bubble3D val="0"/>
            <c:spPr>
              <a:solidFill>
                <a:srgbClr val="003A8C"/>
              </a:solidFill>
              <a:ln w="1270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4B02-4DA4-BF02-62045C3B096F}"/>
              </c:ext>
            </c:extLst>
          </c:dPt>
          <c:dPt>
            <c:idx val="1"/>
            <c:bubble3D val="0"/>
            <c:spPr>
              <a:solidFill>
                <a:schemeClr val="bg2"/>
              </a:solidFill>
              <a:ln w="1270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4B02-4DA4-BF02-62045C3B096F}"/>
              </c:ext>
            </c:extLst>
          </c:dPt>
          <c:dPt>
            <c:idx val="2"/>
            <c:bubble3D val="0"/>
            <c:spPr>
              <a:solidFill>
                <a:schemeClr val="accent2"/>
              </a:solidFill>
              <a:ln w="1270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4B02-4DA4-BF02-62045C3B096F}"/>
              </c:ext>
            </c:extLst>
          </c:dPt>
          <c:dPt>
            <c:idx val="3"/>
            <c:bubble3D val="0"/>
            <c:spPr>
              <a:solidFill>
                <a:srgbClr val="70AD47"/>
              </a:solidFill>
              <a:ln w="1270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4B02-4DA4-BF02-62045C3B096F}"/>
              </c:ext>
            </c:extLst>
          </c:dPt>
          <c:dPt>
            <c:idx val="4"/>
            <c:bubble3D val="0"/>
            <c:spPr>
              <a:solidFill>
                <a:schemeClr val="tx1">
                  <a:lumMod val="65000"/>
                  <a:lumOff val="35000"/>
                </a:schemeClr>
              </a:solidFill>
              <a:ln w="1270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4B02-4DA4-BF02-62045C3B096F}"/>
              </c:ext>
            </c:extLst>
          </c:dPt>
          <c:cat>
            <c:strRef>
              <c:f>Sheet1!$A$2:$A$6</c:f>
              <c:strCache>
                <c:ptCount val="5"/>
                <c:pt idx="0">
                  <c:v>Excellent</c:v>
                </c:pt>
                <c:pt idx="1">
                  <c:v>Very good</c:v>
                </c:pt>
                <c:pt idx="2">
                  <c:v>Good</c:v>
                </c:pt>
                <c:pt idx="3">
                  <c:v>Fair</c:v>
                </c:pt>
                <c:pt idx="4">
                  <c:v>Poor</c:v>
                </c:pt>
              </c:strCache>
            </c:strRef>
          </c:cat>
          <c:val>
            <c:numRef>
              <c:f>Sheet1!$B$2:$B$6</c:f>
              <c:numCache>
                <c:formatCode>0.00000000%</c:formatCode>
                <c:ptCount val="5"/>
                <c:pt idx="0">
                  <c:v>0.34813289149999999</c:v>
                </c:pt>
                <c:pt idx="1">
                  <c:v>0.45174205670000001</c:v>
                </c:pt>
                <c:pt idx="2">
                  <c:v>0.17456686229999999</c:v>
                </c:pt>
                <c:pt idx="3">
                  <c:v>2.55581894E-2</c:v>
                </c:pt>
                <c:pt idx="4">
                  <c:v>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4B02-4DA4-BF02-62045C3B096F}"/>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44768619537354"/>
          <c:y val="0"/>
          <c:w val="0.6578068733215332"/>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rot="0" spcFirstLastPara="1" vertOverflow="ellipsis" vert="horz" wrap="square" anchor="ctr" anchorCtr="1"/>
                  <a:lstStyle/>
                  <a:p>
                    <a:pPr>
                      <a:defRPr sz="1050" b="1" i="0" u="none" strike="noStrike" kern="1200" baseline="0">
                        <a:solidFill>
                          <a:srgbClr val="649B3F"/>
                        </a:solidFill>
                        <a:latin typeface="Arial" panose="020B0604020202020204" pitchFamily="34" charset="0"/>
                        <a:ea typeface="+mn-ea"/>
                        <a:cs typeface="Arial" panose="020B0604020202020204" pitchFamily="34" charset="0"/>
                      </a:defRPr>
                    </a:pPr>
                    <a:fld id="{85907F4C-568A-4636-8314-B41C93AB4124}" type="CELLRANGE">
                      <a:rPr lang="en-US">
                        <a:solidFill>
                          <a:srgbClr val="595959"/>
                        </a:solidFill>
                      </a:rPr>
                      <a:pPr>
                        <a:defRPr sz="105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FA0D-4EEC-A380-F1E36E20C80B}"/>
                </c:ext>
              </c:extLst>
            </c:dLbl>
            <c:dLbl>
              <c:idx val="1"/>
              <c:tx>
                <c:rich>
                  <a:bodyPr rot="0" spcFirstLastPara="1" vertOverflow="ellipsis" vert="horz" wrap="square" anchor="ctr" anchorCtr="1"/>
                  <a:lstStyle/>
                  <a:p>
                    <a:pPr>
                      <a:defRPr sz="1050" b="1" i="0" u="none" strike="noStrike" kern="1200" baseline="0">
                        <a:solidFill>
                          <a:srgbClr val="C00000"/>
                        </a:solidFill>
                        <a:latin typeface="Arial" panose="020B0604020202020204" pitchFamily="34" charset="0"/>
                        <a:ea typeface="+mn-ea"/>
                        <a:cs typeface="Arial" panose="020B0604020202020204" pitchFamily="34" charset="0"/>
                      </a:defRPr>
                    </a:pPr>
                    <a:fld id="{90166927-026F-4DC7-A776-1B3DE7CACB16}" type="CELLRANGE">
                      <a:rPr lang="en-GB">
                        <a:solidFill>
                          <a:srgbClr val="595959"/>
                        </a:solidFill>
                      </a:rPr>
                      <a:pPr>
                        <a:defRPr sz="105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FA0D-4EEC-A380-F1E36E20C80B}"/>
                </c:ext>
              </c:extLst>
            </c:dLbl>
            <c:dLbl>
              <c:idx val="2"/>
              <c:tx>
                <c:rich>
                  <a:bodyPr/>
                  <a:lstStyle/>
                  <a:p>
                    <a:fld id="{7197D577-4557-4F37-9E66-00AF2CC7E430}" type="CELLRANGE">
                      <a:rPr lang="en-GB">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2-FA0D-4EEC-A380-F1E36E20C80B}"/>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Business</c:v>
                </c:pt>
                <c:pt idx="1">
                  <c:v>Leisure</c:v>
                </c:pt>
                <c:pt idx="2">
                  <c:v>Personal</c:v>
                </c:pt>
              </c:strCache>
            </c:strRef>
          </c:cat>
          <c:val>
            <c:numRef>
              <c:f>Sheet1!$B$2:$B$4</c:f>
              <c:numCache>
                <c:formatCode>0.00000000</c:formatCode>
                <c:ptCount val="3"/>
                <c:pt idx="0">
                  <c:v>4.0488035900000003</c:v>
                </c:pt>
                <c:pt idx="1">
                  <c:v>4.10818204</c:v>
                </c:pt>
                <c:pt idx="2">
                  <c:v>4.1787514000000003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4.05</c:v>
                  </c:pt>
                  <c:pt idx="1">
                    <c:v>4.11</c:v>
                  </c:pt>
                  <c:pt idx="2">
                    <c:v>4.18</c:v>
                  </c:pt>
                </c15:dlblRangeCache>
              </c15:datalabelsRange>
            </c:ext>
            <c:ext xmlns:c16="http://schemas.microsoft.com/office/drawing/2014/chart" uri="{C3380CC4-5D6E-409C-BE32-E72D297353CC}">
              <c16:uniqueId val="{00000003-FA0D-4EEC-A380-F1E36E20C80B}"/>
            </c:ext>
          </c:extLst>
        </c:ser>
        <c:ser>
          <c:idx val="1"/>
          <c:order val="1"/>
          <c:tx>
            <c:strRef>
              <c:f>Sheet1!$C$1</c:f>
              <c:strCache>
                <c:ptCount val="1"/>
                <c:pt idx="0">
                  <c:v>Main Reason for Travel </c:v>
                </c:pt>
              </c:strCache>
            </c:strRef>
          </c:tx>
          <c:spPr>
            <a:noFill/>
            <a:ln>
              <a:noFill/>
            </a:ln>
            <a:effectLst/>
          </c:spPr>
          <c:invertIfNegative val="0"/>
          <c:dLbls>
            <c:dLbl>
              <c:idx val="0"/>
              <c:tx>
                <c:rich>
                  <a:bodyPr/>
                  <a:lstStyle/>
                  <a:p>
                    <a:fld id="{C2C13566-633C-435F-B071-72DC0DB5F115}"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4-FA0D-4EEC-A380-F1E36E20C80B}"/>
                </c:ext>
              </c:extLst>
            </c:dLbl>
            <c:dLbl>
              <c:idx val="1"/>
              <c:tx>
                <c:rich>
                  <a:bodyPr/>
                  <a:lstStyle/>
                  <a:p>
                    <a:fld id="{051DBE44-CFFC-4B1C-9060-5020C7C7D72C}"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A0D-4EEC-A380-F1E36E20C80B}"/>
                </c:ext>
              </c:extLst>
            </c:dLbl>
            <c:dLbl>
              <c:idx val="2"/>
              <c:tx>
                <c:rich>
                  <a:bodyPr/>
                  <a:lstStyle/>
                  <a:p>
                    <a:fld id="{91B21052-D3A5-4A7A-91E9-B4021B37887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A0D-4EEC-A380-F1E36E20C80B}"/>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Sheet1!$A$2:$A$4</c:f>
              <c:strCache>
                <c:ptCount val="3"/>
                <c:pt idx="0">
                  <c:v>Business</c:v>
                </c:pt>
                <c:pt idx="1">
                  <c:v>Leisure</c:v>
                </c:pt>
                <c:pt idx="2">
                  <c:v>Personal</c:v>
                </c:pt>
              </c:strCache>
            </c:strRef>
          </c:cat>
          <c:val>
            <c:numRef>
              <c:f>Sheet1!$C$2:$C$4</c:f>
              <c:numCache>
                <c:formatCode>@</c:formatCode>
                <c:ptCount val="3"/>
                <c:pt idx="0">
                  <c:v>4.05</c:v>
                </c:pt>
                <c:pt idx="1">
                  <c:v>4.1100000000000003</c:v>
                </c:pt>
                <c:pt idx="2">
                  <c:v>4.18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Sheet1!$D$2:$D$4</c15:f>
                <c15:dlblRangeCache>
                  <c:ptCount val="3"/>
                  <c:pt idx="0">
                    <c:v>n=98</c:v>
                  </c:pt>
                  <c:pt idx="1">
                    <c:v>n=124</c:v>
                  </c:pt>
                  <c:pt idx="2">
                    <c:v>n=155</c:v>
                  </c:pt>
                </c15:dlblRangeCache>
              </c15:datalabelsRange>
            </c:ext>
            <c:ext xmlns:c16="http://schemas.microsoft.com/office/drawing/2014/chart" uri="{C3380CC4-5D6E-409C-BE32-E72D297353CC}">
              <c16:uniqueId val="{00000007-FA0D-4EEC-A380-F1E36E20C80B}"/>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44768619537354"/>
          <c:y val="0"/>
          <c:w val="0.66085356473922729"/>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C603AF39-455B-4736-9D7C-B5168AAAB875}"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EF97-426D-8386-B634F749EF0F}"/>
                </c:ext>
              </c:extLst>
            </c:dLbl>
            <c:dLbl>
              <c:idx val="1"/>
              <c:tx>
                <c:rich>
                  <a:bodyPr/>
                  <a:lstStyle/>
                  <a:p>
                    <a:fld id="{9D95CA23-4AF5-4B37-8F8C-98AC4A93B365}" type="CELLRANGE">
                      <a:rPr lang="en-GB">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EF97-426D-8386-B634F749EF0F}"/>
                </c:ext>
              </c:extLst>
            </c:dLbl>
            <c:dLbl>
              <c:idx val="2"/>
              <c:tx>
                <c:rich>
                  <a:bodyPr/>
                  <a:lstStyle/>
                  <a:p>
                    <a:fld id="{612D5375-B43F-4E8C-AC18-1E806D7F9C7F}"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2-EF97-426D-8386-B634F749EF0F}"/>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2"/>
                <c:pt idx="0">
                  <c:v>Domestic</c:v>
                </c:pt>
                <c:pt idx="1">
                  <c:v>International</c:v>
                </c:pt>
              </c:strCache>
            </c:strRef>
          </c:cat>
          <c:val>
            <c:numRef>
              <c:f>Sheet1!$B$2:$B$4</c:f>
              <c:numCache>
                <c:formatCode>0.00000000</c:formatCode>
                <c:ptCount val="3"/>
                <c:pt idx="0">
                  <c:v>4.1098414999999999</c:v>
                </c:pt>
                <c:pt idx="1">
                  <c:v>4.3013055600000003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4.11</c:v>
                  </c:pt>
                  <c:pt idx="1">
                    <c:v>4.30</c:v>
                  </c:pt>
                  <c:pt idx="2">
                    <c:v>N/A</c:v>
                  </c:pt>
                </c15:dlblRangeCache>
              </c15:datalabelsRange>
            </c:ext>
            <c:ext xmlns:c16="http://schemas.microsoft.com/office/drawing/2014/chart" uri="{C3380CC4-5D6E-409C-BE32-E72D297353CC}">
              <c16:uniqueId val="{00000003-EF97-426D-8386-B634F749EF0F}"/>
            </c:ext>
          </c:extLst>
        </c:ser>
        <c:ser>
          <c:idx val="1"/>
          <c:order val="1"/>
          <c:tx>
            <c:strRef>
              <c:f>Sheet1!$C$1</c:f>
              <c:strCache>
                <c:ptCount val="1"/>
                <c:pt idx="0">
                  <c:v>Traffic Type</c:v>
                </c:pt>
              </c:strCache>
            </c:strRef>
          </c:tx>
          <c:spPr>
            <a:noFill/>
            <a:ln>
              <a:noFill/>
            </a:ln>
            <a:effectLst/>
          </c:spPr>
          <c:invertIfNegative val="0"/>
          <c:dLbls>
            <c:dLbl>
              <c:idx val="0"/>
              <c:tx>
                <c:rich>
                  <a:bodyPr/>
                  <a:lstStyle/>
                  <a:p>
                    <a:fld id="{286364B3-7F10-48DA-AFA2-8A01CBA4566C}"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4-EF97-426D-8386-B634F749EF0F}"/>
                </c:ext>
              </c:extLst>
            </c:dLbl>
            <c:dLbl>
              <c:idx val="1"/>
              <c:tx>
                <c:rich>
                  <a:bodyPr/>
                  <a:lstStyle/>
                  <a:p>
                    <a:fld id="{4394A8E8-3372-49C3-BF19-2F57629565E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F97-426D-8386-B634F749EF0F}"/>
                </c:ext>
              </c:extLst>
            </c:dLbl>
            <c:dLbl>
              <c:idx val="2"/>
              <c:tx>
                <c:rich>
                  <a:bodyPr/>
                  <a:lstStyle/>
                  <a:p>
                    <a:fld id="{A6AD1ADE-726C-4E9B-AA11-54F88ADC9927}"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6-EF97-426D-8386-B634F749EF0F}"/>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Sheet1!$A$2:$A$4</c:f>
              <c:strCache>
                <c:ptCount val="2"/>
                <c:pt idx="0">
                  <c:v>Domestic</c:v>
                </c:pt>
                <c:pt idx="1">
                  <c:v>International</c:v>
                </c:pt>
              </c:strCache>
            </c:strRef>
          </c:cat>
          <c:val>
            <c:numRef>
              <c:f>Sheet1!$C$2:$C$4</c:f>
              <c:numCache>
                <c:formatCode>@</c:formatCode>
                <c:ptCount val="3"/>
                <c:pt idx="0">
                  <c:v>4.1100000000000003</c:v>
                </c:pt>
                <c:pt idx="1">
                  <c:v>4.3</c:v>
                </c:pt>
                <c:pt idx="2">
                  <c:v>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Sheet1!$D$2:$D$4</c15:f>
                <c15:dlblRangeCache>
                  <c:ptCount val="3"/>
                  <c:pt idx="0">
                    <c:v>n=351</c:v>
                  </c:pt>
                  <c:pt idx="1">
                    <c:v>n=26</c:v>
                  </c:pt>
                </c15:dlblRangeCache>
              </c15:datalabelsRange>
            </c:ext>
            <c:ext xmlns:c16="http://schemas.microsoft.com/office/drawing/2014/chart" uri="{C3380CC4-5D6E-409C-BE32-E72D297353CC}">
              <c16:uniqueId val="{00000007-EF97-426D-8386-B634F749EF0F}"/>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69094228744507"/>
          <c:y val="0"/>
          <c:w val="0.65781354904174805"/>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665B5004-86FD-4564-89DC-F0375997C0ED}"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5616-4C72-8490-28085B5A6867}"/>
                </c:ext>
              </c:extLst>
            </c:dLbl>
            <c:dLbl>
              <c:idx val="1"/>
              <c:tx>
                <c:rich>
                  <a:bodyPr/>
                  <a:lstStyle/>
                  <a:p>
                    <a:fld id="{87AC3AD3-6224-4C82-9DC3-D5DC9A43A5B5}" type="CELLRANGE">
                      <a:rPr lang="en-GB">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5616-4C72-8490-28085B5A6867}"/>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Direct Flight</c:v>
                </c:pt>
                <c:pt idx="1">
                  <c:v>Connecting PAX</c:v>
                </c:pt>
              </c:strCache>
            </c:strRef>
          </c:cat>
          <c:val>
            <c:numRef>
              <c:f>Sheet1!$B$2:$B$3</c:f>
              <c:numCache>
                <c:formatCode>0.00000000</c:formatCode>
                <c:ptCount val="2"/>
                <c:pt idx="0">
                  <c:v>4.1153167399999999</c:v>
                </c:pt>
                <c:pt idx="1">
                  <c:v>4.1370868700000001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4.12</c:v>
                  </c:pt>
                  <c:pt idx="1">
                    <c:v>4.14</c:v>
                  </c:pt>
                </c15:dlblRangeCache>
              </c15:datalabelsRange>
            </c:ext>
            <c:ext xmlns:c16="http://schemas.microsoft.com/office/drawing/2014/chart" uri="{C3380CC4-5D6E-409C-BE32-E72D297353CC}">
              <c16:uniqueId val="{00000002-5616-4C72-8490-28085B5A6867}"/>
            </c:ext>
          </c:extLst>
        </c:ser>
        <c:ser>
          <c:idx val="1"/>
          <c:order val="1"/>
          <c:tx>
            <c:strRef>
              <c:f>Sheet1!$C$1</c:f>
              <c:strCache>
                <c:ptCount val="1"/>
                <c:pt idx="0">
                  <c:v>Connection</c:v>
                </c:pt>
              </c:strCache>
            </c:strRef>
          </c:tx>
          <c:spPr>
            <a:noFill/>
            <a:ln>
              <a:noFill/>
            </a:ln>
            <a:effectLst/>
          </c:spPr>
          <c:invertIfNegative val="0"/>
          <c:dLbls>
            <c:dLbl>
              <c:idx val="0"/>
              <c:tx>
                <c:rich>
                  <a:bodyPr/>
                  <a:lstStyle/>
                  <a:p>
                    <a:fld id="{2D68ED09-2B19-463B-88EB-2C578D20032E}"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5616-4C72-8490-28085B5A6867}"/>
                </c:ext>
              </c:extLst>
            </c:dLbl>
            <c:dLbl>
              <c:idx val="1"/>
              <c:tx>
                <c:rich>
                  <a:bodyPr/>
                  <a:lstStyle/>
                  <a:p>
                    <a:fld id="{5FFE19A6-DE74-455D-85E2-323E3176833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616-4C72-8490-28085B5A6867}"/>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Sheet1!$A$2:$A$3</c:f>
              <c:strCache>
                <c:ptCount val="2"/>
                <c:pt idx="0">
                  <c:v>Direct Flight</c:v>
                </c:pt>
                <c:pt idx="1">
                  <c:v>Connecting PAX</c:v>
                </c:pt>
              </c:strCache>
            </c:strRef>
          </c:cat>
          <c:val>
            <c:numRef>
              <c:f>Sheet1!$C$2:$C$3</c:f>
              <c:numCache>
                <c:formatCode>@</c:formatCode>
                <c:ptCount val="2"/>
                <c:pt idx="0">
                  <c:v>4.12</c:v>
                </c:pt>
                <c:pt idx="1">
                  <c:v>4.1399999999999997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Sheet1!$D$2:$D$3</c15:f>
                <c15:dlblRangeCache>
                  <c:ptCount val="2"/>
                  <c:pt idx="0">
                    <c:v>n=253</c:v>
                  </c:pt>
                  <c:pt idx="1">
                    <c:v>n=124</c:v>
                  </c:pt>
                </c15:dlblRangeCache>
              </c15:datalabelsRange>
            </c:ext>
            <c:ext xmlns:c16="http://schemas.microsoft.com/office/drawing/2014/chart" uri="{C3380CC4-5D6E-409C-BE32-E72D297353CC}">
              <c16:uniqueId val="{00000005-5616-4C72-8490-28085B5A6867}"/>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39694166183472"/>
          <c:y val="0"/>
          <c:w val="0.66085994243621826"/>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D23950EB-CCFF-4A62-97C1-CF26D9277F2E}"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4ED1-47BB-8268-4034B3705835}"/>
                </c:ext>
              </c:extLst>
            </c:dLbl>
            <c:dLbl>
              <c:idx val="1"/>
              <c:tx>
                <c:rich>
                  <a:bodyPr/>
                  <a:lstStyle/>
                  <a:p>
                    <a:fld id="{3D33435D-2ECD-433B-8EA1-B25BD3D1C81F}" type="CELLRANGE">
                      <a:rPr lang="en-GB">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4ED1-47BB-8268-4034B3705835}"/>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Alone</c:v>
                </c:pt>
                <c:pt idx="1">
                  <c:v>In Group</c:v>
                </c:pt>
              </c:strCache>
            </c:strRef>
          </c:cat>
          <c:val>
            <c:numRef>
              <c:f>Sheet1!$B$2:$B$3</c:f>
              <c:numCache>
                <c:formatCode>0.00000000</c:formatCode>
                <c:ptCount val="2"/>
                <c:pt idx="0">
                  <c:v>4.1136650399999999</c:v>
                </c:pt>
                <c:pt idx="1">
                  <c:v>4.1307157200000004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4.11</c:v>
                  </c:pt>
                  <c:pt idx="1">
                    <c:v>4.13</c:v>
                  </c:pt>
                </c15:dlblRangeCache>
              </c15:datalabelsRange>
            </c:ext>
            <c:ext xmlns:c16="http://schemas.microsoft.com/office/drawing/2014/chart" uri="{C3380CC4-5D6E-409C-BE32-E72D297353CC}">
              <c16:uniqueId val="{00000002-4ED1-47BB-8268-4034B3705835}"/>
            </c:ext>
          </c:extLst>
        </c:ser>
        <c:ser>
          <c:idx val="1"/>
          <c:order val="1"/>
          <c:tx>
            <c:strRef>
              <c:f>Sheet1!$C$1</c:f>
              <c:strCache>
                <c:ptCount val="1"/>
                <c:pt idx="0">
                  <c:v>Group Composition</c:v>
                </c:pt>
              </c:strCache>
            </c:strRef>
          </c:tx>
          <c:spPr>
            <a:noFill/>
            <a:ln>
              <a:noFill/>
            </a:ln>
            <a:effectLst/>
          </c:spPr>
          <c:invertIfNegative val="0"/>
          <c:dLbls>
            <c:dLbl>
              <c:idx val="0"/>
              <c:tx>
                <c:rich>
                  <a:bodyPr/>
                  <a:lstStyle/>
                  <a:p>
                    <a:fld id="{AA1F5910-B5BB-4A68-9F41-948EB4647255}"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4ED1-47BB-8268-4034B3705835}"/>
                </c:ext>
              </c:extLst>
            </c:dLbl>
            <c:dLbl>
              <c:idx val="1"/>
              <c:tx>
                <c:rich>
                  <a:bodyPr/>
                  <a:lstStyle/>
                  <a:p>
                    <a:fld id="{2411CE89-FA66-4CE0-9628-064BBA4C1D4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ED1-47BB-8268-4034B3705835}"/>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Sheet1!$A$2:$A$3</c:f>
              <c:strCache>
                <c:ptCount val="2"/>
                <c:pt idx="0">
                  <c:v>Alone</c:v>
                </c:pt>
                <c:pt idx="1">
                  <c:v>In Group</c:v>
                </c:pt>
              </c:strCache>
            </c:strRef>
          </c:cat>
          <c:val>
            <c:numRef>
              <c:f>Sheet1!$C$2:$C$3</c:f>
              <c:numCache>
                <c:formatCode>@</c:formatCode>
                <c:ptCount val="2"/>
                <c:pt idx="0">
                  <c:v>4.1100000000000003</c:v>
                </c:pt>
                <c:pt idx="1">
                  <c:v>4.13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Sheet1!$D$2:$D$3</c15:f>
                <c15:dlblRangeCache>
                  <c:ptCount val="2"/>
                  <c:pt idx="0">
                    <c:v>n=182</c:v>
                  </c:pt>
                  <c:pt idx="1">
                    <c:v>n=195</c:v>
                  </c:pt>
                </c15:dlblRangeCache>
              </c15:datalabelsRange>
            </c:ext>
            <c:ext xmlns:c16="http://schemas.microsoft.com/office/drawing/2014/chart" uri="{C3380CC4-5D6E-409C-BE32-E72D297353CC}">
              <c16:uniqueId val="{00000005-4ED1-47BB-8268-4034B3705835}"/>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39694166183472"/>
          <c:y val="0"/>
          <c:w val="0.66085994243621826"/>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EDE406B1-6AF9-4252-856B-788395BDD552}" type="CELLRANGE">
                      <a:rPr lang="en-US" sz="1050">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CD55-42DB-B256-58FF984348E8}"/>
                </c:ext>
              </c:extLst>
            </c:dLbl>
            <c:dLbl>
              <c:idx val="1"/>
              <c:tx>
                <c:rich>
                  <a:bodyPr/>
                  <a:lstStyle/>
                  <a:p>
                    <a:fld id="{B73AAA3B-F9EB-49BC-AF86-19BC6F41E8F1}" type="CELLRANGE">
                      <a:rPr lang="en-GB">
                        <a:solidFill>
                          <a:srgbClr val="595959"/>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CD55-42DB-B256-58FF984348E8}"/>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On Time</c:v>
                </c:pt>
                <c:pt idx="1">
                  <c:v>Delayed</c:v>
                </c:pt>
              </c:strCache>
            </c:strRef>
          </c:cat>
          <c:val>
            <c:numRef>
              <c:f>Sheet1!$B$2:$B$3</c:f>
              <c:numCache>
                <c:formatCode>0.00000000</c:formatCode>
                <c:ptCount val="2"/>
                <c:pt idx="0">
                  <c:v>4.1415248800000004</c:v>
                </c:pt>
                <c:pt idx="1">
                  <c:v>4.05828261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4.14</c:v>
                  </c:pt>
                  <c:pt idx="1">
                    <c:v>4.06</c:v>
                  </c:pt>
                </c15:dlblRangeCache>
              </c15:datalabelsRange>
            </c:ext>
            <c:ext xmlns:c16="http://schemas.microsoft.com/office/drawing/2014/chart" uri="{C3380CC4-5D6E-409C-BE32-E72D297353CC}">
              <c16:uniqueId val="{00000002-CD55-42DB-B256-58FF984348E8}"/>
            </c:ext>
          </c:extLst>
        </c:ser>
        <c:ser>
          <c:idx val="1"/>
          <c:order val="1"/>
          <c:tx>
            <c:strRef>
              <c:f>Sheet1!$C$1</c:f>
              <c:strCache>
                <c:ptCount val="1"/>
                <c:pt idx="0">
                  <c:v>Flight Status</c:v>
                </c:pt>
              </c:strCache>
            </c:strRef>
          </c:tx>
          <c:spPr>
            <a:noFill/>
            <a:ln>
              <a:noFill/>
            </a:ln>
            <a:effectLst/>
          </c:spPr>
          <c:invertIfNegative val="0"/>
          <c:dLbls>
            <c:dLbl>
              <c:idx val="0"/>
              <c:tx>
                <c:rich>
                  <a:bodyPr/>
                  <a:lstStyle/>
                  <a:p>
                    <a:fld id="{F5C912CD-A847-45E8-B8D2-33EC4028C498}"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CD55-42DB-B256-58FF984348E8}"/>
                </c:ext>
              </c:extLst>
            </c:dLbl>
            <c:dLbl>
              <c:idx val="1"/>
              <c:tx>
                <c:rich>
                  <a:bodyPr/>
                  <a:lstStyle/>
                  <a:p>
                    <a:fld id="{4C61AD9F-A1F1-491D-ABAB-22BEDCFE8EB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D55-42DB-B256-58FF984348E8}"/>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Sheet1!$A$2:$A$3</c:f>
              <c:strCache>
                <c:ptCount val="2"/>
                <c:pt idx="0">
                  <c:v>On Time</c:v>
                </c:pt>
                <c:pt idx="1">
                  <c:v>Delayed</c:v>
                </c:pt>
              </c:strCache>
            </c:strRef>
          </c:cat>
          <c:val>
            <c:numRef>
              <c:f>Sheet1!$C$2:$C$3</c:f>
              <c:numCache>
                <c:formatCode>@</c:formatCode>
                <c:ptCount val="2"/>
                <c:pt idx="0">
                  <c:v>4.1399999999999997</c:v>
                </c:pt>
                <c:pt idx="1">
                  <c:v>4.0599999999999996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Sheet1!$D$2:$D$3</c15:f>
                <c15:dlblRangeCache>
                  <c:ptCount val="2"/>
                  <c:pt idx="0">
                    <c:v>n=325</c:v>
                  </c:pt>
                  <c:pt idx="1">
                    <c:v>n=46</c:v>
                  </c:pt>
                </c15:dlblRangeCache>
              </c15:datalabelsRange>
            </c:ext>
            <c:ext xmlns:c16="http://schemas.microsoft.com/office/drawing/2014/chart" uri="{C3380CC4-5D6E-409C-BE32-E72D297353CC}">
              <c16:uniqueId val="{00000005-CD55-42DB-B256-58FF984348E8}"/>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0790042877197"/>
          <c:y val="0"/>
          <c:w val="0.65781354904174805"/>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9C5E8E86-0270-4220-BCE2-262BEC716E22}" type="CELLRANGE">
                      <a:rPr lang="en-US" sz="1050">
                        <a:solidFill>
                          <a:srgbClr val="649B3F"/>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FDEF-4488-8B3C-28E4C113AE79}"/>
                </c:ext>
              </c:extLst>
            </c:dLbl>
            <c:dLbl>
              <c:idx val="1"/>
              <c:tx>
                <c:rich>
                  <a:bodyPr/>
                  <a:lstStyle/>
                  <a:p>
                    <a:fld id="{742C6ADB-BFAD-4294-AE9A-C50DFCC6FD24}" type="CELLRANGE">
                      <a:rPr lang="en-GB">
                        <a:solidFill>
                          <a:srgbClr val="C00000"/>
                        </a:solidFill>
                      </a:rPr>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FDEF-4488-8B3C-28E4C113AE79}"/>
                </c:ext>
              </c:extLst>
            </c:dLbl>
            <c:spPr>
              <a:noFill/>
              <a:ln>
                <a:noFill/>
              </a:ln>
              <a:effectLst/>
            </c:spPr>
            <c:txPr>
              <a:bodyPr rot="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Not crowded (T2)</c:v>
                </c:pt>
                <c:pt idx="1">
                  <c:v>Crowded (B2)</c:v>
                </c:pt>
              </c:strCache>
            </c:strRef>
          </c:cat>
          <c:val>
            <c:numRef>
              <c:f>Sheet1!$B$2:$B$3</c:f>
              <c:numCache>
                <c:formatCode>0.00000000</c:formatCode>
                <c:ptCount val="2"/>
                <c:pt idx="0">
                  <c:v>4.2357896500000001</c:v>
                </c:pt>
                <c:pt idx="1">
                  <c:v>4.0013093299999998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4.24</c:v>
                  </c:pt>
                  <c:pt idx="1">
                    <c:v>4.00</c:v>
                  </c:pt>
                </c15:dlblRangeCache>
              </c15:datalabelsRange>
            </c:ext>
            <c:ext xmlns:c16="http://schemas.microsoft.com/office/drawing/2014/chart" uri="{C3380CC4-5D6E-409C-BE32-E72D297353CC}">
              <c16:uniqueId val="{00000002-FDEF-4488-8B3C-28E4C113AE79}"/>
            </c:ext>
          </c:extLst>
        </c:ser>
        <c:ser>
          <c:idx val="1"/>
          <c:order val="1"/>
          <c:tx>
            <c:strRef>
              <c:f>Sheet1!$C$1</c:f>
              <c:strCache>
                <c:ptCount val="1"/>
                <c:pt idx="0">
                  <c:v>Perception of Crowd</c:v>
                </c:pt>
              </c:strCache>
            </c:strRef>
          </c:tx>
          <c:spPr>
            <a:noFill/>
            <a:ln>
              <a:noFill/>
            </a:ln>
            <a:effectLst/>
          </c:spPr>
          <c:invertIfNegative val="0"/>
          <c:dLbls>
            <c:dLbl>
              <c:idx val="0"/>
              <c:tx>
                <c:rich>
                  <a:bodyPr/>
                  <a:lstStyle/>
                  <a:p>
                    <a:fld id="{46709135-838F-4BD2-A742-EFCB5EE16AC9}"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FDEF-4488-8B3C-28E4C113AE79}"/>
                </c:ext>
              </c:extLst>
            </c:dLbl>
            <c:dLbl>
              <c:idx val="1"/>
              <c:tx>
                <c:rich>
                  <a:bodyPr/>
                  <a:lstStyle/>
                  <a:p>
                    <a:fld id="{4EEEA6CC-6618-4A13-9E1F-A6DEB05C6DE4}"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DEF-4488-8B3C-28E4C113AE79}"/>
                </c:ext>
              </c:extLst>
            </c:dLbl>
            <c:spPr>
              <a:noFill/>
              <a:ln>
                <a:noFill/>
              </a:ln>
              <a:effectLst/>
            </c:spPr>
            <c:txPr>
              <a:bodyPr rot="0" spcFirstLastPara="1" vertOverflow="ellipsis" vert="horz" wrap="square" anchor="ctr" anchorCtr="1"/>
              <a:lstStyle/>
              <a:p>
                <a:pPr>
                  <a:defRPr sz="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Sheet1!$A$2:$A$3</c:f>
              <c:strCache>
                <c:ptCount val="2"/>
                <c:pt idx="0">
                  <c:v>Not crowded (T2)</c:v>
                </c:pt>
                <c:pt idx="1">
                  <c:v>Crowded (B2)</c:v>
                </c:pt>
              </c:strCache>
            </c:strRef>
          </c:cat>
          <c:val>
            <c:numRef>
              <c:f>Sheet1!$C$2:$C$3</c:f>
              <c:numCache>
                <c:formatCode>@</c:formatCode>
                <c:ptCount val="2"/>
                <c:pt idx="0">
                  <c:v>4.24</c:v>
                </c:pt>
                <c:pt idx="1">
                  <c:v>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Sheet1!$D$2:$D$3</c15:f>
                <c15:dlblRangeCache>
                  <c:ptCount val="2"/>
                  <c:pt idx="0">
                    <c:v>n=161</c:v>
                  </c:pt>
                  <c:pt idx="1">
                    <c:v>n=82</c:v>
                  </c:pt>
                </c15:dlblRangeCache>
              </c15:datalabelsRange>
            </c:ext>
            <c:ext xmlns:c16="http://schemas.microsoft.com/office/drawing/2014/chart" uri="{C3380CC4-5D6E-409C-BE32-E72D297353CC}">
              <c16:uniqueId val="{00000005-FDEF-4488-8B3C-28E4C113AE79}"/>
            </c:ext>
          </c:extLst>
        </c:ser>
        <c:dLbls>
          <c:showLegendKey val="0"/>
          <c:showVal val="0"/>
          <c:showCatName val="0"/>
          <c:showSerName val="0"/>
          <c:showPercent val="0"/>
          <c:showBubbleSize val="0"/>
        </c:dLbls>
        <c:gapWidth val="75"/>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619901657104"/>
          <c:y val="0"/>
          <c:w val="0.6715666055679321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B5D5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799B-614B-80D3-4E7887CC1E18}"/>
              </c:ext>
            </c:extLst>
          </c:dPt>
          <c:dPt>
            <c:idx val="1"/>
            <c:bubble3D val="0"/>
            <c:spPr>
              <a:solidFill>
                <a:srgbClr val="6AA9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799B-614B-80D3-4E7887CC1E18}"/>
              </c:ext>
            </c:extLst>
          </c:dPt>
          <c:dPt>
            <c:idx val="2"/>
            <c:bubble3D val="0"/>
            <c:spPr>
              <a:solidFill>
                <a:srgbClr val="217D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799B-614B-80D3-4E7887CC1E18}"/>
              </c:ext>
            </c:extLst>
          </c:dPt>
          <c:dPt>
            <c:idx val="3"/>
            <c:bubble3D val="0"/>
            <c:spPr>
              <a:solidFill>
                <a:srgbClr val="003A8C"/>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799B-614B-80D3-4E7887CC1E18}"/>
              </c:ext>
            </c:extLst>
          </c:dPt>
          <c:dPt>
            <c:idx val="4"/>
            <c:bubble3D val="0"/>
            <c:spPr>
              <a:solidFill>
                <a:srgbClr val="002B69"/>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799B-614B-80D3-4E7887CC1E18}"/>
              </c:ext>
            </c:extLst>
          </c:dPt>
          <c:dPt>
            <c:idx val="5"/>
            <c:bubble3D val="0"/>
            <c:spPr>
              <a:no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799B-614B-80D3-4E7887CC1E18}"/>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20</c:v>
                </c:pt>
                <c:pt idx="1">
                  <c:v>20</c:v>
                </c:pt>
                <c:pt idx="2">
                  <c:v>20</c:v>
                </c:pt>
                <c:pt idx="3">
                  <c:v>20</c:v>
                </c:pt>
                <c:pt idx="4">
                  <c:v>20</c:v>
                </c:pt>
                <c:pt idx="5">
                  <c:v>100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799B-614B-80D3-4E7887CC1E18}"/>
            </c:ext>
          </c:extLst>
        </c:ser>
        <c:dLbls>
          <c:showLegendKey val="0"/>
          <c:showVal val="0"/>
          <c:showCatName val="0"/>
          <c:showSerName val="0"/>
          <c:showPercent val="0"/>
          <c:showBubbleSize val="0"/>
          <c:showLeaderLines val="1"/>
        </c:dLbls>
        <c:firstSliceAng val="270"/>
        <c:holeSize val="75"/>
      </c:doughnutChart>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58043113350868E-2"/>
          <c:y val="6.4873449504375458E-2"/>
          <c:w val="0.95202457904815674"/>
          <c:h val="0.77309703826904297"/>
        </c:manualLayout>
      </c:layout>
      <c:barChart>
        <c:barDir val="col"/>
        <c:grouping val="clustered"/>
        <c:varyColors val="0"/>
        <c:ser>
          <c:idx val="0"/>
          <c:order val="0"/>
          <c:tx>
            <c:strRef>
              <c:f>Sheet1!$B$1</c:f>
              <c:strCache>
                <c:ptCount val="1"/>
                <c:pt idx="0">
                  <c:v>data</c:v>
                </c:pt>
              </c:strCache>
            </c:strRef>
          </c:tx>
          <c:spPr>
            <a:solidFill>
              <a:schemeClr val="tx2">
                <a:lumMod val="20000"/>
                <a:lumOff val="80000"/>
              </a:schemeClr>
            </a:solidFill>
            <a:ln>
              <a:noFill/>
            </a:ln>
            <a:effectLst/>
          </c:spPr>
          <c:invertIfNegative val="0"/>
          <c:dLbls>
            <c:dLbl>
              <c:idx val="0"/>
              <c:tx>
                <c:rich>
                  <a:bodyPr/>
                  <a:lstStyle/>
                  <a:p>
                    <a:fld id="{086944D3-625A-41A2-8A2E-2752687C49A1}" type="CELLRANGE">
                      <a:rPr lang="en-US"/>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5EB4-4AD7-92D4-B3B57AD704F8}"/>
                </c:ext>
              </c:extLst>
            </c:dLbl>
            <c:dLbl>
              <c:idx val="1"/>
              <c:tx>
                <c:rich>
                  <a:bodyPr/>
                  <a:lstStyle/>
                  <a:p>
                    <a:fld id="{29EF5067-FA80-48FD-A1D2-7E484EA060DC}"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5EB4-4AD7-92D4-B3B57AD704F8}"/>
                </c:ext>
              </c:extLst>
            </c:dLbl>
            <c:numFmt formatCode="#,##0.00" sourceLinked="0"/>
            <c:spPr>
              <a:noFill/>
              <a:ln>
                <a:noFill/>
              </a:ln>
              <a:effectLst/>
            </c:spPr>
            <c:txPr>
              <a:bodyPr rot="0" spcFirstLastPara="1" vertOverflow="ellipsis" vert="horz" wrap="square" anchor="ctr" anchorCtr="1"/>
              <a:lstStyle/>
              <a:p>
                <a:pPr>
                  <a:defRPr sz="1200" b="1"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Domestic</c:v>
                </c:pt>
                <c:pt idx="1">
                  <c:v>International </c:v>
                </c:pt>
              </c:strCache>
            </c:strRef>
          </c:cat>
          <c:val>
            <c:numRef>
              <c:f>Sheet1!$B$2:$B$3</c:f>
              <c:numCache>
                <c:formatCode>0.00000000</c:formatCode>
                <c:ptCount val="2"/>
                <c:pt idx="0">
                  <c:v>4.1098414999999999</c:v>
                </c:pt>
                <c:pt idx="1">
                  <c:v>4.3013055600000003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4.11</c:v>
                  </c:pt>
                  <c:pt idx="1">
                    <c:v>4.30</c:v>
                  </c:pt>
                </c15:dlblRangeCache>
              </c15:datalabelsRange>
            </c:ext>
            <c:ext xmlns:c16="http://schemas.microsoft.com/office/drawing/2014/chart" uri="{C3380CC4-5D6E-409C-BE32-E72D297353CC}">
              <c16:uniqueId val="{00000000-E317-428E-BDCA-40D4CC1EE413}"/>
            </c:ext>
          </c:extLst>
        </c:ser>
        <c:dLbls>
          <c:showLegendKey val="0"/>
          <c:showVal val="0"/>
          <c:showCatName val="0"/>
          <c:showSerName val="0"/>
          <c:showPercent val="0"/>
          <c:showBubbleSize val="0"/>
        </c:dLbls>
        <c:gapWidth val="230"/>
        <c:axId val="1303019136"/>
        <c:axId val="1303017496"/>
      </c:barChart>
      <c:catAx>
        <c:axId val="130301913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1"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crossAx val="1303017496"/>
        <c:crosses val="autoZero"/>
        <c:auto val="0"/>
        <c:lblAlgn val="ctr"/>
        <c:lblOffset val="100"/>
        <c:noMultiLvlLbl val="0"/>
      </c:catAx>
      <c:valAx>
        <c:axId val="1303017496"/>
        <c:scaling>
          <c:orientation val="minMax"/>
          <c:max val="6"/>
          <c:min val="0"/>
        </c:scaling>
        <c:delete val="1"/>
        <c:axPos val="l"/>
        <c:numFmt formatCode="0.00000000" sourceLinked="1"/>
        <c:majorTickMark val="out"/>
        <c:minorTickMark val="none"/>
        <c:tickLblPos val="nextTo"/>
        <c:crossAx val="1303019136"/>
        <c:crosses val="autoZero"/>
        <c:crossBetween val="between"/>
        <c:majorUnit val="1"/>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smtId="4294967295">
          <a:solidFill>
            <a:schemeClr val="tx1">
              <a:lumMod val="85000"/>
              <a:lumOff val="15000"/>
            </a:schemeClr>
          </a:solidFil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619901657104"/>
          <c:y val="0"/>
          <c:w val="0.6715666055679321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B5D5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CD3D-F84F-A1D0-021E5A7A8BE5}"/>
              </c:ext>
            </c:extLst>
          </c:dPt>
          <c:dPt>
            <c:idx val="1"/>
            <c:bubble3D val="0"/>
            <c:spPr>
              <a:solidFill>
                <a:srgbClr val="6AA9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CD3D-F84F-A1D0-021E5A7A8BE5}"/>
              </c:ext>
            </c:extLst>
          </c:dPt>
          <c:dPt>
            <c:idx val="2"/>
            <c:bubble3D val="0"/>
            <c:spPr>
              <a:solidFill>
                <a:srgbClr val="217D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CD3D-F84F-A1D0-021E5A7A8BE5}"/>
              </c:ext>
            </c:extLst>
          </c:dPt>
          <c:dPt>
            <c:idx val="3"/>
            <c:bubble3D val="0"/>
            <c:spPr>
              <a:solidFill>
                <a:srgbClr val="003A8C"/>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CD3D-F84F-A1D0-021E5A7A8BE5}"/>
              </c:ext>
            </c:extLst>
          </c:dPt>
          <c:dPt>
            <c:idx val="4"/>
            <c:bubble3D val="0"/>
            <c:spPr>
              <a:solidFill>
                <a:srgbClr val="002B69"/>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CD3D-F84F-A1D0-021E5A7A8BE5}"/>
              </c:ext>
            </c:extLst>
          </c:dPt>
          <c:dPt>
            <c:idx val="5"/>
            <c:bubble3D val="0"/>
            <c:spPr>
              <a:no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CD3D-F84F-A1D0-021E5A7A8BE5}"/>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20</c:v>
                </c:pt>
                <c:pt idx="1">
                  <c:v>20</c:v>
                </c:pt>
                <c:pt idx="2">
                  <c:v>20</c:v>
                </c:pt>
                <c:pt idx="3">
                  <c:v>20</c:v>
                </c:pt>
                <c:pt idx="4">
                  <c:v>20</c:v>
                </c:pt>
                <c:pt idx="5">
                  <c:v>100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CD3D-F84F-A1D0-021E5A7A8BE5}"/>
            </c:ext>
          </c:extLst>
        </c:ser>
        <c:dLbls>
          <c:showLegendKey val="0"/>
          <c:showVal val="0"/>
          <c:showCatName val="0"/>
          <c:showSerName val="0"/>
          <c:showPercent val="0"/>
          <c:showBubbleSize val="0"/>
          <c:showLeaderLines val="1"/>
        </c:dLbls>
        <c:firstSliceAng val="270"/>
        <c:holeSize val="75"/>
      </c:doughnutChart>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619901657104"/>
          <c:y val="0"/>
          <c:w val="0.6715666055679321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B5D5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8DA4-114A-8E48-3A688537851C}"/>
              </c:ext>
            </c:extLst>
          </c:dPt>
          <c:dPt>
            <c:idx val="1"/>
            <c:bubble3D val="0"/>
            <c:spPr>
              <a:solidFill>
                <a:srgbClr val="6AA9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8DA4-114A-8E48-3A688537851C}"/>
              </c:ext>
            </c:extLst>
          </c:dPt>
          <c:dPt>
            <c:idx val="2"/>
            <c:bubble3D val="0"/>
            <c:spPr>
              <a:solidFill>
                <a:srgbClr val="217D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8DA4-114A-8E48-3A688537851C}"/>
              </c:ext>
            </c:extLst>
          </c:dPt>
          <c:dPt>
            <c:idx val="3"/>
            <c:bubble3D val="0"/>
            <c:spPr>
              <a:solidFill>
                <a:srgbClr val="003A8C"/>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8DA4-114A-8E48-3A688537851C}"/>
              </c:ext>
            </c:extLst>
          </c:dPt>
          <c:dPt>
            <c:idx val="4"/>
            <c:bubble3D val="0"/>
            <c:spPr>
              <a:solidFill>
                <a:srgbClr val="002B69"/>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8DA4-114A-8E48-3A688537851C}"/>
              </c:ext>
            </c:extLst>
          </c:dPt>
          <c:dPt>
            <c:idx val="5"/>
            <c:bubble3D val="0"/>
            <c:spPr>
              <a:no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8DA4-114A-8E48-3A688537851C}"/>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20</c:v>
                </c:pt>
                <c:pt idx="1">
                  <c:v>20</c:v>
                </c:pt>
                <c:pt idx="2">
                  <c:v>20</c:v>
                </c:pt>
                <c:pt idx="3">
                  <c:v>20</c:v>
                </c:pt>
                <c:pt idx="4">
                  <c:v>20</c:v>
                </c:pt>
                <c:pt idx="5">
                  <c:v>100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8DA4-114A-8E48-3A688537851C}"/>
            </c:ext>
          </c:extLst>
        </c:ser>
        <c:dLbls>
          <c:showLegendKey val="0"/>
          <c:showVal val="0"/>
          <c:showCatName val="0"/>
          <c:showSerName val="0"/>
          <c:showPercent val="0"/>
          <c:showBubbleSize val="0"/>
          <c:showLeaderLines val="1"/>
        </c:dLbls>
        <c:firstSliceAng val="270"/>
        <c:holeSize val="75"/>
      </c:doughnutChart>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619901657104"/>
          <c:y val="0"/>
          <c:w val="0.6715666055679321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B5D5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F9E1-9941-8779-8CCCDF304A61}"/>
              </c:ext>
            </c:extLst>
          </c:dPt>
          <c:dPt>
            <c:idx val="1"/>
            <c:bubble3D val="0"/>
            <c:spPr>
              <a:solidFill>
                <a:srgbClr val="6AA9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F9E1-9941-8779-8CCCDF304A61}"/>
              </c:ext>
            </c:extLst>
          </c:dPt>
          <c:dPt>
            <c:idx val="2"/>
            <c:bubble3D val="0"/>
            <c:spPr>
              <a:solidFill>
                <a:srgbClr val="217D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F9E1-9941-8779-8CCCDF304A61}"/>
              </c:ext>
            </c:extLst>
          </c:dPt>
          <c:dPt>
            <c:idx val="3"/>
            <c:bubble3D val="0"/>
            <c:spPr>
              <a:solidFill>
                <a:srgbClr val="003A8C"/>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F9E1-9941-8779-8CCCDF304A61}"/>
              </c:ext>
            </c:extLst>
          </c:dPt>
          <c:dPt>
            <c:idx val="4"/>
            <c:bubble3D val="0"/>
            <c:spPr>
              <a:solidFill>
                <a:srgbClr val="002B69"/>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F9E1-9941-8779-8CCCDF304A61}"/>
              </c:ext>
            </c:extLst>
          </c:dPt>
          <c:dPt>
            <c:idx val="5"/>
            <c:bubble3D val="0"/>
            <c:spPr>
              <a:no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F9E1-9941-8779-8CCCDF304A61}"/>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20</c:v>
                </c:pt>
                <c:pt idx="1">
                  <c:v>20</c:v>
                </c:pt>
                <c:pt idx="2">
                  <c:v>20</c:v>
                </c:pt>
                <c:pt idx="3">
                  <c:v>20</c:v>
                </c:pt>
                <c:pt idx="4">
                  <c:v>20</c:v>
                </c:pt>
                <c:pt idx="5">
                  <c:v>100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F9E1-9941-8779-8CCCDF304A61}"/>
            </c:ext>
          </c:extLst>
        </c:ser>
        <c:dLbls>
          <c:showLegendKey val="0"/>
          <c:showVal val="0"/>
          <c:showCatName val="0"/>
          <c:showSerName val="0"/>
          <c:showPercent val="0"/>
          <c:showBubbleSize val="0"/>
          <c:showLeaderLines val="1"/>
        </c:dLbls>
        <c:firstSliceAng val="270"/>
        <c:holeSize val="75"/>
      </c:doughnutChart>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1619901657104"/>
          <c:y val="0"/>
          <c:w val="0.6715666055679321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B5D5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705C-7E4D-92D3-A17656CB272C}"/>
              </c:ext>
            </c:extLst>
          </c:dPt>
          <c:dPt>
            <c:idx val="1"/>
            <c:bubble3D val="0"/>
            <c:spPr>
              <a:solidFill>
                <a:srgbClr val="6AA9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705C-7E4D-92D3-A17656CB272C}"/>
              </c:ext>
            </c:extLst>
          </c:dPt>
          <c:dPt>
            <c:idx val="2"/>
            <c:bubble3D val="0"/>
            <c:spPr>
              <a:solidFill>
                <a:srgbClr val="217DFF"/>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705C-7E4D-92D3-A17656CB272C}"/>
              </c:ext>
            </c:extLst>
          </c:dPt>
          <c:dPt>
            <c:idx val="3"/>
            <c:bubble3D val="0"/>
            <c:spPr>
              <a:solidFill>
                <a:srgbClr val="003A8C"/>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705C-7E4D-92D3-A17656CB272C}"/>
              </c:ext>
            </c:extLst>
          </c:dPt>
          <c:dPt>
            <c:idx val="4"/>
            <c:bubble3D val="0"/>
            <c:spPr>
              <a:solidFill>
                <a:srgbClr val="002B69"/>
              </a:solidFill>
              <a:ln w="19050">
                <a:solidFill>
                  <a:schemeClr val="bg1"/>
                </a:solid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705C-7E4D-92D3-A17656CB272C}"/>
              </c:ext>
            </c:extLst>
          </c:dPt>
          <c:dPt>
            <c:idx val="5"/>
            <c:bubble3D val="0"/>
            <c:spPr>
              <a:no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705C-7E4D-92D3-A17656CB272C}"/>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20</c:v>
                </c:pt>
                <c:pt idx="1">
                  <c:v>20</c:v>
                </c:pt>
                <c:pt idx="2">
                  <c:v>20</c:v>
                </c:pt>
                <c:pt idx="3">
                  <c:v>20</c:v>
                </c:pt>
                <c:pt idx="4">
                  <c:v>20</c:v>
                </c:pt>
                <c:pt idx="5">
                  <c:v>100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705C-7E4D-92D3-A17656CB272C}"/>
            </c:ext>
          </c:extLst>
        </c:ser>
        <c:dLbls>
          <c:showLegendKey val="0"/>
          <c:showVal val="0"/>
          <c:showCatName val="0"/>
          <c:showSerName val="0"/>
          <c:showPercent val="0"/>
          <c:showBubbleSize val="0"/>
          <c:showLeaderLines val="1"/>
        </c:dLbls>
        <c:firstSliceAng val="270"/>
        <c:holeSize val="75"/>
      </c:doughnutChart>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BAD4FB"/>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91BA-8B44-81D6-AFD594E1865A}"/>
              </c:ext>
            </c:extLst>
          </c:dPt>
          <c:dPt>
            <c:idx val="1"/>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91BA-8B44-81D6-AFD594E1865A}"/>
              </c:ext>
            </c:extLst>
          </c:dPt>
          <c:dPt>
            <c:idx val="2"/>
            <c:invertIfNegative val="0"/>
            <c:bubble3D val="0"/>
            <c:spPr>
              <a:solidFill>
                <a:srgbClr val="002C6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91BA-8B44-81D6-AFD594E1865A}"/>
              </c:ext>
            </c:extLst>
          </c:dPt>
          <c:dLbls>
            <c:dLbl>
              <c:idx val="0"/>
              <c:tx>
                <c:rich>
                  <a:bodyPr rot="0" spcFirstLastPara="1" vertOverflow="ellipsis" vert="horz" wrap="square" anchor="ctr" anchorCtr="1"/>
                  <a:lstStyle/>
                  <a:p>
                    <a:pPr>
                      <a:defRPr sz="1200" b="1" i="0" u="none" strike="noStrike" kern="1200" baseline="0">
                        <a:solidFill>
                          <a:srgbClr val="649B3F"/>
                        </a:solidFill>
                        <a:latin typeface="Arial" panose="020B0604020202020204" pitchFamily="34" charset="0"/>
                        <a:ea typeface="+mn-ea"/>
                        <a:cs typeface="Arial" panose="020B0604020202020204" pitchFamily="34" charset="0"/>
                      </a:defRPr>
                    </a:pPr>
                    <a:fld id="{731FABF0-634D-47F8-8F95-624F3CA46CD4}" type="CELLRANGE">
                      <a:rPr lang="en-US">
                        <a:solidFill>
                          <a:srgbClr val="595959"/>
                        </a:solidFill>
                      </a:rPr>
                      <a:pPr>
                        <a:defRPr sz="120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91BA-8B44-81D6-AFD594E1865A}"/>
                </c:ext>
              </c:extLst>
            </c:dLbl>
            <c:dLbl>
              <c:idx val="1"/>
              <c:tx>
                <c:rich>
                  <a:bodyPr/>
                  <a:lstStyle/>
                  <a:p>
                    <a:fld id="{64B6064C-8973-4A51-A118-3F2AF301EFAB}" type="CELLRANGE">
                      <a:rPr lang="en-GB">
                        <a:solidFill>
                          <a:srgbClr val="C00000"/>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91BA-8B44-81D6-AFD594E1865A}"/>
                </c:ext>
              </c:extLst>
            </c:dLbl>
            <c:dLbl>
              <c:idx val="2"/>
              <c:tx>
                <c:rich>
                  <a:bodyPr rot="0" spcFirstLastPara="1" vertOverflow="ellipsis" vert="horz" wrap="square" anchor="ctr" anchorCtr="1"/>
                  <a:lstStyle/>
                  <a:p>
                    <a:pPr>
                      <a:defRPr sz="1200" b="1" i="0" u="none" strike="noStrike" kern="1200" baseline="0">
                        <a:solidFill>
                          <a:srgbClr val="B12419"/>
                        </a:solidFill>
                        <a:latin typeface="Arial" panose="020B0604020202020204" pitchFamily="34" charset="0"/>
                        <a:ea typeface="+mn-ea"/>
                        <a:cs typeface="Arial" panose="020B0604020202020204" pitchFamily="34" charset="0"/>
                      </a:defRPr>
                    </a:pPr>
                    <a:fld id="{AFF32E06-A485-47EE-822D-C80877F3FB27}" type="CELLRANGE">
                      <a:rPr lang="en-GB">
                        <a:solidFill>
                          <a:srgbClr val="649B3F"/>
                        </a:solidFill>
                      </a:rPr>
                      <a:pPr>
                        <a:defRPr sz="1200" b="1" i="0" u="none" strike="noStrike" kern="1200" baseline="0">
                          <a:solidFill>
                            <a:srgbClr val="B12419"/>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91BA-8B44-81D6-AFD594E1865A}"/>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Passengers feeling negative emotions</c:v>
                </c:pt>
                <c:pt idx="1">
                  <c:v>Passengers feeling neutral emotions</c:v>
                </c:pt>
                <c:pt idx="2">
                  <c:v>Passengers feeling positive emotions</c:v>
                </c:pt>
              </c:strCache>
            </c:strRef>
          </c:cat>
          <c:val>
            <c:numRef>
              <c:f>Sheet1!$B$2:$B$4</c:f>
              <c:numCache>
                <c:formatCode>0.00000000</c:formatCode>
                <c:ptCount val="3"/>
                <c:pt idx="0">
                  <c:v>2.4948819100000001</c:v>
                </c:pt>
                <c:pt idx="1">
                  <c:v>3.59294483</c:v>
                </c:pt>
                <c:pt idx="2">
                  <c:v>4.4066737299999996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2.49</c:v>
                  </c:pt>
                  <c:pt idx="1">
                    <c:v>3.59</c:v>
                  </c:pt>
                  <c:pt idx="2">
                    <c:v>4.41</c:v>
                  </c:pt>
                </c15:dlblRangeCache>
              </c15:datalabelsRange>
            </c:ext>
            <c:ext xmlns:c16="http://schemas.microsoft.com/office/drawing/2014/chart" uri="{C3380CC4-5D6E-409C-BE32-E72D297353CC}">
              <c16:uniqueId val="{00000006-91BA-8B44-81D6-AFD594E1865A}"/>
            </c:ext>
          </c:extLst>
        </c:ser>
        <c:ser>
          <c:idx val="1"/>
          <c:order val="1"/>
          <c:spPr>
            <a:noFill/>
            <a:ln>
              <a:noFill/>
            </a:ln>
            <a:effectLst/>
          </c:spPr>
          <c:invertIfNegative val="0"/>
          <c:dLbls>
            <c:dLbl>
              <c:idx val="0"/>
              <c:tx>
                <c:rich>
                  <a:bodyPr/>
                  <a:lstStyle/>
                  <a:p>
                    <a:fld id="{502BAB9F-DAE6-47AA-9204-0551AC5F9E1C}"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91BA-8B44-81D6-AFD594E1865A}"/>
                </c:ext>
              </c:extLst>
            </c:dLbl>
            <c:dLbl>
              <c:idx val="1"/>
              <c:tx>
                <c:rich>
                  <a:bodyPr/>
                  <a:lstStyle/>
                  <a:p>
                    <a:fld id="{71C59026-BB0E-4D3A-935A-B8F45B76CE8B}"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91BA-8B44-81D6-AFD594E1865A}"/>
                </c:ext>
              </c:extLst>
            </c:dLbl>
            <c:dLbl>
              <c:idx val="2"/>
              <c:tx>
                <c:rich>
                  <a:bodyPr/>
                  <a:lstStyle/>
                  <a:p>
                    <a:fld id="{BB2C5292-58CA-415B-A823-8C7176364EC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1BA-8B44-81D6-AFD594E186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Sheet1!$A$2:$A$4</c:f>
              <c:strCache>
                <c:ptCount val="3"/>
                <c:pt idx="0">
                  <c:v>Passengers feeling negative emotions</c:v>
                </c:pt>
                <c:pt idx="1">
                  <c:v>Passengers feeling neutral emotions</c:v>
                </c:pt>
                <c:pt idx="2">
                  <c:v>Passengers feeling positive emotions</c:v>
                </c:pt>
              </c:strCache>
            </c:strRef>
          </c:cat>
          <c:val>
            <c:numRef>
              <c:f>Sheet1!$C$2:$C$4</c:f>
              <c:numCache>
                <c:formatCode>@</c:formatCode>
                <c:ptCount val="3"/>
                <c:pt idx="0">
                  <c:v>2.4900000000000002</c:v>
                </c:pt>
                <c:pt idx="1">
                  <c:v>3.59</c:v>
                </c:pt>
                <c:pt idx="2">
                  <c:v>4.41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Sheet1!$D$2:$D$4</c15:f>
                <c15:dlblRangeCache>
                  <c:ptCount val="3"/>
                  <c:pt idx="0">
                    <c:v>(n=17)</c:v>
                  </c:pt>
                  <c:pt idx="1">
                    <c:v>(n=120)</c:v>
                  </c:pt>
                  <c:pt idx="2">
                    <c:v>(n=240)</c:v>
                  </c:pt>
                </c15:dlblRangeCache>
              </c15:datalabelsRange>
            </c:ext>
            <c:ext xmlns:c16="http://schemas.microsoft.com/office/drawing/2014/chart" uri="{C3380CC4-5D6E-409C-BE32-E72D297353CC}">
              <c16:uniqueId val="{0000000A-91BA-8B44-81D6-AFD594E1865A}"/>
            </c:ext>
          </c:extLst>
        </c:ser>
        <c:dLbls>
          <c:showLegendKey val="0"/>
          <c:showVal val="0"/>
          <c:showCatName val="0"/>
          <c:showSerName val="0"/>
          <c:showPercent val="0"/>
          <c:showBubbleSize val="0"/>
        </c:dLbls>
        <c:gapWidth val="200"/>
        <c:overlap val="97"/>
        <c:axId val="299334464"/>
        <c:axId val="299324896"/>
      </c:barChart>
      <c:catAx>
        <c:axId val="2993344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BAD4FB"/>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5DB2-594A-A3F7-111E2F9FDA14}"/>
              </c:ext>
            </c:extLst>
          </c:dPt>
          <c:dPt>
            <c:idx val="1"/>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5DB2-594A-A3F7-111E2F9FDA14}"/>
              </c:ext>
            </c:extLst>
          </c:dPt>
          <c:dPt>
            <c:idx val="2"/>
            <c:invertIfNegative val="0"/>
            <c:bubble3D val="0"/>
            <c:spPr>
              <a:solidFill>
                <a:srgbClr val="002C6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5DB2-594A-A3F7-111E2F9FDA14}"/>
              </c:ext>
            </c:extLst>
          </c:dPt>
          <c:dLbls>
            <c:dLbl>
              <c:idx val="0"/>
              <c:tx>
                <c:rich>
                  <a:bodyPr rot="0" spcFirstLastPara="1" vertOverflow="ellipsis" vert="horz" wrap="square" anchor="ctr" anchorCtr="1"/>
                  <a:lstStyle/>
                  <a:p>
                    <a:pPr>
                      <a:defRPr sz="1200" b="1" i="0" u="none" strike="noStrike" kern="1200" baseline="0">
                        <a:solidFill>
                          <a:srgbClr val="649B3F"/>
                        </a:solidFill>
                        <a:latin typeface="Arial" panose="020B0604020202020204" pitchFamily="34" charset="0"/>
                        <a:ea typeface="+mn-ea"/>
                        <a:cs typeface="Arial" panose="020B0604020202020204" pitchFamily="34" charset="0"/>
                      </a:defRPr>
                    </a:pPr>
                    <a:fld id="{0D957B30-6370-49FA-B77A-79806503C2C3}" type="CELLRANGE">
                      <a:rPr lang="en-US">
                        <a:solidFill>
                          <a:srgbClr val="595959"/>
                        </a:solidFill>
                      </a:rPr>
                      <a:pPr>
                        <a:defRPr sz="120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5DB2-594A-A3F7-111E2F9FDA14}"/>
                </c:ext>
              </c:extLst>
            </c:dLbl>
            <c:dLbl>
              <c:idx val="1"/>
              <c:tx>
                <c:rich>
                  <a:bodyPr/>
                  <a:lstStyle/>
                  <a:p>
                    <a:fld id="{578167C6-095B-403B-8054-04F02F0B5396}" type="CELLRANGE">
                      <a:rPr lang="en-GB">
                        <a:solidFill>
                          <a:srgbClr val="C00000"/>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5DB2-594A-A3F7-111E2F9FDA14}"/>
                </c:ext>
              </c:extLst>
            </c:dLbl>
            <c:dLbl>
              <c:idx val="2"/>
              <c:tx>
                <c:rich>
                  <a:bodyPr rot="0" spcFirstLastPara="1" vertOverflow="ellipsis" vert="horz" wrap="square" anchor="ctr" anchorCtr="1"/>
                  <a:lstStyle/>
                  <a:p>
                    <a:pPr>
                      <a:defRPr sz="1200" b="1" i="0" u="none" strike="noStrike" kern="1200" baseline="0">
                        <a:solidFill>
                          <a:srgbClr val="B12419"/>
                        </a:solidFill>
                        <a:latin typeface="Arial" panose="020B0604020202020204" pitchFamily="34" charset="0"/>
                        <a:ea typeface="+mn-ea"/>
                        <a:cs typeface="Arial" panose="020B0604020202020204" pitchFamily="34" charset="0"/>
                      </a:defRPr>
                    </a:pPr>
                    <a:fld id="{E4AE98AF-87BA-4EAF-83AA-E108AE8844C7}" type="CELLRANGE">
                      <a:rPr lang="en-GB">
                        <a:solidFill>
                          <a:srgbClr val="649B3F"/>
                        </a:solidFill>
                      </a:rPr>
                      <a:pPr>
                        <a:defRPr sz="1200" b="1" i="0" u="none" strike="noStrike" kern="1200" baseline="0">
                          <a:solidFill>
                            <a:srgbClr val="B12419"/>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5DB2-594A-A3F7-111E2F9FDA14}"/>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Passengers feeling negative emotions</c:v>
                </c:pt>
                <c:pt idx="1">
                  <c:v>Passengers feeling neutral emotions</c:v>
                </c:pt>
                <c:pt idx="2">
                  <c:v>Passengers feeling positive emotions</c:v>
                </c:pt>
              </c:strCache>
            </c:strRef>
          </c:cat>
          <c:val>
            <c:numRef>
              <c:f>Sheet1!$B$2:$B$4</c:f>
              <c:numCache>
                <c:formatCode>0.00000000</c:formatCode>
                <c:ptCount val="3"/>
                <c:pt idx="0">
                  <c:v>2.7691285799999998</c:v>
                </c:pt>
                <c:pt idx="1">
                  <c:v>3.6414648500000002</c:v>
                </c:pt>
                <c:pt idx="2">
                  <c:v>4.45017175</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2.77</c:v>
                  </c:pt>
                  <c:pt idx="1">
                    <c:v>3.64</c:v>
                  </c:pt>
                  <c:pt idx="2">
                    <c:v>4.45</c:v>
                  </c:pt>
                </c15:dlblRangeCache>
              </c15:datalabelsRange>
            </c:ext>
            <c:ext xmlns:c16="http://schemas.microsoft.com/office/drawing/2014/chart" uri="{C3380CC4-5D6E-409C-BE32-E72D297353CC}">
              <c16:uniqueId val="{00000006-5DB2-594A-A3F7-111E2F9FDA14}"/>
            </c:ext>
          </c:extLst>
        </c:ser>
        <c:ser>
          <c:idx val="1"/>
          <c:order val="1"/>
          <c:spPr>
            <a:noFill/>
            <a:ln>
              <a:noFill/>
            </a:ln>
            <a:effectLst/>
          </c:spPr>
          <c:invertIfNegative val="0"/>
          <c:dLbls>
            <c:dLbl>
              <c:idx val="0"/>
              <c:tx>
                <c:rich>
                  <a:bodyPr/>
                  <a:lstStyle/>
                  <a:p>
                    <a:fld id="{910A6535-42A3-4329-930A-36A237AF22CA}"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5DB2-594A-A3F7-111E2F9FDA14}"/>
                </c:ext>
              </c:extLst>
            </c:dLbl>
            <c:dLbl>
              <c:idx val="1"/>
              <c:tx>
                <c:rich>
                  <a:bodyPr/>
                  <a:lstStyle/>
                  <a:p>
                    <a:fld id="{816CB181-1C0B-4DFF-87E7-4024B40AD554}"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5DB2-594A-A3F7-111E2F9FDA14}"/>
                </c:ext>
              </c:extLst>
            </c:dLbl>
            <c:dLbl>
              <c:idx val="2"/>
              <c:tx>
                <c:rich>
                  <a:bodyPr/>
                  <a:lstStyle/>
                  <a:p>
                    <a:fld id="{8F79E4B7-8CC9-4F55-B63A-CA5732983FC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B2-594A-A3F7-111E2F9FDA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Sheet1!$A$2:$A$4</c:f>
              <c:strCache>
                <c:ptCount val="3"/>
                <c:pt idx="0">
                  <c:v>Passengers feeling negative emotions</c:v>
                </c:pt>
                <c:pt idx="1">
                  <c:v>Passengers feeling neutral emotions</c:v>
                </c:pt>
                <c:pt idx="2">
                  <c:v>Passengers feeling positive emotions</c:v>
                </c:pt>
              </c:strCache>
            </c:strRef>
          </c:cat>
          <c:val>
            <c:numRef>
              <c:f>Sheet1!$C$2:$C$4</c:f>
              <c:numCache>
                <c:formatCode>@</c:formatCode>
                <c:ptCount val="3"/>
                <c:pt idx="0">
                  <c:v>2.77</c:v>
                </c:pt>
                <c:pt idx="1">
                  <c:v>3.64</c:v>
                </c:pt>
                <c:pt idx="2">
                  <c:v>4.45</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Sheet1!$D$2:$D$4</c15:f>
                <c15:dlblRangeCache>
                  <c:ptCount val="3"/>
                  <c:pt idx="0">
                    <c:v>(n=17)</c:v>
                  </c:pt>
                  <c:pt idx="1">
                    <c:v>(n=120)</c:v>
                  </c:pt>
                  <c:pt idx="2">
                    <c:v>(n=240)</c:v>
                  </c:pt>
                </c15:dlblRangeCache>
              </c15:datalabelsRange>
            </c:ext>
            <c:ext xmlns:c16="http://schemas.microsoft.com/office/drawing/2014/chart" uri="{C3380CC4-5D6E-409C-BE32-E72D297353CC}">
              <c16:uniqueId val="{0000000A-5DB2-594A-A3F7-111E2F9FDA14}"/>
            </c:ext>
          </c:extLst>
        </c:ser>
        <c:dLbls>
          <c:showLegendKey val="0"/>
          <c:showVal val="0"/>
          <c:showCatName val="0"/>
          <c:showSerName val="0"/>
          <c:showPercent val="0"/>
          <c:showBubbleSize val="0"/>
        </c:dLbls>
        <c:gapWidth val="200"/>
        <c:overlap val="97"/>
        <c:axId val="299334464"/>
        <c:axId val="299324896"/>
      </c:barChart>
      <c:catAx>
        <c:axId val="2993344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405429035425186"/>
          <c:w val="0.99975126981735229"/>
          <c:h val="0.70849764347076416"/>
        </c:manualLayout>
      </c:layout>
      <c:barChart>
        <c:barDir val="col"/>
        <c:grouping val="clustered"/>
        <c:varyColors val="0"/>
        <c:ser>
          <c:idx val="0"/>
          <c:order val="0"/>
          <c:spPr>
            <a:solidFill>
              <a:schemeClr val="tx2"/>
            </a:solidFill>
            <a:ln>
              <a:noFill/>
            </a:ln>
            <a:effectLst/>
          </c:spPr>
          <c:invertIfNegative val="0"/>
          <c:dPt>
            <c:idx val="0"/>
            <c:invertIfNegative val="0"/>
            <c:bubble3D val="0"/>
            <c:spPr>
              <a:solidFill>
                <a:srgbClr val="003A8C"/>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7C16-4A90-A7F5-260BE4A5EBF8}"/>
              </c:ext>
            </c:extLst>
          </c:dPt>
          <c:dPt>
            <c:idx val="1"/>
            <c:invertIfNegative val="0"/>
            <c:bubble3D val="0"/>
            <c:spPr>
              <a:solidFill>
                <a:srgbClr val="003A8C"/>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D-7C16-4A90-A7F5-260BE4A5EBF8}"/>
              </c:ext>
            </c:extLst>
          </c:dPt>
          <c:dPt>
            <c:idx val="5"/>
            <c:invertIfNegative val="0"/>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7C16-4A90-A7F5-260BE4A5EBF8}"/>
              </c:ext>
            </c:extLst>
          </c:dPt>
          <c:dPt>
            <c:idx val="6"/>
            <c:invertIfNegative val="0"/>
            <c:bubble3D val="0"/>
            <c:spPr>
              <a:solidFill>
                <a:srgbClr val="003A8C"/>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E-7C16-4A90-A7F5-260BE4A5EBF8}"/>
              </c:ext>
            </c:extLst>
          </c:dPt>
          <c:dPt>
            <c:idx val="7"/>
            <c:invertIfNegative val="0"/>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7C16-4A90-A7F5-260BE4A5EBF8}"/>
              </c:ext>
            </c:extLst>
          </c:dPt>
          <c:dPt>
            <c:idx val="8"/>
            <c:invertIfNegative val="0"/>
            <c:bubble3D val="0"/>
            <c:spPr>
              <a:solidFill>
                <a:srgbClr val="003A8C"/>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7C16-4A90-A7F5-260BE4A5EBF8}"/>
              </c:ext>
            </c:extLst>
          </c:dPt>
          <c:dPt>
            <c:idx val="9"/>
            <c:invertIfNegative val="0"/>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3-7C16-4A90-A7F5-260BE4A5EBF8}"/>
              </c:ext>
            </c:extLst>
          </c:dPt>
          <c:dPt>
            <c:idx val="10"/>
            <c:invertIfNegative val="0"/>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7C16-4A90-A7F5-260BE4A5EBF8}"/>
              </c:ext>
            </c:extLst>
          </c:dPt>
          <c:dPt>
            <c:idx val="11"/>
            <c:invertIfNegative val="0"/>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7C16-4A90-A7F5-260BE4A5EBF8}"/>
              </c:ext>
            </c:extLst>
          </c:dPt>
          <c:dLbls>
            <c:dLbl>
              <c:idx val="0"/>
              <c:tx>
                <c:rich>
                  <a:bodyPr rot="0" spcFirstLastPara="1" vertOverflow="ellipsis" vert="horz" wrap="square" anchor="ctr" anchorCtr="1"/>
                  <a:lstStyle/>
                  <a:p>
                    <a:pPr>
                      <a:defRPr sz="1400" b="1" i="0" u="none" strike="noStrike" kern="1200" baseline="0">
                        <a:solidFill>
                          <a:srgbClr val="649B3F"/>
                        </a:solidFill>
                        <a:latin typeface="Arial" panose="020B0604020202020204" pitchFamily="34" charset="0"/>
                        <a:ea typeface="+mn-ea"/>
                        <a:cs typeface="Arial" panose="020B0604020202020204" pitchFamily="34" charset="0"/>
                      </a:defRPr>
                    </a:pPr>
                    <a:fld id="{C6D74E3C-B616-4186-813D-3E1500E1A020}" type="CELLRANGE">
                      <a:rPr lang="en-US">
                        <a:solidFill>
                          <a:srgbClr val="595959"/>
                        </a:solidFill>
                      </a:rPr>
                      <a:pPr>
                        <a:defRPr sz="140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C-7C16-4A90-A7F5-260BE4A5EBF8}"/>
                </c:ext>
              </c:extLst>
            </c:dLbl>
            <c:dLbl>
              <c:idx val="1"/>
              <c:tx>
                <c:rich>
                  <a:bodyPr rot="0" spcFirstLastPara="1" vertOverflow="ellipsis" vert="horz" wrap="square" anchor="ctr" anchorCtr="1"/>
                  <a:lstStyle/>
                  <a:p>
                    <a:pPr>
                      <a:defRPr sz="1400" b="1" i="0" u="none" strike="noStrike" kern="1200" baseline="0">
                        <a:solidFill>
                          <a:srgbClr val="C00000"/>
                        </a:solidFill>
                        <a:latin typeface="Arial" panose="020B0604020202020204" pitchFamily="34" charset="0"/>
                        <a:ea typeface="+mn-ea"/>
                        <a:cs typeface="Arial" panose="020B0604020202020204" pitchFamily="34" charset="0"/>
                      </a:defRPr>
                    </a:pPr>
                    <a:fld id="{1B95D6C5-BE8F-4733-8FBA-7ECC8040AF69}" type="CELLRANGE">
                      <a:rPr lang="en-GB">
                        <a:solidFill>
                          <a:srgbClr val="595959"/>
                        </a:solidFill>
                      </a:rPr>
                      <a:pPr>
                        <a:defRPr sz="14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7C16-4A90-A7F5-260BE4A5EBF8}"/>
                </c:ext>
              </c:extLst>
            </c:dLbl>
            <c:dLbl>
              <c:idx val="2"/>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8668-4247-9467-F661F1DFD252}"/>
                </c:ext>
              </c:extLst>
            </c:dLbl>
            <c:dLbl>
              <c:idx val="3"/>
              <c:tx>
                <c:rich>
                  <a:bodyPr/>
                  <a:lstStyle/>
                  <a:p>
                    <a:fld id="{D3A6F08E-7738-4C53-807F-E82F5FFFAE7C}"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13-8668-4247-9467-F661F1DFD252}"/>
                </c:ext>
              </c:extLst>
            </c:dLbl>
            <c:dLbl>
              <c:idx val="4"/>
              <c:tx>
                <c:rich>
                  <a:bodyPr/>
                  <a:lstStyle/>
                  <a:p>
                    <a:fld id="{A169FE5F-EEF1-4C60-8465-7FEFA176A87F}"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14-8668-4247-9467-F661F1DFD252}"/>
                </c:ext>
              </c:extLst>
            </c:dLbl>
            <c:dLbl>
              <c:idx val="5"/>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C16-4A90-A7F5-260BE4A5EBF8}"/>
                </c:ext>
              </c:extLst>
            </c:dLbl>
            <c:dLbl>
              <c:idx val="6"/>
              <c:tx>
                <c:rich>
                  <a:bodyPr rot="0" spcFirstLastPara="1" vertOverflow="ellipsis" vert="horz" wrap="square" anchor="ctr" anchorCtr="1"/>
                  <a:lstStyle/>
                  <a:p>
                    <a:pPr>
                      <a:defRPr sz="1400" b="1" i="0" u="none" strike="noStrike" kern="1200" baseline="0">
                        <a:solidFill>
                          <a:srgbClr val="649B3F"/>
                        </a:solidFill>
                        <a:latin typeface="Arial" panose="020B0604020202020204" pitchFamily="34" charset="0"/>
                        <a:ea typeface="+mn-ea"/>
                        <a:cs typeface="Arial" panose="020B0604020202020204" pitchFamily="34" charset="0"/>
                      </a:defRPr>
                    </a:pPr>
                    <a:fld id="{1C757E8A-A39E-4E57-9CED-4220EF62DB61}" type="CELLRANGE">
                      <a:rPr lang="en-GB">
                        <a:solidFill>
                          <a:srgbClr val="595959"/>
                        </a:solidFill>
                      </a:rPr>
                      <a:pPr>
                        <a:defRPr sz="1400" b="1" i="0" u="none" strike="noStrike" kern="1200" baseline="0">
                          <a:solidFill>
                            <a:srgbClr val="649B3F"/>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E-7C16-4A90-A7F5-260BE4A5EBF8}"/>
                </c:ext>
              </c:extLst>
            </c:dLbl>
            <c:dLbl>
              <c:idx val="7"/>
              <c:tx>
                <c:rich>
                  <a:bodyPr/>
                  <a:lstStyle/>
                  <a:p>
                    <a:fld id="{1FCFB107-D389-41D3-9A16-A5A95F20F43D}"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7C16-4A90-A7F5-260BE4A5EBF8}"/>
                </c:ext>
              </c:extLst>
            </c:dLbl>
            <c:dLbl>
              <c:idx val="8"/>
              <c:tx>
                <c:rich>
                  <a:bodyPr rot="0" spcFirstLastPara="1" vertOverflow="ellipsis" vert="horz" wrap="square" anchor="ctr" anchorCtr="1"/>
                  <a:lstStyle/>
                  <a:p>
                    <a:pPr>
                      <a:defRPr sz="1400" b="1" i="0" u="none" strike="noStrike" kern="1200" baseline="0">
                        <a:solidFill>
                          <a:srgbClr val="C00000"/>
                        </a:solidFill>
                        <a:latin typeface="Arial" panose="020B0604020202020204" pitchFamily="34" charset="0"/>
                        <a:ea typeface="+mn-ea"/>
                        <a:cs typeface="Arial" panose="020B0604020202020204" pitchFamily="34" charset="0"/>
                      </a:defRPr>
                    </a:pPr>
                    <a:fld id="{DCCCBCA8-9E7B-4125-93F9-D0CE35C844EA}" type="CELLRANGE">
                      <a:rPr lang="en-GB">
                        <a:solidFill>
                          <a:srgbClr val="595959"/>
                        </a:solidFill>
                      </a:rPr>
                      <a:pPr>
                        <a:defRPr sz="14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7C16-4A90-A7F5-260BE4A5EBF8}"/>
                </c:ext>
              </c:extLst>
            </c:dLbl>
            <c:dLbl>
              <c:idx val="9"/>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7C16-4A90-A7F5-260BE4A5EBF8}"/>
                </c:ext>
              </c:extLst>
            </c:dLbl>
            <c:dLbl>
              <c:idx val="10"/>
              <c:tx>
                <c:rich>
                  <a:bodyPr/>
                  <a:lstStyle/>
                  <a:p>
                    <a:fld id="{1D53002C-06EA-452B-878E-2D7222476AC1}" type="CELLRANGE">
                      <a:rPr lang="en-GB">
                        <a:solidFill>
                          <a:srgbClr val="C00000"/>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7C16-4A90-A7F5-260BE4A5EBF8}"/>
                </c:ext>
              </c:extLst>
            </c:dLbl>
            <c:dLbl>
              <c:idx val="11"/>
              <c:tx>
                <c:rich>
                  <a:bodyPr/>
                  <a:lstStyle/>
                  <a:p>
                    <a:fld id="{D3FD0C53-A94B-49D4-BEE0-D136599BFBDE}"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9-7C16-4A90-A7F5-260BE4A5EBF8}"/>
                </c:ext>
              </c:extLst>
            </c:dLbl>
            <c:dLbl>
              <c:idx val="12"/>
              <c:tx>
                <c:rich>
                  <a:bodyPr/>
                  <a:lstStyle/>
                  <a:p>
                    <a:fld id="{CFD7083D-D014-4523-A611-ECFF26F67880}" type="CELLRANGE">
                      <a:rPr lang="en-GB">
                        <a:solidFill>
                          <a:srgbClr val="649B3F"/>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15-8668-4247-9467-F661F1DFD252}"/>
                </c:ext>
              </c:extLst>
            </c:dLbl>
            <c:spPr>
              <a:noFill/>
              <a:ln>
                <a:noFill/>
              </a:ln>
              <a:effectLst/>
            </c:spPr>
            <c:txPr>
              <a:bodyPr rot="0" spcFirstLastPara="1" vertOverflow="ellipsis" vert="horz" wrap="square" anchor="ctr" anchorCtr="1"/>
              <a:lstStyle/>
              <a:p>
                <a:pPr>
                  <a:defRPr sz="14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Sheet1!$A$2:$A$14</c:f>
              <c:strCache>
                <c:ptCount val="13"/>
                <c:pt idx="0">
                  <c:v>Weekday</c:v>
                </c:pt>
                <c:pt idx="1">
                  <c:v>Weekend</c:v>
                </c:pt>
                <c:pt idx="3">
                  <c:v>AM</c:v>
                </c:pt>
                <c:pt idx="4">
                  <c:v>PM</c:v>
                </c:pt>
                <c:pt idx="6">
                  <c:v>Domestic</c:v>
                </c:pt>
                <c:pt idx="7">
                  <c:v>International</c:v>
                </c:pt>
                <c:pt idx="10">
                  <c:v>April</c:v>
                </c:pt>
                <c:pt idx="11">
                  <c:v>May</c:v>
                </c:pt>
                <c:pt idx="12">
                  <c:v>June</c:v>
                </c:pt>
              </c:strCache>
            </c:strRef>
          </c:cat>
          <c:val>
            <c:numRef>
              <c:f>Sheet1!$B$2:$B$14</c:f>
              <c:numCache>
                <c:formatCode>0.00000000</c:formatCode>
                <c:ptCount val="13"/>
                <c:pt idx="0">
                  <c:v>3.2636859299999998</c:v>
                </c:pt>
                <c:pt idx="1">
                  <c:v>3.4888239400000001</c:v>
                </c:pt>
                <c:pt idx="3">
                  <c:v>3.3013277699999999</c:v>
                </c:pt>
                <c:pt idx="4">
                  <c:v>3.3396203999999998</c:v>
                </c:pt>
                <c:pt idx="6">
                  <c:v>3.3080466300000002</c:v>
                </c:pt>
                <c:pt idx="7">
                  <c:v>3.5391427800000002</c:v>
                </c:pt>
                <c:pt idx="8" formatCode="0.00">
                  <c:v>0</c:v>
                </c:pt>
                <c:pt idx="10">
                  <c:v>3.2065125399999999</c:v>
                </c:pt>
                <c:pt idx="11">
                  <c:v>3.43515997</c:v>
                </c:pt>
                <c:pt idx="12">
                  <c:v>3.6554769299999998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Sheet1!$C$2:$C$14</c15:f>
                <c15:dlblRangeCache>
                  <c:ptCount val="13"/>
                  <c:pt idx="0">
                    <c:v>3.26</c:v>
                  </c:pt>
                  <c:pt idx="1">
                    <c:v>3.49</c:v>
                  </c:pt>
                  <c:pt idx="3">
                    <c:v>3.30</c:v>
                  </c:pt>
                  <c:pt idx="4">
                    <c:v>3.34</c:v>
                  </c:pt>
                  <c:pt idx="6">
                    <c:v>3.31</c:v>
                  </c:pt>
                  <c:pt idx="7">
                    <c:v>3.54</c:v>
                  </c:pt>
                  <c:pt idx="10">
                    <c:v>3.21</c:v>
                  </c:pt>
                  <c:pt idx="11">
                    <c:v>3.44</c:v>
                  </c:pt>
                  <c:pt idx="12">
                    <c:v>3.66</c:v>
                  </c:pt>
                </c15:dlblRangeCache>
              </c15:datalabelsRange>
            </c:ext>
            <c:ext xmlns:c16="http://schemas.microsoft.com/office/drawing/2014/chart" uri="{C3380CC4-5D6E-409C-BE32-E72D297353CC}">
              <c16:uniqueId val="{0000000F-7C16-4A90-A7F5-260BE4A5EBF8}"/>
            </c:ext>
          </c:extLst>
        </c:ser>
        <c:ser>
          <c:idx val="1"/>
          <c:order val="1"/>
          <c:spPr>
            <a:noFill/>
            <a:ln>
              <a:noFill/>
            </a:ln>
            <a:effectLst/>
          </c:spPr>
          <c:invertIfNegative val="0"/>
          <c:dLbls>
            <c:dLbl>
              <c:idx val="0"/>
              <c:tx>
                <c:rich>
                  <a:bodyPr/>
                  <a:lstStyle/>
                  <a:p>
                    <a:fld id="{968ED3E5-C2F8-445D-A110-03A03DC7C23D}"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14-0CDB-B84B-8E6E-7555486B09C0}"/>
                </c:ext>
              </c:extLst>
            </c:dLbl>
            <c:dLbl>
              <c:idx val="1"/>
              <c:tx>
                <c:rich>
                  <a:bodyPr/>
                  <a:lstStyle/>
                  <a:p>
                    <a:fld id="{4C527159-C547-4FE5-A649-2E72B685AACC}"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CDB-B84B-8E6E-7555486B09C0}"/>
                </c:ext>
              </c:extLst>
            </c:dLbl>
            <c:dLbl>
              <c:idx val="2"/>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0CDB-B84B-8E6E-7555486B09C0}"/>
                </c:ext>
              </c:extLst>
            </c:dLbl>
            <c:dLbl>
              <c:idx val="3"/>
              <c:tx>
                <c:rich>
                  <a:bodyPr/>
                  <a:lstStyle/>
                  <a:p>
                    <a:fld id="{BF914D14-9B81-4010-BE9A-4AECEAF26FBC}"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CDB-B84B-8E6E-7555486B09C0}"/>
                </c:ext>
              </c:extLst>
            </c:dLbl>
            <c:dLbl>
              <c:idx val="4"/>
              <c:tx>
                <c:rich>
                  <a:bodyPr/>
                  <a:lstStyle/>
                  <a:p>
                    <a:fld id="{6E3B44CD-DEAB-47BF-B573-B309945F24E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CDB-B84B-8E6E-7555486B09C0}"/>
                </c:ext>
              </c:extLst>
            </c:dLbl>
            <c:dLbl>
              <c:idx val="5"/>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0CDB-B84B-8E6E-7555486B09C0}"/>
                </c:ext>
              </c:extLst>
            </c:dLbl>
            <c:dLbl>
              <c:idx val="6"/>
              <c:tx>
                <c:rich>
                  <a:bodyPr/>
                  <a:lstStyle/>
                  <a:p>
                    <a:fld id="{69248CC7-6F68-4847-BCF1-FEEE359EC99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CDB-B84B-8E6E-7555486B09C0}"/>
                </c:ext>
              </c:extLst>
            </c:dLbl>
            <c:dLbl>
              <c:idx val="7"/>
              <c:tx>
                <c:rich>
                  <a:bodyPr/>
                  <a:lstStyle/>
                  <a:p>
                    <a:fld id="{202A904E-7733-45C0-A052-6D220C762FD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0CDB-B84B-8E6E-7555486B09C0}"/>
                </c:ext>
              </c:extLst>
            </c:dLbl>
            <c:dLbl>
              <c:idx val="8"/>
              <c:tx>
                <c:rich>
                  <a:bodyPr/>
                  <a:lstStyle/>
                  <a:p>
                    <a:fld id="{AC6ADFA0-586C-4125-8A7E-E13B781C3F4A}"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1C-0CDB-B84B-8E6E-7555486B09C0}"/>
                </c:ext>
              </c:extLst>
            </c:dLbl>
            <c:dLbl>
              <c:idx val="9"/>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D-0CDB-B84B-8E6E-7555486B09C0}"/>
                </c:ext>
              </c:extLst>
            </c:dLbl>
            <c:dLbl>
              <c:idx val="10"/>
              <c:tx>
                <c:rich>
                  <a:bodyPr/>
                  <a:lstStyle/>
                  <a:p>
                    <a:fld id="{73AE5285-B35E-4850-8FDA-B2F1C072FA4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CDB-B84B-8E6E-7555486B09C0}"/>
                </c:ext>
              </c:extLst>
            </c:dLbl>
            <c:dLbl>
              <c:idx val="11"/>
              <c:tx>
                <c:rich>
                  <a:bodyPr/>
                  <a:lstStyle/>
                  <a:p>
                    <a:fld id="{BB01BA77-2753-46FF-9FCC-4D1BBB8D08E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CDB-B84B-8E6E-7555486B09C0}"/>
                </c:ext>
              </c:extLst>
            </c:dLbl>
            <c:dLbl>
              <c:idx val="12"/>
              <c:tx>
                <c:rich>
                  <a:bodyPr/>
                  <a:lstStyle/>
                  <a:p>
                    <a:fld id="{4AA047CD-4448-44D3-AB28-02AE28396BD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CDB-B84B-8E6E-7555486B09C0}"/>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Sheet1!$A$2:$A$14</c:f>
              <c:strCache>
                <c:ptCount val="13"/>
                <c:pt idx="0">
                  <c:v>Weekday</c:v>
                </c:pt>
                <c:pt idx="1">
                  <c:v>Weekend</c:v>
                </c:pt>
                <c:pt idx="3">
                  <c:v>AM</c:v>
                </c:pt>
                <c:pt idx="4">
                  <c:v>PM</c:v>
                </c:pt>
                <c:pt idx="6">
                  <c:v>Domestic</c:v>
                </c:pt>
                <c:pt idx="7">
                  <c:v>International</c:v>
                </c:pt>
                <c:pt idx="10">
                  <c:v>April</c:v>
                </c:pt>
                <c:pt idx="11">
                  <c:v>May</c:v>
                </c:pt>
                <c:pt idx="12">
                  <c:v>June</c:v>
                </c:pt>
              </c:strCache>
            </c:strRef>
          </c:cat>
          <c:val>
            <c:numRef>
              <c:f>Sheet1!$C$2:$C$14</c:f>
              <c:numCache>
                <c:formatCode>0.00</c:formatCode>
                <c:ptCount val="13"/>
                <c:pt idx="0">
                  <c:v>3.26</c:v>
                </c:pt>
                <c:pt idx="1">
                  <c:v>3.49</c:v>
                </c:pt>
                <c:pt idx="3">
                  <c:v>3.3</c:v>
                </c:pt>
                <c:pt idx="4">
                  <c:v>3.34</c:v>
                </c:pt>
                <c:pt idx="6">
                  <c:v>3.31</c:v>
                </c:pt>
                <c:pt idx="7">
                  <c:v>3.54</c:v>
                </c:pt>
                <c:pt idx="8">
                  <c:v>0</c:v>
                </c:pt>
                <c:pt idx="10">
                  <c:v>3.21</c:v>
                </c:pt>
                <c:pt idx="11">
                  <c:v>3.44</c:v>
                </c:pt>
                <c:pt idx="12">
                  <c:v>3.66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Sheet1!$D$2:$D$14</c15:f>
                <c15:dlblRangeCache>
                  <c:ptCount val="13"/>
                  <c:pt idx="0">
                    <c:v>(n=295)</c:v>
                  </c:pt>
                  <c:pt idx="1">
                    <c:v>(n=82)</c:v>
                  </c:pt>
                  <c:pt idx="3">
                    <c:v>(n=144)</c:v>
                  </c:pt>
                  <c:pt idx="4">
                    <c:v>(n=233)</c:v>
                  </c:pt>
                  <c:pt idx="6">
                    <c:v>(n=351)</c:v>
                  </c:pt>
                  <c:pt idx="7">
                    <c:v>(n=26)</c:v>
                  </c:pt>
                  <c:pt idx="10">
                    <c:v>(n=235)</c:v>
                  </c:pt>
                  <c:pt idx="11">
                    <c:v>(n=105)</c:v>
                  </c:pt>
                  <c:pt idx="12">
                    <c:v>(n=37)</c:v>
                  </c:pt>
                </c15:dlblRangeCache>
              </c15:datalabelsRange>
            </c:ext>
            <c:ext xmlns:c16="http://schemas.microsoft.com/office/drawing/2014/chart" uri="{C3380CC4-5D6E-409C-BE32-E72D297353CC}">
              <c16:uniqueId val="{00000013-0CDB-B84B-8E6E-7555486B09C0}"/>
            </c:ext>
          </c:extLst>
        </c:ser>
        <c:dLbls>
          <c:showLegendKey val="0"/>
          <c:showVal val="0"/>
          <c:showCatName val="0"/>
          <c:showSerName val="0"/>
          <c:showPercent val="0"/>
          <c:showBubbleSize val="0"/>
        </c:dLbls>
        <c:gapWidth val="200"/>
        <c:overlap val="100"/>
        <c:axId val="299334464"/>
        <c:axId val="299324896"/>
      </c:barChart>
      <c:catAx>
        <c:axId val="29933446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w="25400">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Column2</c:v>
                </c:pt>
              </c:strCache>
            </c:strRef>
          </c:tx>
          <c:spPr>
            <a:solidFill>
              <a:srgbClr val="003A8C"/>
            </a:solidFill>
            <a:ln>
              <a:noFill/>
            </a:ln>
            <a:effectLst/>
          </c:spPr>
          <c:invertIfNegative val="0"/>
          <c:dLbls>
            <c:dLbl>
              <c:idx val="0"/>
              <c:tx>
                <c:rich>
                  <a:bodyPr/>
                  <a:lstStyle/>
                  <a:p>
                    <a:fld id="{9A9918DF-DA95-48A5-9EF3-97414BCE9687}"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F341-4BFA-85B9-C0BADA0FD778}"/>
                </c:ext>
              </c:extLst>
            </c:dLbl>
            <c:dLbl>
              <c:idx val="1"/>
              <c:tx>
                <c:rich>
                  <a:bodyPr/>
                  <a:lstStyle/>
                  <a:p>
                    <a:fld id="{B221CF7D-BC0E-40CC-AD68-F1C5D242B503}"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F341-4BFA-85B9-C0BADA0FD778}"/>
                </c:ext>
              </c:extLst>
            </c:dLbl>
            <c:dLbl>
              <c:idx val="2"/>
              <c:tx>
                <c:rich>
                  <a:bodyPr/>
                  <a:lstStyle/>
                  <a:p>
                    <a:fld id="{8151157E-576C-4CF0-8F99-6C03C7178DC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41-4BFA-85B9-C0BADA0FD77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Ease of getting to the airport</c:v>
                </c:pt>
                <c:pt idx="1">
                  <c:v>Signage to access terminal</c:v>
                </c:pt>
                <c:pt idx="2">
                  <c:v>VFM: Transport</c:v>
                </c:pt>
              </c:strCache>
            </c:strRef>
          </c:cat>
          <c:val>
            <c:numRef>
              <c:f>Sheet1!$B$2:$B$4</c:f>
              <c:numCache>
                <c:formatCode>0.00000000</c:formatCode>
                <c:ptCount val="3"/>
                <c:pt idx="0">
                  <c:v>4.3206704499999997</c:v>
                </c:pt>
                <c:pt idx="1">
                  <c:v>4.3027724799999998</c:v>
                </c:pt>
                <c:pt idx="2">
                  <c:v>4.0139720800000003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4.32</c:v>
                  </c:pt>
                  <c:pt idx="1">
                    <c:v>4.30</c:v>
                  </c:pt>
                  <c:pt idx="2">
                    <c:v>4.01</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4461123943328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6CD32F4C-BCB3-4DF5-8248-5AE1183961FF}"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0514-4E17-BB7E-4C8479517B62}"/>
                </c:ext>
              </c:extLst>
            </c:dLbl>
            <c:dLbl>
              <c:idx val="1"/>
              <c:tx>
                <c:rich>
                  <a:bodyPr/>
                  <a:lstStyle/>
                  <a:p>
                    <a:fld id="{30C0D2A3-3907-4602-B3FA-96202300EFF6}"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0514-4E17-BB7E-4C8479517B62}"/>
                </c:ext>
              </c:extLst>
            </c:dLbl>
            <c:dLbl>
              <c:idx val="2"/>
              <c:tx>
                <c:rich>
                  <a:bodyPr/>
                  <a:lstStyle/>
                  <a:p>
                    <a:fld id="{B4E9B17D-53CB-4830-9862-8B21083C139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514-4E17-BB7E-4C8479517B6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Ease of finding check-in area</c:v>
                </c:pt>
                <c:pt idx="1">
                  <c:v>Waiting time: Check-in</c:v>
                </c:pt>
                <c:pt idx="2">
                  <c:v>Courtesy &amp; helpfulness: Check-in staff</c:v>
                </c:pt>
              </c:strCache>
            </c:strRef>
          </c:cat>
          <c:val>
            <c:numRef>
              <c:f>Sheet1!$B$2:$B$4</c:f>
              <c:numCache>
                <c:formatCode>0.00000000</c:formatCode>
                <c:ptCount val="3"/>
                <c:pt idx="0">
                  <c:v>4.4604860899999998</c:v>
                </c:pt>
                <c:pt idx="1">
                  <c:v>4.3172414300000002</c:v>
                </c:pt>
                <c:pt idx="2">
                  <c:v>4.4184311100000002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4.46</c:v>
                  </c:pt>
                  <c:pt idx="1">
                    <c:v>4.32</c:v>
                  </c:pt>
                  <c:pt idx="2">
                    <c:v>4.42</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E81D8343-B9EF-443C-8F2D-E8A6C04D33F4}"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DFFD-43A2-9E3E-3FD70BEE794F}"/>
                </c:ext>
              </c:extLst>
            </c:dLbl>
            <c:dLbl>
              <c:idx val="1"/>
              <c:tx>
                <c:rich>
                  <a:bodyPr/>
                  <a:lstStyle/>
                  <a:p>
                    <a:fld id="{91FA6EE9-4742-4C0C-A1E1-69E8D1DDCCBF}"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DFFD-43A2-9E3E-3FD70BEE794F}"/>
                </c:ext>
              </c:extLst>
            </c:dLbl>
            <c:dLbl>
              <c:idx val="2"/>
              <c:tx>
                <c:rich>
                  <a:bodyPr/>
                  <a:lstStyle/>
                  <a:p>
                    <a:fld id="{9E1C760D-44B9-4D40-8C2E-512947BD0CB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FFD-43A2-9E3E-3FD70BEE794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Ease in security screening</c:v>
                </c:pt>
                <c:pt idx="1">
                  <c:v>Waiting time: Security screening</c:v>
                </c:pt>
                <c:pt idx="2">
                  <c:v>Courtesy &amp; helpfulness: Security staff</c:v>
                </c:pt>
              </c:strCache>
            </c:strRef>
          </c:cat>
          <c:val>
            <c:numRef>
              <c:f>Sheet1!$B$2:$B$4</c:f>
              <c:numCache>
                <c:formatCode>0.00000000</c:formatCode>
                <c:ptCount val="3"/>
                <c:pt idx="0">
                  <c:v>4.3449962600000003</c:v>
                </c:pt>
                <c:pt idx="1">
                  <c:v>4.3438624299999997</c:v>
                </c:pt>
                <c:pt idx="2">
                  <c:v>4.2425879799999997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4.34</c:v>
                  </c:pt>
                  <c:pt idx="1">
                    <c:v>4.34</c:v>
                  </c:pt>
                  <c:pt idx="2">
                    <c:v>4.24</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25119590759277"/>
          <c:y val="5.6279696524143219E-2"/>
          <c:w val="0.5558093786239624"/>
          <c:h val="0.88880205154418945"/>
        </c:manualLayout>
      </c:layout>
      <c:barChart>
        <c:barDir val="bar"/>
        <c:grouping val="clustered"/>
        <c:varyColors val="0"/>
        <c:ser>
          <c:idx val="0"/>
          <c:order val="0"/>
          <c:tx>
            <c:strRef>
              <c:f>Sheet1!$B$1</c:f>
              <c:strCache>
                <c:ptCount val="1"/>
                <c:pt idx="0">
                  <c:v>Series 1</c:v>
                </c:pt>
              </c:strCache>
            </c:strRef>
          </c:tx>
          <c:spPr>
            <a:solidFill>
              <a:schemeClr val="tx2">
                <a:lumMod val="20000"/>
                <a:lumOff val="80000"/>
              </a:schemeClr>
            </a:solidFill>
            <a:ln>
              <a:noFill/>
            </a:ln>
            <a:effectLst/>
          </c:spPr>
          <c:invertIfNegative val="0"/>
          <c:dPt>
            <c:idx val="0"/>
            <c:invertIfNegative val="0"/>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C8A-487C-88E6-ACA60B344AD3}"/>
              </c:ext>
            </c:extLst>
          </c:dPt>
          <c:dPt>
            <c:idx val="1"/>
            <c:invertIfNegative val="0"/>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C8A-487C-88E6-ACA60B344AD3}"/>
              </c:ext>
            </c:extLst>
          </c:dPt>
          <c:dPt>
            <c:idx val="2"/>
            <c:invertIfNegative val="0"/>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C8A-487C-88E6-ACA60B344AD3}"/>
              </c:ext>
            </c:extLst>
          </c:dPt>
          <c:dPt>
            <c:idx val="4"/>
            <c:invertIfNegative val="0"/>
            <c:bubble3D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C8A-487C-88E6-ACA60B344AD3}"/>
              </c:ext>
            </c:extLst>
          </c:dPt>
          <c:dLbls>
            <c:dLbl>
              <c:idx val="0"/>
              <c:tx>
                <c:rich>
                  <a:bodyPr/>
                  <a:lstStyle/>
                  <a:p>
                    <a:fld id="{5796DB41-C60F-46CE-B75A-6E6E86A923B1}" type="CELLRANGE">
                      <a:rPr lang="en-US"/>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AC8A-487C-88E6-ACA60B344AD3}"/>
                </c:ext>
              </c:extLst>
            </c:dLbl>
            <c:dLbl>
              <c:idx val="1"/>
              <c:tx>
                <c:rich>
                  <a:bodyPr/>
                  <a:lstStyle/>
                  <a:p>
                    <a:fld id="{E3BE9FE1-0076-42DC-A203-A539DB374A4B}"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AC8A-487C-88E6-ACA60B344AD3}"/>
                </c:ext>
              </c:extLst>
            </c:dLbl>
            <c:dLbl>
              <c:idx val="2"/>
              <c:tx>
                <c:rich>
                  <a:bodyPr/>
                  <a:lstStyle/>
                  <a:p>
                    <a:fld id="{1A766815-B2D4-4C54-9DB1-E7CD2D7A3CD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C8A-487C-88E6-ACA60B344AD3}"/>
                </c:ext>
              </c:extLst>
            </c:dLbl>
            <c:dLbl>
              <c:idx val="3"/>
              <c:tx>
                <c:rich>
                  <a:bodyPr/>
                  <a:lstStyle/>
                  <a:p>
                    <a:fld id="{AB9F7A46-90B6-42E9-B33A-EB088FD7B5D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3FF-43B4-B290-D5F00C7921B1}"/>
                </c:ext>
              </c:extLst>
            </c:dLbl>
            <c:dLbl>
              <c:idx val="4"/>
              <c:tx>
                <c:rich>
                  <a:bodyPr/>
                  <a:lstStyle/>
                  <a:p>
                    <a:fld id="{EB9C13E1-A167-4920-AB07-E86CE264FFF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C8A-487C-88E6-ACA60B344AD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Safe and Secure</c:v>
                </c:pt>
                <c:pt idx="1">
                  <c:v>Happy</c:v>
                </c:pt>
                <c:pt idx="2">
                  <c:v>Excited</c:v>
                </c:pt>
                <c:pt idx="3">
                  <c:v>Confident</c:v>
                </c:pt>
                <c:pt idx="4">
                  <c:v>Relaxed</c:v>
                </c:pt>
              </c:strCache>
            </c:strRef>
          </c:cat>
          <c:val>
            <c:numRef>
              <c:f>Sheet1!$B$2:$B$6</c:f>
              <c:numCache>
                <c:formatCode>0.00000000</c:formatCode>
                <c:ptCount val="5"/>
                <c:pt idx="0">
                  <c:v>4.3202798199999997</c:v>
                </c:pt>
                <c:pt idx="1">
                  <c:v>4.0609947399999999</c:v>
                </c:pt>
                <c:pt idx="2">
                  <c:v>3.8023349299999998</c:v>
                </c:pt>
                <c:pt idx="3">
                  <c:v>4.1150494100000001</c:v>
                </c:pt>
                <c:pt idx="4">
                  <c:v>4.0862195999999997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4.32</c:v>
                  </c:pt>
                  <c:pt idx="1">
                    <c:v>4.06</c:v>
                  </c:pt>
                  <c:pt idx="2">
                    <c:v>3.80</c:v>
                  </c:pt>
                  <c:pt idx="3">
                    <c:v>4.12</c:v>
                  </c:pt>
                  <c:pt idx="4">
                    <c:v>4.09</c:v>
                  </c:pt>
                </c15:dlblRangeCache>
              </c15:datalabelsRange>
            </c:ext>
            <c:ext xmlns:c16="http://schemas.microsoft.com/office/drawing/2014/chart" uri="{C3380CC4-5D6E-409C-BE32-E72D297353CC}">
              <c16:uniqueId val="{00000018-AC8A-487C-88E6-ACA60B344AD3}"/>
            </c:ext>
          </c:extLst>
        </c:ser>
        <c:dLbls>
          <c:showLegendKey val="0"/>
          <c:showVal val="0"/>
          <c:showCatName val="0"/>
          <c:showSerName val="0"/>
          <c:showPercent val="0"/>
          <c:showBubbleSize val="0"/>
        </c:dLbls>
        <c:gapWidth val="100"/>
        <c:axId val="1719767440"/>
        <c:axId val="1719772432"/>
      </c:barChart>
      <c:catAx>
        <c:axId val="17197674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9772432"/>
        <c:crosses val="autoZero"/>
        <c:auto val="0"/>
        <c:lblAlgn val="ctr"/>
        <c:lblOffset val="100"/>
        <c:noMultiLvlLbl val="0"/>
      </c:catAx>
      <c:valAx>
        <c:axId val="1719772432"/>
        <c:scaling>
          <c:orientation val="minMax"/>
          <c:max val="6"/>
          <c:min val="0"/>
        </c:scaling>
        <c:delete val="1"/>
        <c:axPos val="t"/>
        <c:numFmt formatCode="0.00000000" sourceLinked="1"/>
        <c:majorTickMark val="out"/>
        <c:minorTickMark val="none"/>
        <c:tickLblPos val="nextTo"/>
        <c:crossAx val="1719767440"/>
        <c:crosses val="autoZero"/>
        <c:crossBetween val="between"/>
        <c:majorUnit val="2"/>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8CEF8E02-FB96-412A-B8D8-87BF0F406FFB}"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5441-4226-9352-E1126F2A9027}"/>
                </c:ext>
              </c:extLst>
            </c:dLbl>
            <c:dLbl>
              <c:idx val="1"/>
              <c:tx>
                <c:rich>
                  <a:bodyPr/>
                  <a:lstStyle/>
                  <a:p>
                    <a:fld id="{5B2263F1-C2D7-4221-AEEE-B5E0A1BD4488}"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5441-4226-9352-E1126F2A9027}"/>
                </c:ext>
              </c:extLst>
            </c:dLbl>
            <c:dLbl>
              <c:idx val="2"/>
              <c:tx>
                <c:rich>
                  <a:bodyPr/>
                  <a:lstStyle/>
                  <a:p>
                    <a:fld id="{8DF5F787-49DF-4AF7-A58C-77132FF4176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441-4226-9352-E1126F2A9027}"/>
                </c:ext>
              </c:extLst>
            </c:dLbl>
            <c:dLbl>
              <c:idx val="3"/>
              <c:tx>
                <c:rich>
                  <a:bodyPr/>
                  <a:lstStyle/>
                  <a:p>
                    <a:fld id="{19F66429-8CFA-472B-B0C8-DAA054F3091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441-4226-9352-E1126F2A9027}"/>
                </c:ext>
              </c:extLst>
            </c:dLbl>
            <c:dLbl>
              <c:idx val="4"/>
              <c:tx>
                <c:rich>
                  <a:bodyPr/>
                  <a:lstStyle/>
                  <a:p>
                    <a:fld id="{DE0697AB-BAC6-4E46-A62E-AD2CBBBB561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441-4226-9352-E1126F2A902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Restaurants/bars/cafés</c:v>
                </c:pt>
                <c:pt idx="1">
                  <c:v>VFM: Restaurants/bars/cafés</c:v>
                </c:pt>
                <c:pt idx="2">
                  <c:v>Shops</c:v>
                </c:pt>
                <c:pt idx="3">
                  <c:v>VFM: Shops</c:v>
                </c:pt>
                <c:pt idx="4">
                  <c:v>Courtesy &amp; helpfulness: Shopping and dining staff</c:v>
                </c:pt>
              </c:strCache>
            </c:strRef>
          </c:cat>
          <c:val>
            <c:numRef>
              <c:f>Sheet1!$B$2:$B$6</c:f>
              <c:numCache>
                <c:formatCode>0.00000000</c:formatCode>
                <c:ptCount val="5"/>
                <c:pt idx="0">
                  <c:v>3.8638521099999998</c:v>
                </c:pt>
                <c:pt idx="1">
                  <c:v>3.4732569999999998</c:v>
                </c:pt>
                <c:pt idx="2">
                  <c:v>3.6411006499999998</c:v>
                </c:pt>
                <c:pt idx="3">
                  <c:v>3.44341864</c:v>
                </c:pt>
                <c:pt idx="4">
                  <c:v>3.8900010900000002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3.86</c:v>
                  </c:pt>
                  <c:pt idx="1">
                    <c:v>3.47</c:v>
                  </c:pt>
                  <c:pt idx="2">
                    <c:v>3.64</c:v>
                  </c:pt>
                  <c:pt idx="3">
                    <c:v>3.44</c:v>
                  </c:pt>
                  <c:pt idx="4">
                    <c:v>3.89</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1BA30995-258A-4427-81FB-5193C30AF1F0}"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7192-42A7-A83E-F37FDBD02EF3}"/>
                </c:ext>
              </c:extLst>
            </c:dLbl>
            <c:dLbl>
              <c:idx val="1"/>
              <c:tx>
                <c:rich>
                  <a:bodyPr/>
                  <a:lstStyle/>
                  <a:p>
                    <a:fld id="{052287AF-9225-4CD7-A714-51129192164B}"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7192-42A7-A83E-F37FDBD02EF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Comfort of waiting at gate areas</c:v>
                </c:pt>
                <c:pt idx="1">
                  <c:v>Availability of seats at gate areas</c:v>
                </c:pt>
              </c:strCache>
            </c:strRef>
          </c:cat>
          <c:val>
            <c:numRef>
              <c:f>Sheet1!$B$2:$B$3</c:f>
              <c:numCache>
                <c:formatCode>0.00000000</c:formatCode>
                <c:ptCount val="2"/>
                <c:pt idx="0">
                  <c:v>3.83966114</c:v>
                </c:pt>
                <c:pt idx="1">
                  <c:v>3.92513596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3.84</c:v>
                  </c:pt>
                  <c:pt idx="1">
                    <c:v>3.93</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68869924545288"/>
          <c:y val="0"/>
          <c:w val="0.59494918584823608"/>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379D7DFB-5960-4240-8E6D-BEE5795C3ABB}"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5738-4669-82F0-B8BD5726BABD}"/>
                </c:ext>
              </c:extLst>
            </c:dLbl>
            <c:dLbl>
              <c:idx val="1"/>
              <c:tx>
                <c:rich>
                  <a:bodyPr/>
                  <a:lstStyle/>
                  <a:p>
                    <a:fld id="{0194B0AA-CAE3-4F74-B42B-3F4E63ACD723}"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5738-4669-82F0-B8BD5726BABD}"/>
                </c:ext>
              </c:extLst>
            </c:dLbl>
            <c:dLbl>
              <c:idx val="2"/>
              <c:tx>
                <c:rich>
                  <a:bodyPr/>
                  <a:lstStyle/>
                  <a:p>
                    <a:fld id="{178ED1B6-BB80-4309-861A-457E6F8D65B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738-4669-82F0-B8BD5726BABD}"/>
                </c:ext>
              </c:extLst>
            </c:dLbl>
            <c:dLbl>
              <c:idx val="3"/>
              <c:tx>
                <c:rich>
                  <a:bodyPr/>
                  <a:lstStyle/>
                  <a:p>
                    <a:fld id="{96265162-2D29-4A80-9E29-92E9EB6DD0D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738-4669-82F0-B8BD5726BABD}"/>
                </c:ext>
              </c:extLst>
            </c:dLbl>
            <c:dLbl>
              <c:idx val="4"/>
              <c:tx>
                <c:rich>
                  <a:bodyPr/>
                  <a:lstStyle/>
                  <a:p>
                    <a:fld id="{20AD11AF-C76B-4A0B-A68D-8A9166C4EC7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738-4669-82F0-B8BD5726BABD}"/>
                </c:ext>
              </c:extLst>
            </c:dLbl>
            <c:dLbl>
              <c:idx val="5"/>
              <c:tx>
                <c:rich>
                  <a:bodyPr/>
                  <a:lstStyle/>
                  <a:p>
                    <a:fld id="{0781B9F0-C2D0-46F4-9279-ED23E0A9A62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738-4669-82F0-B8BD5726BABD}"/>
                </c:ext>
              </c:extLst>
            </c:dLbl>
            <c:dLbl>
              <c:idx val="6"/>
              <c:tx>
                <c:rich>
                  <a:bodyPr/>
                  <a:lstStyle/>
                  <a:p>
                    <a:fld id="{E7D0C6D7-BCAD-4D13-A74F-DD85A5636F9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738-4669-82F0-B8BD5726BABD}"/>
                </c:ext>
              </c:extLst>
            </c:dLbl>
            <c:dLbl>
              <c:idx val="7"/>
              <c:tx>
                <c:rich>
                  <a:bodyPr/>
                  <a:lstStyle/>
                  <a:p>
                    <a:fld id="{DA15BB93-7FF0-45B8-8766-EDACEF06C53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738-4669-82F0-B8BD5726BABD}"/>
                </c:ext>
              </c:extLst>
            </c:dLbl>
            <c:dLbl>
              <c:idx val="8"/>
              <c:tx>
                <c:rich>
                  <a:bodyPr/>
                  <a:lstStyle/>
                  <a:p>
                    <a:fld id="{FD563D9A-03EE-4F53-80F2-2E09867CEAF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738-4669-82F0-B8BD5726BABD}"/>
                </c:ext>
              </c:extLst>
            </c:dLbl>
            <c:dLbl>
              <c:idx val="9"/>
              <c:tx>
                <c:rich>
                  <a:bodyPr/>
                  <a:lstStyle/>
                  <a:p>
                    <a:fld id="{4188FE9C-AE17-4F17-A69A-78E4F0CB1FF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738-4669-82F0-B8BD5726BAB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Ease of finding way</c:v>
                </c:pt>
                <c:pt idx="1">
                  <c:v>Availability of flight info.</c:v>
                </c:pt>
                <c:pt idx="2">
                  <c:v>Walking distance inside terminal</c:v>
                </c:pt>
                <c:pt idx="3">
                  <c:v>Ease of making connection</c:v>
                </c:pt>
                <c:pt idx="4">
                  <c:v>Courtesy &amp; helpfulness: Airport staff</c:v>
                </c:pt>
                <c:pt idx="5">
                  <c:v>Wi-Fi service quality</c:v>
                </c:pt>
                <c:pt idx="6">
                  <c:v>Availability of charging stations</c:v>
                </c:pt>
                <c:pt idx="7">
                  <c:v>Entertainment &amp; leisure options</c:v>
                </c:pt>
                <c:pt idx="8">
                  <c:v>Availability of washrooms</c:v>
                </c:pt>
                <c:pt idx="9">
                  <c:v>Cleanliness of washrooms</c:v>
                </c:pt>
              </c:strCache>
            </c:strRef>
          </c:cat>
          <c:val>
            <c:numRef>
              <c:f>Sheet1!$B$2:$B$11</c:f>
              <c:numCache>
                <c:formatCode>0.00000000</c:formatCode>
                <c:ptCount val="10"/>
                <c:pt idx="0">
                  <c:v>4.2434801999999996</c:v>
                </c:pt>
                <c:pt idx="1">
                  <c:v>4.2231585699999998</c:v>
                </c:pt>
                <c:pt idx="2">
                  <c:v>4.0270888500000002</c:v>
                </c:pt>
                <c:pt idx="3">
                  <c:v>4.2026902000000002</c:v>
                </c:pt>
                <c:pt idx="4">
                  <c:v>4.2542251499999999</c:v>
                </c:pt>
                <c:pt idx="5">
                  <c:v>3.93366382</c:v>
                </c:pt>
                <c:pt idx="6">
                  <c:v>3.6634591799999998</c:v>
                </c:pt>
                <c:pt idx="7">
                  <c:v>3.7912313599999998</c:v>
                </c:pt>
                <c:pt idx="8">
                  <c:v>4.0329800100000002</c:v>
                </c:pt>
                <c:pt idx="9">
                  <c:v>3.8758809900000002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Sheet1!$C$2:$C$11</c15:f>
                <c15:dlblRangeCache>
                  <c:ptCount val="10"/>
                  <c:pt idx="0">
                    <c:v>4.24</c:v>
                  </c:pt>
                  <c:pt idx="1">
                    <c:v>4.22</c:v>
                  </c:pt>
                  <c:pt idx="2">
                    <c:v>4.03</c:v>
                  </c:pt>
                  <c:pt idx="3">
                    <c:v>4.20</c:v>
                  </c:pt>
                  <c:pt idx="4">
                    <c:v>4.25</c:v>
                  </c:pt>
                  <c:pt idx="5">
                    <c:v>3.93</c:v>
                  </c:pt>
                  <c:pt idx="6">
                    <c:v>3.66</c:v>
                  </c:pt>
                  <c:pt idx="7">
                    <c:v>3.79</c:v>
                  </c:pt>
                  <c:pt idx="8">
                    <c:v>4.03</c:v>
                  </c:pt>
                  <c:pt idx="9">
                    <c:v>3.88</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DFFF5DE1-35C8-46BC-B816-0D28BB4BD7CB}"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B8FD-4DCC-B3C1-F7D150B3D897}"/>
                </c:ext>
              </c:extLst>
            </c:dLbl>
            <c:dLbl>
              <c:idx val="1"/>
              <c:tx>
                <c:rich>
                  <a:bodyPr/>
                  <a:lstStyle/>
                  <a:p>
                    <a:fld id="{5A39B368-380A-4B53-BE14-42CF2B0B8304}"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B8FD-4DCC-B3C1-F7D150B3D897}"/>
                </c:ext>
              </c:extLst>
            </c:dLbl>
            <c:dLbl>
              <c:idx val="2"/>
              <c:tx>
                <c:rich>
                  <a:bodyPr/>
                  <a:lstStyle/>
                  <a:p>
                    <a:fld id="{5D24A9CA-CD0E-4AA5-A19A-438685ECCEE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8FD-4DCC-B3C1-F7D150B3D89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Health safety</c:v>
                </c:pt>
                <c:pt idx="1">
                  <c:v>Cleanliness</c:v>
                </c:pt>
                <c:pt idx="2">
                  <c:v>Ambience</c:v>
                </c:pt>
              </c:strCache>
            </c:strRef>
          </c:cat>
          <c:val>
            <c:numRef>
              <c:f>Sheet1!$B$2:$B$4</c:f>
              <c:numCache>
                <c:formatCode>0.00000000</c:formatCode>
                <c:ptCount val="3"/>
                <c:pt idx="0">
                  <c:v>4.11343031</c:v>
                </c:pt>
                <c:pt idx="1">
                  <c:v>3.9914560099999998</c:v>
                </c:pt>
                <c:pt idx="2">
                  <c:v>3.9490793900000001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4.11</c:v>
                  </c:pt>
                  <c:pt idx="1">
                    <c:v>3.99</c:v>
                  </c:pt>
                  <c:pt idx="2">
                    <c:v>3.95</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23631429672241"/>
          <c:y val="0"/>
          <c:w val="0.59960007667541504"/>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E2DDBB44-BBD7-470E-AD89-74B11FF29AD2}"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2FB4-4126-AA7C-3F5A6F364404}"/>
                </c:ext>
              </c:extLst>
            </c:dLbl>
            <c:dLbl>
              <c:idx val="1"/>
              <c:tx>
                <c:rich>
                  <a:bodyPr/>
                  <a:lstStyle/>
                  <a:p>
                    <a:fld id="{7171FCFC-3940-46A1-A6C7-78AEB12A8AED}"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2FB4-4126-AA7C-3F5A6F36440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Waiting time: Border/passport control</c:v>
                </c:pt>
                <c:pt idx="1">
                  <c:v>Courtesy &amp; helpfulness: Border/passport control staff</c:v>
                </c:pt>
              </c:strCache>
            </c:strRef>
          </c:cat>
          <c:val>
            <c:numRef>
              <c:f>Sheet1!$B$2:$B$3</c:f>
              <c:numCache>
                <c:formatCode>0.00000000</c:formatCode>
                <c:ptCount val="2"/>
                <c:pt idx="0">
                  <c:v>4.2086335300000002</c:v>
                </c:pt>
                <c:pt idx="1">
                  <c:v>4.2417554600000003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Sheet1!$C$2:$C$3</c15:f>
                <c15:dlblRangeCache>
                  <c:ptCount val="2"/>
                  <c:pt idx="0">
                    <c:v>4.21</c:v>
                  </c:pt>
                  <c:pt idx="1">
                    <c:v>4.24</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4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70103740692139"/>
          <c:y val="0"/>
          <c:w val="0.59492707252502441"/>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layout>
                <c:manualLayout>
                  <c:x val="-1.2797058470412695E-16"/>
                  <c:y val="0.24999848008155823"/>
                </c:manualLayout>
              </c:layout>
              <c:tx>
                <c:rich>
                  <a:bodyPr/>
                  <a:lstStyle/>
                  <a:p>
                    <a:fld id="{B97F27BC-B529-494D-8D90-54C77A036810}"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FAFE-48E2-8EA5-73B74FE64AC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c:f>
              <c:strCache>
                <c:ptCount val="1"/>
                <c:pt idx="0">
                  <c:v>Overall Satisfaction</c:v>
                </c:pt>
              </c:strCache>
            </c:strRef>
          </c:cat>
          <c:val>
            <c:numRef>
              <c:f>Sheet1!$B$2</c:f>
              <c:numCache>
                <c:formatCode>0.00000000</c:formatCode>
                <c:ptCount val="1"/>
                <c:pt idx="0">
                  <c:v>4.1224496500000001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15:f>
                <c15:dlblRangeCache>
                  <c:ptCount val="1"/>
                  <c:pt idx="0">
                    <c:v>4.12</c:v>
                  </c:pt>
                </c15:dlblRangeCache>
              </c15:datalabelsRange>
            </c:ext>
            <c:ext xmlns:c16="http://schemas.microsoft.com/office/drawing/2014/chart" uri="{C3380CC4-5D6E-409C-BE32-E72D297353CC}">
              <c16:uniqueId val="{00000000-18A8-CA42-8241-B2350D4CF322}"/>
            </c:ext>
          </c:extLst>
        </c:ser>
        <c:dLbls>
          <c:showLegendKey val="0"/>
          <c:showVal val="0"/>
          <c:showCatName val="0"/>
          <c:showSerName val="0"/>
          <c:showPercent val="0"/>
          <c:showBubbleSize val="0"/>
        </c:dLbls>
        <c:gapWidth val="30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9772281646729"/>
          <c:y val="0"/>
          <c:w val="0.58771765232086182"/>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43E59F8B-B121-44BA-8FC8-414BAEF72556}"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1110-4A51-BDC4-FB403407DE2F}"/>
                </c:ext>
              </c:extLst>
            </c:dLbl>
            <c:dLbl>
              <c:idx val="1"/>
              <c:tx>
                <c:rich>
                  <a:bodyPr/>
                  <a:lstStyle/>
                  <a:p>
                    <a:fld id="{69DED1D5-D6E1-4D38-9B51-8B769E9898CB}"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1110-4A51-BDC4-FB403407DE2F}"/>
                </c:ext>
              </c:extLst>
            </c:dLbl>
            <c:dLbl>
              <c:idx val="2"/>
              <c:tx>
                <c:rich>
                  <a:bodyPr/>
                  <a:lstStyle/>
                  <a:p>
                    <a:fld id="{E401374D-A1A8-486B-8EF6-23E59E1BF45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10-4A51-BDC4-FB403407DE2F}"/>
                </c:ext>
              </c:extLst>
            </c:dLbl>
            <c:dLbl>
              <c:idx val="3"/>
              <c:tx>
                <c:rich>
                  <a:bodyPr/>
                  <a:lstStyle/>
                  <a:p>
                    <a:fld id="{DB8E87B6-1BF6-435E-8F1F-4967ADEED4C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10-4A51-BDC4-FB403407DE2F}"/>
                </c:ext>
              </c:extLst>
            </c:dLbl>
            <c:dLbl>
              <c:idx val="4"/>
              <c:tx>
                <c:rich>
                  <a:bodyPr/>
                  <a:lstStyle/>
                  <a:p>
                    <a:fld id="{D5D97C41-210D-4164-9E87-F6E8491FED0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10-4A51-BDC4-FB403407DE2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Ease of getting to the airport</c:v>
                </c:pt>
                <c:pt idx="1">
                  <c:v>Ease of finding check-in area</c:v>
                </c:pt>
                <c:pt idx="2">
                  <c:v>Ease in security screening</c:v>
                </c:pt>
                <c:pt idx="3">
                  <c:v>Ease of finding way</c:v>
                </c:pt>
                <c:pt idx="4">
                  <c:v>Ease of making connection</c:v>
                </c:pt>
              </c:strCache>
            </c:strRef>
          </c:cat>
          <c:val>
            <c:numRef>
              <c:f>Sheet1!$B$2:$B$6</c:f>
              <c:numCache>
                <c:formatCode>0.00000000</c:formatCode>
                <c:ptCount val="5"/>
                <c:pt idx="0">
                  <c:v>4.3206704499999997</c:v>
                </c:pt>
                <c:pt idx="1">
                  <c:v>4.4604860899999998</c:v>
                </c:pt>
                <c:pt idx="2">
                  <c:v>4.3449962600000003</c:v>
                </c:pt>
                <c:pt idx="3">
                  <c:v>4.2434801999999996</c:v>
                </c:pt>
                <c:pt idx="4">
                  <c:v>4.2026902000000002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4.32</c:v>
                  </c:pt>
                  <c:pt idx="1">
                    <c:v>4.46</c:v>
                  </c:pt>
                  <c:pt idx="2">
                    <c:v>4.34</c:v>
                  </c:pt>
                  <c:pt idx="3">
                    <c:v>4.24</c:v>
                  </c:pt>
                  <c:pt idx="4">
                    <c:v>4.20</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5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29973006248474"/>
          <c:y val="0"/>
          <c:w val="0.58903294801712036"/>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C902FD03-916F-4E91-B7EB-7877F942DA54}"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B701-440A-8970-E43922C2029E}"/>
                </c:ext>
              </c:extLst>
            </c:dLbl>
            <c:dLbl>
              <c:idx val="1"/>
              <c:tx>
                <c:rich>
                  <a:bodyPr/>
                  <a:lstStyle/>
                  <a:p>
                    <a:fld id="{95CC0E9E-6BA1-4E9D-9515-8BC2BB8C2FB5}"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B701-440A-8970-E43922C2029E}"/>
                </c:ext>
              </c:extLst>
            </c:dLbl>
            <c:dLbl>
              <c:idx val="2"/>
              <c:tx>
                <c:rich>
                  <a:bodyPr/>
                  <a:lstStyle/>
                  <a:p>
                    <a:fld id="{78C731D1-D778-4A74-835B-70BCBFB62C1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01-440A-8970-E43922C2029E}"/>
                </c:ext>
              </c:extLst>
            </c:dLbl>
            <c:dLbl>
              <c:idx val="3"/>
              <c:tx>
                <c:rich>
                  <a:bodyPr/>
                  <a:lstStyle/>
                  <a:p>
                    <a:fld id="{B2241BAA-603E-444E-8DAB-DBFD4CF7018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01-440A-8970-E43922C2029E}"/>
                </c:ext>
              </c:extLst>
            </c:dLbl>
            <c:dLbl>
              <c:idx val="4"/>
              <c:tx>
                <c:rich>
                  <a:bodyPr/>
                  <a:lstStyle/>
                  <a:p>
                    <a:fld id="{54DBCEC7-57E8-4FFD-958D-F81BC9D8A1C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01-440A-8970-E43922C2029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Courtesy &amp; helpfulness: staff in check-in area</c:v>
                </c:pt>
                <c:pt idx="1">
                  <c:v>Courtesy &amp; helpfulness: security staff</c:v>
                </c:pt>
                <c:pt idx="2">
                  <c:v>Courtesy &amp; helpfulness: border/passport control staff</c:v>
                </c:pt>
                <c:pt idx="3">
                  <c:v>Courtesy &amp; helpfulness: shopping and dining staff</c:v>
                </c:pt>
                <c:pt idx="4">
                  <c:v>Courtesy &amp; helpfulness: airport staff</c:v>
                </c:pt>
              </c:strCache>
            </c:strRef>
          </c:cat>
          <c:val>
            <c:numRef>
              <c:f>Sheet1!$B$2:$B$6</c:f>
              <c:numCache>
                <c:formatCode>0.00000000</c:formatCode>
                <c:ptCount val="5"/>
                <c:pt idx="0">
                  <c:v>4.4184311100000002</c:v>
                </c:pt>
                <c:pt idx="1">
                  <c:v>4.2425879799999997</c:v>
                </c:pt>
                <c:pt idx="2">
                  <c:v>4.2417554600000003</c:v>
                </c:pt>
                <c:pt idx="3">
                  <c:v>3.8900010900000002</c:v>
                </c:pt>
                <c:pt idx="4">
                  <c:v>4.2542251499999999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4.42</c:v>
                  </c:pt>
                  <c:pt idx="1">
                    <c:v>4.24</c:v>
                  </c:pt>
                  <c:pt idx="2">
                    <c:v>4.24</c:v>
                  </c:pt>
                  <c:pt idx="3">
                    <c:v>3.89</c:v>
                  </c:pt>
                  <c:pt idx="4">
                    <c:v>4.25</c:v>
                  </c:pt>
                </c15:dlblRangeCache>
              </c15:datalabelsRange>
            </c:ext>
            <c:ext xmlns:c16="http://schemas.microsoft.com/office/drawing/2014/chart" uri="{C3380CC4-5D6E-409C-BE32-E72D297353CC}">
              <c16:uniqueId val="{00000003-AAE3-8240-8F23-FC0117956064}"/>
            </c:ext>
          </c:extLst>
        </c:ser>
        <c:dLbls>
          <c:showLegendKey val="0"/>
          <c:showVal val="0"/>
          <c:showCatName val="0"/>
          <c:showSerName val="0"/>
          <c:showPercent val="0"/>
          <c:showBubbleSize val="0"/>
        </c:dLbls>
        <c:gapWidth val="27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6148319244385"/>
          <c:y val="0"/>
          <c:w val="0.58775389194488525"/>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5BA726BA-BF6E-44C7-8795-44F06C0644B5}"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947D-4978-AD19-E949C8980F51}"/>
                </c:ext>
              </c:extLst>
            </c:dLbl>
            <c:dLbl>
              <c:idx val="1"/>
              <c:tx>
                <c:rich>
                  <a:bodyPr/>
                  <a:lstStyle/>
                  <a:p>
                    <a:fld id="{E9A5C148-7829-4F6A-9FD6-A445C785DC32}"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947D-4978-AD19-E949C8980F51}"/>
                </c:ext>
              </c:extLst>
            </c:dLbl>
            <c:dLbl>
              <c:idx val="2"/>
              <c:tx>
                <c:rich>
                  <a:bodyPr/>
                  <a:lstStyle/>
                  <a:p>
                    <a:fld id="{46966EEC-48B0-4D33-8884-89F52B509B2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47D-4978-AD19-E949C8980F5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Waiting time: check-in</c:v>
                </c:pt>
                <c:pt idx="1">
                  <c:v>Waiting time: security screening</c:v>
                </c:pt>
                <c:pt idx="2">
                  <c:v>Waiting time: border/passport control</c:v>
                </c:pt>
              </c:strCache>
            </c:strRef>
          </c:cat>
          <c:val>
            <c:numRef>
              <c:f>Sheet1!$B$2:$B$4</c:f>
              <c:numCache>
                <c:formatCode>0.00000000</c:formatCode>
                <c:ptCount val="3"/>
                <c:pt idx="0">
                  <c:v>4.3172414300000002</c:v>
                </c:pt>
                <c:pt idx="1">
                  <c:v>4.3438624299999997</c:v>
                </c:pt>
                <c:pt idx="2">
                  <c:v>4.2086335300000002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Sheet1!$C$2:$C$4</c15:f>
                <c15:dlblRangeCache>
                  <c:ptCount val="3"/>
                  <c:pt idx="0">
                    <c:v>4.32</c:v>
                  </c:pt>
                  <c:pt idx="1">
                    <c:v>4.34</c:v>
                  </c:pt>
                  <c:pt idx="2">
                    <c:v>4.21</c:v>
                  </c:pt>
                </c15:dlblRangeCache>
              </c15:datalabelsRange>
            </c:ext>
            <c:ext xmlns:c16="http://schemas.microsoft.com/office/drawing/2014/chart" uri="{C3380CC4-5D6E-409C-BE32-E72D297353CC}">
              <c16:uniqueId val="{00000000-02AA-6646-9432-17B42F4982EE}"/>
            </c:ext>
          </c:extLst>
        </c:ser>
        <c:dLbls>
          <c:showLegendKey val="0"/>
          <c:showVal val="0"/>
          <c:showCatName val="0"/>
          <c:showSerName val="0"/>
          <c:showPercent val="0"/>
          <c:showBubbleSize val="0"/>
        </c:dLbls>
        <c:gapWidth val="30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25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9772281646729"/>
          <c:y val="0"/>
          <c:w val="0.58771765232086182"/>
          <c:h val="1"/>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050" b="0" i="0" u="none" strike="noStrike" kern="1200" baseline="0">
                        <a:solidFill>
                          <a:srgbClr val="003A8C"/>
                        </a:solidFill>
                        <a:latin typeface="Arial" panose="020B0604020202020204" pitchFamily="34" charset="0"/>
                        <a:ea typeface="+mn-ea"/>
                        <a:cs typeface="Arial" panose="020B0604020202020204" pitchFamily="34" charset="0"/>
                      </a:defRPr>
                    </a:pPr>
                    <a:fld id="{2AEB7C95-2C7C-4288-A386-51690988659D}" type="CELLRANGE">
                      <a:rPr lang="en-US"/>
                      <a:pPr>
                        <a:defRPr sz="1050" b="0" i="0" u="none" strike="noStrike" kern="1200" baseline="0">
                          <a:solidFill>
                            <a:srgbClr val="003A8C"/>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376F-4AA8-80DC-9706E51C888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smtId="4294967295">
                    <a:solidFill>
                      <a:srgbClr val="003A8C"/>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c:f>
              <c:strCache>
                <c:ptCount val="1"/>
                <c:pt idx="0">
                  <c:v>Overall Satisfaction</c:v>
                </c:pt>
              </c:strCache>
            </c:strRef>
          </c:cat>
          <c:val>
            <c:numRef>
              <c:f>Sheet1!$B$2</c:f>
              <c:numCache>
                <c:formatCode>0.00000000</c:formatCode>
                <c:ptCount val="1"/>
                <c:pt idx="0">
                  <c:v>4.1224496500000001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15:f>
                <c15:dlblRangeCache>
                  <c:ptCount val="1"/>
                  <c:pt idx="0">
                    <c:v>4.12</c:v>
                  </c:pt>
                </c15:dlblRangeCache>
              </c15:datalabelsRange>
            </c:ext>
            <c:ext xmlns:c16="http://schemas.microsoft.com/office/drawing/2014/chart" uri="{C3380CC4-5D6E-409C-BE32-E72D297353CC}">
              <c16:uniqueId val="{00000000-9218-1447-84F5-690F5910F156}"/>
            </c:ext>
          </c:extLst>
        </c:ser>
        <c:dLbls>
          <c:showLegendKey val="0"/>
          <c:showVal val="0"/>
          <c:showCatName val="0"/>
          <c:showSerName val="0"/>
          <c:showPercent val="0"/>
          <c:showBubbleSize val="0"/>
        </c:dLbls>
        <c:gapWidth val="290"/>
        <c:overlap val="100"/>
        <c:axId val="947678527"/>
        <c:axId val="531423071"/>
      </c:barChart>
      <c:catAx>
        <c:axId val="94767852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423071"/>
        <c:crosses val="autoZero"/>
        <c:auto val="0"/>
        <c:lblAlgn val="ctr"/>
        <c:lblOffset val="100"/>
        <c:noMultiLvlLbl val="0"/>
      </c:catAx>
      <c:valAx>
        <c:axId val="531423071"/>
        <c:scaling>
          <c:orientation val="minMax"/>
          <c:max val="6"/>
          <c:min val="0"/>
        </c:scaling>
        <c:delete val="1"/>
        <c:axPos val="t"/>
        <c:numFmt formatCode="0.00000000" sourceLinked="1"/>
        <c:majorTickMark val="out"/>
        <c:minorTickMark val="none"/>
        <c:tickLblPos val="nextTo"/>
        <c:crossAx val="947678527"/>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8301205635071E-3"/>
          <c:y val="3.9527077227830887E-2"/>
          <c:w val="0.98984968662261963"/>
          <c:h val="0.64322429895401001"/>
        </c:manualLayout>
      </c:layout>
      <c:barChart>
        <c:barDir val="col"/>
        <c:grouping val="percentStacked"/>
        <c:varyColors val="0"/>
        <c:ser>
          <c:idx val="0"/>
          <c:order val="0"/>
          <c:tx>
            <c:strRef>
              <c:f>Sheet1!$B$1</c:f>
              <c:strCache>
                <c:ptCount val="1"/>
                <c:pt idx="0">
                  <c:v>Group Composition*</c:v>
                </c:pt>
              </c:strCache>
            </c:strRef>
          </c:tx>
          <c:spPr>
            <a:solidFill>
              <a:schemeClr val="accent1"/>
            </a:solidFill>
            <a:ln>
              <a:noFill/>
            </a:ln>
            <a:effectLst/>
          </c:spPr>
          <c:invertIfNegative val="0"/>
          <c:dPt>
            <c:idx val="0"/>
            <c:invertIfNegative val="0"/>
            <c:bubble3D val="0"/>
            <c:spPr>
              <a:solidFill>
                <a:srgbClr val="002C6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D2F8-3949-BEAF-9F3DC7B34C39}"/>
              </c:ext>
            </c:extLst>
          </c:dPt>
          <c:dPt>
            <c:idx val="1"/>
            <c:invertIfNegative val="0"/>
            <c:bubble3D val="0"/>
            <c:spPr>
              <a:solidFill>
                <a:srgbClr val="003A8C"/>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D2F8-3949-BEAF-9F3DC7B34C39}"/>
              </c:ext>
            </c:extLst>
          </c:dPt>
          <c:dPt>
            <c:idx val="2"/>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D2F8-3949-BEAF-9F3DC7B34C39}"/>
              </c:ext>
            </c:extLst>
          </c:dPt>
          <c:dPt>
            <c:idx val="3"/>
            <c:invertIfNegative val="0"/>
            <c:bubble3D val="0"/>
            <c:spPr>
              <a:solidFill>
                <a:srgbClr val="6BA8F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D2F8-3949-BEAF-9F3DC7B34C39}"/>
              </c:ext>
            </c:extLst>
          </c:dPt>
          <c:dPt>
            <c:idx val="4"/>
            <c:invertIfNegative val="0"/>
            <c:bubble3D val="0"/>
            <c:spPr>
              <a:solidFill>
                <a:srgbClr val="7DB2F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D2F8-3949-BEAF-9F3DC7B34C39}"/>
              </c:ext>
            </c:extLst>
          </c:dPt>
          <c:dPt>
            <c:idx val="5"/>
            <c:invertIfNegative val="0"/>
            <c:bubble3D val="0"/>
            <c:spPr>
              <a:solidFill>
                <a:srgbClr val="AFCFF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D2F8-3949-BEAF-9F3DC7B34C39}"/>
              </c:ext>
            </c:extLst>
          </c:dPt>
          <c:cat>
            <c:strRef>
              <c:f>Sheet1!$A$2:$A$7</c:f>
              <c:strCache>
                <c:ptCount val="6"/>
                <c:pt idx="0">
                  <c:v>Alone</c:v>
                </c:pt>
                <c:pt idx="1">
                  <c:v>With colleagues(s)</c:v>
                </c:pt>
                <c:pt idx="2">
                  <c:v>With 
friend(s) 
or relatives(s)</c:v>
                </c:pt>
                <c:pt idx="3">
                  <c:v>With 
children 
aged 0-2</c:v>
                </c:pt>
                <c:pt idx="4">
                  <c:v>With 
children 
aged 3-9</c:v>
                </c:pt>
                <c:pt idx="5">
                  <c:v>With 
children 
aged 10-17</c:v>
                </c:pt>
              </c:strCache>
            </c:strRef>
          </c:cat>
          <c:val>
            <c:numRef>
              <c:f>Sheet1!$B$2:$B$7</c:f>
              <c:numCache>
                <c:formatCode>0.00000000%</c:formatCode>
                <c:ptCount val="6"/>
                <c:pt idx="0">
                  <c:v>0.48479423249999998</c:v>
                </c:pt>
                <c:pt idx="1">
                  <c:v>6.7067900599999994E-2</c:v>
                </c:pt>
                <c:pt idx="2">
                  <c:v>0.38100280069999998</c:v>
                </c:pt>
                <c:pt idx="3">
                  <c:v>1.6776836699999999E-2</c:v>
                </c:pt>
                <c:pt idx="4">
                  <c:v>4.5540532500000001E-2</c:v>
                </c:pt>
                <c:pt idx="5">
                  <c:v>5.5458369799999997E-2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D2F8-3949-BEAF-9F3DC7B34C39}"/>
            </c:ext>
          </c:extLst>
        </c:ser>
        <c:ser>
          <c:idx val="1"/>
          <c:order val="1"/>
          <c:tx>
            <c:strRef>
              <c:f>Sheet1!$C$1</c:f>
              <c:strCache>
                <c:ptCount val="1"/>
                <c:pt idx="0">
                  <c:v>Series 2</c:v>
                </c:pt>
              </c:strCache>
            </c:strRef>
          </c:tx>
          <c:spPr>
            <a:solidFill>
              <a:srgbClr val="7F7F7F">
                <a:alpha val="49804"/>
              </a:srgbClr>
            </a:solidFill>
            <a:ln>
              <a:noFill/>
            </a:ln>
            <a:effectLst/>
          </c:spPr>
          <c:invertIfNegative val="0"/>
          <c:dPt>
            <c:idx val="0"/>
            <c:invertIfNegative val="0"/>
            <c:bubble3D val="0"/>
            <c:spPr>
              <a:solidFill>
                <a:srgbClr val="7F7F7F">
                  <a:alpha val="49804"/>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E-D2F8-3949-BEAF-9F3DC7B34C39}"/>
              </c:ext>
            </c:extLst>
          </c:dPt>
          <c:dPt>
            <c:idx val="1"/>
            <c:invertIfNegative val="0"/>
            <c:bubble3D val="0"/>
            <c:spPr>
              <a:solidFill>
                <a:srgbClr val="7F7F7F">
                  <a:alpha val="49804"/>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0-D2F8-3949-BEAF-9F3DC7B34C39}"/>
              </c:ext>
            </c:extLst>
          </c:dPt>
          <c:dPt>
            <c:idx val="2"/>
            <c:invertIfNegative val="0"/>
            <c:bubble3D val="0"/>
            <c:spPr>
              <a:solidFill>
                <a:srgbClr val="7F7F7F">
                  <a:alpha val="49804"/>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2-D2F8-3949-BEAF-9F3DC7B34C39}"/>
              </c:ext>
            </c:extLst>
          </c:dPt>
          <c:dPt>
            <c:idx val="3"/>
            <c:invertIfNegative val="0"/>
            <c:bubble3D val="0"/>
            <c:spPr>
              <a:solidFill>
                <a:srgbClr val="7F7F7F">
                  <a:alpha val="49804"/>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4-D2F8-3949-BEAF-9F3DC7B34C39}"/>
              </c:ext>
            </c:extLst>
          </c:dPt>
          <c:dPt>
            <c:idx val="4"/>
            <c:invertIfNegative val="0"/>
            <c:bubble3D val="0"/>
            <c:spPr>
              <a:solidFill>
                <a:srgbClr val="7F7F7F">
                  <a:alpha val="49804"/>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6-D2F8-3949-BEAF-9F3DC7B34C39}"/>
              </c:ext>
            </c:extLst>
          </c:dPt>
          <c:dPt>
            <c:idx val="5"/>
            <c:invertIfNegative val="0"/>
            <c:bubble3D val="0"/>
            <c:spPr>
              <a:solidFill>
                <a:srgbClr val="7F7F7F">
                  <a:alpha val="49804"/>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8-D2F8-3949-BEAF-9F3DC7B34C39}"/>
              </c:ext>
            </c:extLst>
          </c:dPt>
          <c:cat>
            <c:strRef>
              <c:f>Sheet1!$A$2:$A$7</c:f>
              <c:strCache>
                <c:ptCount val="6"/>
                <c:pt idx="0">
                  <c:v>Alone</c:v>
                </c:pt>
                <c:pt idx="1">
                  <c:v>With colleagues(s)</c:v>
                </c:pt>
                <c:pt idx="2">
                  <c:v>With 
friend(s) 
or relatives(s)</c:v>
                </c:pt>
                <c:pt idx="3">
                  <c:v>With 
children 
aged 0-2</c:v>
                </c:pt>
                <c:pt idx="4">
                  <c:v>With 
children 
aged 3-9</c:v>
                </c:pt>
                <c:pt idx="5">
                  <c:v>With 
children 
aged 10-17</c:v>
                </c:pt>
              </c:strCache>
            </c:strRef>
          </c:cat>
          <c:val>
            <c:numRef>
              <c:f>Sheet1!$C$2:$C$7</c:f>
              <c:numCache>
                <c:formatCode>0.00000000%</c:formatCode>
                <c:ptCount val="6"/>
                <c:pt idx="0">
                  <c:v>0.51520576750000002</c:v>
                </c:pt>
                <c:pt idx="1">
                  <c:v>0.93293209939999999</c:v>
                </c:pt>
                <c:pt idx="2">
                  <c:v>0.61899719929999997</c:v>
                </c:pt>
                <c:pt idx="3">
                  <c:v>0.98322316330000004</c:v>
                </c:pt>
                <c:pt idx="4">
                  <c:v>0.95445946749999999</c:v>
                </c:pt>
                <c:pt idx="5">
                  <c:v>0.94454163020000004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9-D2F8-3949-BEAF-9F3DC7B34C39}"/>
            </c:ext>
          </c:extLst>
        </c:ser>
        <c:dLbls>
          <c:showLegendKey val="0"/>
          <c:showVal val="0"/>
          <c:showCatName val="0"/>
          <c:showSerName val="0"/>
          <c:showPercent val="0"/>
          <c:showBubbleSize val="0"/>
        </c:dLbls>
        <c:gapWidth val="123"/>
        <c:overlap val="100"/>
        <c:axId val="709243935"/>
        <c:axId val="709250191"/>
      </c:barChart>
      <c:catAx>
        <c:axId val="709243935"/>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b" anchorCtr="1"/>
          <a:lstStyle/>
          <a:p>
            <a:pPr>
              <a:defRPr sz="9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9250191"/>
        <c:crosses val="autoZero"/>
        <c:auto val="0"/>
        <c:lblAlgn val="ctr"/>
        <c:lblOffset val="250"/>
        <c:noMultiLvlLbl val="0"/>
      </c:catAx>
      <c:valAx>
        <c:axId val="709250191"/>
        <c:scaling>
          <c:orientation val="minMax"/>
        </c:scaling>
        <c:delete val="1"/>
        <c:axPos val="l"/>
        <c:numFmt formatCode="0%" sourceLinked="1"/>
        <c:majorTickMark val="none"/>
        <c:minorTickMark val="none"/>
        <c:tickLblPos val="nextTo"/>
        <c:crossAx val="709243935"/>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8174653053284E-2"/>
          <c:y val="3.3252082765102386E-2"/>
          <c:w val="0.84128904342651367"/>
          <c:h val="0.96674799919128418"/>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BC234127-F686-4EB7-967D-036E2CA74F95}" type="CELLRANGE">
                      <a:rPr lang="en-US"/>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DCC9-4632-ADEA-6F9768DC46F7}"/>
                </c:ext>
              </c:extLst>
            </c:dLbl>
            <c:dLbl>
              <c:idx val="1"/>
              <c:tx>
                <c:rich>
                  <a:bodyPr/>
                  <a:lstStyle/>
                  <a:p>
                    <a:fld id="{3251ED56-7039-459D-8196-80AA65BF8B5F}"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DCC9-4632-ADEA-6F9768DC46F7}"/>
                </c:ext>
              </c:extLst>
            </c:dLbl>
            <c:dLbl>
              <c:idx val="2"/>
              <c:tx>
                <c:rich>
                  <a:bodyPr/>
                  <a:lstStyle/>
                  <a:p>
                    <a:fld id="{47FBC0E4-7AF5-4DD2-8B45-ADF309E134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CC9-4632-ADEA-6F9768DC46F7}"/>
                </c:ext>
              </c:extLst>
            </c:dLbl>
            <c:dLbl>
              <c:idx val="3"/>
              <c:tx>
                <c:rich>
                  <a:bodyPr/>
                  <a:lstStyle/>
                  <a:p>
                    <a:fld id="{C52D97A8-E0BB-494A-A962-C8B2A40267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CC9-4632-ADEA-6F9768DC46F7}"/>
                </c:ext>
              </c:extLst>
            </c:dLbl>
            <c:dLbl>
              <c:idx val="4"/>
              <c:tx>
                <c:rich>
                  <a:bodyPr/>
                  <a:lstStyle/>
                  <a:p>
                    <a:fld id="{E0BD7096-A177-49DB-A0EC-7EB47C661F5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CC9-4632-ADEA-6F9768DC46F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Ease of going through security screening</c:v>
                </c:pt>
                <c:pt idx="1">
                  <c:v>Ease of finding your way</c:v>
                </c:pt>
                <c:pt idx="2">
                  <c:v>Ease of getting to the airport</c:v>
                </c:pt>
                <c:pt idx="3">
                  <c:v>Comfort of waiting at the gate areas</c:v>
                </c:pt>
                <c:pt idx="4">
                  <c:v>Restaurants/bars/cafés</c:v>
                </c:pt>
              </c:strCache>
            </c:strRef>
          </c:cat>
          <c:val>
            <c:numRef>
              <c:f>Sheet1!$B$2:$B$6</c:f>
              <c:numCache>
                <c:formatCode>0.00000000</c:formatCode>
                <c:ptCount val="5"/>
                <c:pt idx="0">
                  <c:v>4.3449962600000003</c:v>
                </c:pt>
                <c:pt idx="1">
                  <c:v>4.2434801999999996</c:v>
                </c:pt>
                <c:pt idx="2">
                  <c:v>4.3206704499999997</c:v>
                </c:pt>
                <c:pt idx="3">
                  <c:v>3.83966114</c:v>
                </c:pt>
                <c:pt idx="4">
                  <c:v>3.8638521099999998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4.34</c:v>
                  </c:pt>
                  <c:pt idx="1">
                    <c:v>4.24</c:v>
                  </c:pt>
                  <c:pt idx="2">
                    <c:v>4.32</c:v>
                  </c:pt>
                  <c:pt idx="3">
                    <c:v>3.84</c:v>
                  </c:pt>
                  <c:pt idx="4">
                    <c:v>3.86</c:v>
                  </c:pt>
                </c15:dlblRangeCache>
              </c15:datalabelsRange>
            </c:ext>
            <c:ext xmlns:c16="http://schemas.microsoft.com/office/drawing/2014/chart" uri="{C3380CC4-5D6E-409C-BE32-E72D297353CC}">
              <c16:uniqueId val="{00000000-71AD-437F-A515-243321551882}"/>
            </c:ext>
          </c:extLst>
        </c:ser>
        <c:ser>
          <c:idx val="1"/>
          <c:order val="1"/>
          <c:tx>
            <c:strRef>
              <c:f>Sheet1!$C$1</c:f>
              <c:strCache>
                <c:ptCount val="1"/>
                <c:pt idx="0">
                  <c:v>Satisfaction with these Service Items </c:v>
                </c:pt>
              </c:strCache>
            </c:strRef>
          </c:tx>
          <c:spPr>
            <a:noFill/>
            <a:ln>
              <a:noFill/>
            </a:ln>
            <a:effectLst/>
          </c:spPr>
          <c:invertIfNegative val="0"/>
          <c:dLbls>
            <c:dLbl>
              <c:idx val="0"/>
              <c:tx>
                <c:rich>
                  <a:bodyPr/>
                  <a:lstStyle/>
                  <a:p>
                    <a:fld id="{DE144740-A453-42B2-B240-C9219BE88D70}"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B642-5141-9EAB-98DBA8053520}"/>
                </c:ext>
              </c:extLst>
            </c:dLbl>
            <c:dLbl>
              <c:idx val="1"/>
              <c:tx>
                <c:rich>
                  <a:bodyPr/>
                  <a:lstStyle/>
                  <a:p>
                    <a:fld id="{FC134996-647A-4D58-9529-F709CE1406F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642-5141-9EAB-98DBA8053520}"/>
                </c:ext>
              </c:extLst>
            </c:dLbl>
            <c:dLbl>
              <c:idx val="2"/>
              <c:tx>
                <c:rich>
                  <a:bodyPr/>
                  <a:lstStyle/>
                  <a:p>
                    <a:fld id="{775E6E3D-2A69-4D25-9AA6-076E58B804F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642-5141-9EAB-98DBA8053520}"/>
                </c:ext>
              </c:extLst>
            </c:dLbl>
            <c:dLbl>
              <c:idx val="3"/>
              <c:tx>
                <c:rich>
                  <a:bodyPr/>
                  <a:lstStyle/>
                  <a:p>
                    <a:fld id="{FB6755C3-57C8-40C4-8EE2-01D3A20CF7F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642-5141-9EAB-98DBA8053520}"/>
                </c:ext>
              </c:extLst>
            </c:dLbl>
            <c:dLbl>
              <c:idx val="4"/>
              <c:tx>
                <c:rich>
                  <a:bodyPr/>
                  <a:lstStyle/>
                  <a:p>
                    <a:fld id="{5105996F-DCBE-4D02-9D8D-79C967B6897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642-5141-9EAB-98DBA80535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Ease of going through security screening</c:v>
                </c:pt>
                <c:pt idx="1">
                  <c:v>Ease of finding your way</c:v>
                </c:pt>
                <c:pt idx="2">
                  <c:v>Ease of getting to the airport</c:v>
                </c:pt>
                <c:pt idx="3">
                  <c:v>Comfort of waiting at the gate areas</c:v>
                </c:pt>
                <c:pt idx="4">
                  <c:v>Restaurants/bars/cafés</c:v>
                </c:pt>
              </c:strCache>
            </c:strRef>
          </c:cat>
          <c:val>
            <c:numRef>
              <c:f>Sheet1!$C$2:$C$6</c:f>
              <c:numCache>
                <c:formatCode>General</c:formatCode>
                <c:ptCount val="5"/>
                <c:pt idx="0">
                  <c:v>4.34</c:v>
                </c:pt>
                <c:pt idx="1">
                  <c:v>4.24</c:v>
                </c:pt>
                <c:pt idx="2">
                  <c:v>4.32</c:v>
                </c:pt>
                <c:pt idx="3">
                  <c:v>3.84</c:v>
                </c:pt>
                <c:pt idx="4">
                  <c:v>3.86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(n=272)</c:v>
                  </c:pt>
                  <c:pt idx="1">
                    <c:v>(n=375)</c:v>
                  </c:pt>
                  <c:pt idx="2">
                    <c:v>(n=250)</c:v>
                  </c:pt>
                  <c:pt idx="3">
                    <c:v>(n=375)</c:v>
                  </c:pt>
                  <c:pt idx="4">
                    <c:v>(n=277)</c:v>
                  </c:pt>
                </c15:dlblRangeCache>
              </c15:datalabelsRange>
            </c:ext>
            <c:ext xmlns:c16="http://schemas.microsoft.com/office/drawing/2014/chart" uri="{C3380CC4-5D6E-409C-BE32-E72D297353CC}">
              <c16:uniqueId val="{00000000-B642-5141-9EAB-98DBA8053520}"/>
            </c:ext>
          </c:extLst>
        </c:ser>
        <c:dLbls>
          <c:showLegendKey val="0"/>
          <c:showVal val="0"/>
          <c:showCatName val="0"/>
          <c:showSerName val="0"/>
          <c:showPercent val="0"/>
          <c:showBubbleSize val="0"/>
        </c:dLbls>
        <c:gapWidth val="182"/>
        <c:overlap val="100"/>
        <c:axId val="1264150176"/>
        <c:axId val="1264137280"/>
      </c:barChart>
      <c:catAx>
        <c:axId val="1264150176"/>
        <c:scaling>
          <c:orientation val="maxMin"/>
        </c:scaling>
        <c:delete val="1"/>
        <c:axPos val="l"/>
        <c:numFmt formatCode="General" sourceLinked="1"/>
        <c:majorTickMark val="out"/>
        <c:minorTickMark val="none"/>
        <c:tickLblPos val="nextTo"/>
        <c:crossAx val="1264137280"/>
        <c:crosses val="autoZero"/>
        <c:auto val="0"/>
        <c:lblAlgn val="ctr"/>
        <c:lblOffset val="100"/>
        <c:noMultiLvlLbl val="0"/>
      </c:catAx>
      <c:valAx>
        <c:axId val="1264137280"/>
        <c:scaling>
          <c:orientation val="minMax"/>
          <c:max val="6"/>
          <c:min val="0"/>
        </c:scaling>
        <c:delete val="1"/>
        <c:axPos val="t"/>
        <c:numFmt formatCode="0.00000000" sourceLinked="1"/>
        <c:majorTickMark val="out"/>
        <c:minorTickMark val="none"/>
        <c:tickLblPos val="nextTo"/>
        <c:crossAx val="1264150176"/>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31515765190125"/>
          <c:y val="3.3252082765102386E-2"/>
          <c:w val="0.48876318335533142"/>
          <c:h val="0.96674799919128418"/>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2BD7573D-BF55-492A-A3E6-8D857C772F67}" type="CELLRANGE">
                      <a:rPr lang="en-US"/>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CCF2-4377-86C9-A5EAA83AEC44}"/>
                </c:ext>
              </c:extLst>
            </c:dLbl>
            <c:dLbl>
              <c:idx val="1"/>
              <c:tx>
                <c:rich>
                  <a:bodyPr/>
                  <a:lstStyle/>
                  <a:p>
                    <a:fld id="{8919D50D-F5FD-4D4C-9667-7EDE00C458FB}"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CCF2-4377-86C9-A5EAA83AEC44}"/>
                </c:ext>
              </c:extLst>
            </c:dLbl>
            <c:dLbl>
              <c:idx val="2"/>
              <c:tx>
                <c:rich>
                  <a:bodyPr/>
                  <a:lstStyle/>
                  <a:p>
                    <a:fld id="{CE2DE39D-8948-48DF-8BA2-EF120000978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CF2-4377-86C9-A5EAA83AEC44}"/>
                </c:ext>
              </c:extLst>
            </c:dLbl>
            <c:dLbl>
              <c:idx val="3"/>
              <c:tx>
                <c:rich>
                  <a:bodyPr/>
                  <a:lstStyle/>
                  <a:p>
                    <a:fld id="{21831E27-3BA2-4A5F-9CE2-CD7723897F2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CF2-4377-86C9-A5EAA83AEC44}"/>
                </c:ext>
              </c:extLst>
            </c:dLbl>
            <c:dLbl>
              <c:idx val="4"/>
              <c:tx>
                <c:rich>
                  <a:bodyPr/>
                  <a:lstStyle/>
                  <a:p>
                    <a:fld id="{3275BDEB-2D96-496D-A6AC-C10E0F4B2E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CF2-4377-86C9-A5EAA83AEC4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Ground transportation to/from airport</c:v>
                </c:pt>
                <c:pt idx="1">
                  <c:v>Parking facilities</c:v>
                </c:pt>
                <c:pt idx="2">
                  <c:v>Value for money of parking facilities</c:v>
                </c:pt>
                <c:pt idx="3">
                  <c:v>Availability of bank/ATM facilities/money changers</c:v>
                </c:pt>
                <c:pt idx="4">
                  <c:v>Business/Executive lounges</c:v>
                </c:pt>
              </c:strCache>
            </c:strRef>
          </c:cat>
          <c:val>
            <c:numRef>
              <c:f>Sheet1!$B$2:$B$6</c:f>
              <c:numCache>
                <c:formatCode>0.00000000</c:formatCode>
                <c:ptCount val="5"/>
                <c:pt idx="0">
                  <c:v>4.0968874599999996</c:v>
                </c:pt>
                <c:pt idx="1">
                  <c:v>3.9629375100000002</c:v>
                </c:pt>
                <c:pt idx="2">
                  <c:v>3.7828469400000002</c:v>
                </c:pt>
                <c:pt idx="3">
                  <c:v>3.9422778300000001</c:v>
                </c:pt>
                <c:pt idx="4">
                  <c:v>3.76599642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4.10</c:v>
                  </c:pt>
                  <c:pt idx="1">
                    <c:v>3.96</c:v>
                  </c:pt>
                  <c:pt idx="2">
                    <c:v>3.78</c:v>
                  </c:pt>
                  <c:pt idx="3">
                    <c:v>3.94</c:v>
                  </c:pt>
                  <c:pt idx="4">
                    <c:v>3.77</c:v>
                  </c:pt>
                </c15:dlblRangeCache>
              </c15:datalabelsRange>
            </c:ext>
            <c:ext xmlns:c16="http://schemas.microsoft.com/office/drawing/2014/chart" uri="{C3380CC4-5D6E-409C-BE32-E72D297353CC}">
              <c16:uniqueId val="{00000000-DD05-FE46-87C5-8062472E41B8}"/>
            </c:ext>
          </c:extLst>
        </c:ser>
        <c:ser>
          <c:idx val="1"/>
          <c:order val="1"/>
          <c:tx>
            <c:strRef>
              <c:f>Sheet1!$C$1</c:f>
              <c:strCache>
                <c:ptCount val="1"/>
                <c:pt idx="0">
                  <c:v>Service Quality Items</c:v>
                </c:pt>
              </c:strCache>
            </c:strRef>
          </c:tx>
          <c:spPr>
            <a:noFill/>
            <a:ln>
              <a:noFill/>
            </a:ln>
            <a:effectLst/>
          </c:spPr>
          <c:invertIfNegative val="0"/>
          <c:dLbls>
            <c:dLbl>
              <c:idx val="0"/>
              <c:tx>
                <c:rich>
                  <a:bodyPr/>
                  <a:lstStyle/>
                  <a:p>
                    <a:fld id="{72B2FC0F-FC1C-499B-8F5E-9F9F6E58DA16}"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DD05-FE46-87C5-8062472E41B8}"/>
                </c:ext>
              </c:extLst>
            </c:dLbl>
            <c:dLbl>
              <c:idx val="1"/>
              <c:tx>
                <c:rich>
                  <a:bodyPr/>
                  <a:lstStyle/>
                  <a:p>
                    <a:fld id="{8ABE6558-83B4-4242-A1D1-3D6F63FAB32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D05-FE46-87C5-8062472E41B8}"/>
                </c:ext>
              </c:extLst>
            </c:dLbl>
            <c:dLbl>
              <c:idx val="2"/>
              <c:tx>
                <c:rich>
                  <a:bodyPr/>
                  <a:lstStyle/>
                  <a:p>
                    <a:fld id="{0A7FDC89-E30E-4973-971D-FED306FBB53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D05-FE46-87C5-8062472E41B8}"/>
                </c:ext>
              </c:extLst>
            </c:dLbl>
            <c:dLbl>
              <c:idx val="3"/>
              <c:tx>
                <c:rich>
                  <a:bodyPr/>
                  <a:lstStyle/>
                  <a:p>
                    <a:fld id="{270B719E-420F-4F33-9BE3-BE64E181734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D05-FE46-87C5-8062472E41B8}"/>
                </c:ext>
              </c:extLst>
            </c:dLbl>
            <c:dLbl>
              <c:idx val="4"/>
              <c:tx>
                <c:rich>
                  <a:bodyPr/>
                  <a:lstStyle/>
                  <a:p>
                    <a:fld id="{48F923EA-5738-4910-AA86-C9D00D39AB0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D05-FE46-87C5-8062472E41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Ground transportation to/from airport</c:v>
                </c:pt>
                <c:pt idx="1">
                  <c:v>Parking facilities</c:v>
                </c:pt>
                <c:pt idx="2">
                  <c:v>Value for money of parking facilities</c:v>
                </c:pt>
                <c:pt idx="3">
                  <c:v>Availability of bank/ATM facilities/money changers</c:v>
                </c:pt>
                <c:pt idx="4">
                  <c:v>Business/Executive lounges</c:v>
                </c:pt>
              </c:strCache>
            </c:strRef>
          </c:cat>
          <c:val>
            <c:numRef>
              <c:f>Sheet1!$C$2:$C$6</c:f>
              <c:numCache>
                <c:formatCode>0.00</c:formatCode>
                <c:ptCount val="5"/>
                <c:pt idx="0">
                  <c:v>4.0999999999999996</c:v>
                </c:pt>
                <c:pt idx="1">
                  <c:v>3.96</c:v>
                </c:pt>
                <c:pt idx="2">
                  <c:v>3.78</c:v>
                </c:pt>
                <c:pt idx="3">
                  <c:v>3.94</c:v>
                </c:pt>
                <c:pt idx="4">
                  <c:v>3.77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(n=185)</c:v>
                  </c:pt>
                  <c:pt idx="1">
                    <c:v>(n=133)</c:v>
                  </c:pt>
                  <c:pt idx="2">
                    <c:v>(n=128)</c:v>
                  </c:pt>
                  <c:pt idx="3">
                    <c:v>(n=126)</c:v>
                  </c:pt>
                  <c:pt idx="4">
                    <c:v>(n=114)</c:v>
                  </c:pt>
                </c15:dlblRangeCache>
              </c15:datalabelsRange>
            </c:ext>
            <c:ext xmlns:c16="http://schemas.microsoft.com/office/drawing/2014/chart" uri="{C3380CC4-5D6E-409C-BE32-E72D297353CC}">
              <c16:uniqueId val="{00000006-DD05-FE46-87C5-8062472E41B8}"/>
            </c:ext>
          </c:extLst>
        </c:ser>
        <c:dLbls>
          <c:showLegendKey val="0"/>
          <c:showVal val="0"/>
          <c:showCatName val="0"/>
          <c:showSerName val="0"/>
          <c:showPercent val="0"/>
          <c:showBubbleSize val="0"/>
        </c:dLbls>
        <c:gapWidth val="182"/>
        <c:overlap val="100"/>
        <c:axId val="1264150176"/>
        <c:axId val="1264137280"/>
      </c:barChart>
      <c:catAx>
        <c:axId val="126415017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4137280"/>
        <c:crosses val="autoZero"/>
        <c:auto val="0"/>
        <c:lblAlgn val="ctr"/>
        <c:lblOffset val="100"/>
        <c:noMultiLvlLbl val="0"/>
      </c:catAx>
      <c:valAx>
        <c:axId val="1264137280"/>
        <c:scaling>
          <c:orientation val="minMax"/>
          <c:max val="6"/>
          <c:min val="0"/>
        </c:scaling>
        <c:delete val="1"/>
        <c:axPos val="t"/>
        <c:numFmt formatCode="0.00000000" sourceLinked="1"/>
        <c:majorTickMark val="out"/>
        <c:minorTickMark val="none"/>
        <c:tickLblPos val="nextTo"/>
        <c:crossAx val="1264150176"/>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89343774318695E-2"/>
          <c:y val="0.11490996927022934"/>
          <c:w val="0.95098388195037842"/>
          <c:h val="0.77018004655838013"/>
        </c:manualLayout>
      </c:layout>
      <c:lineChart>
        <c:grouping val="standard"/>
        <c:varyColors val="0"/>
        <c:ser>
          <c:idx val="0"/>
          <c:order val="0"/>
          <c:tx>
            <c:strRef>
              <c:f>Sheet1!$B$1</c:f>
              <c:strCache>
                <c:ptCount val="1"/>
                <c:pt idx="0">
                  <c:v>Rank</c:v>
                </c:pt>
              </c:strCache>
            </c:strRef>
          </c:tx>
          <c:spPr>
            <a:ln w="28575" cap="rnd">
              <a:solidFill>
                <a:schemeClr val="tx1">
                  <a:lumMod val="85000"/>
                  <a:lumOff val="1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Sheet1!$B$2:$B$21</c:f>
              <c:numCache>
                <c:formatCode>General</c:formatCode>
                <c:ptCount val="20"/>
                <c:pt idx="0">
                  <c:v>142</c:v>
                </c:pt>
                <c:pt idx="1">
                  <c:v>184</c:v>
                </c:pt>
                <c:pt idx="2">
                  <c:v>179</c:v>
                </c:pt>
                <c:pt idx="3">
                  <c:v>196</c:v>
                </c:pt>
                <c:pt idx="5">
                  <c:v>158</c:v>
                </c:pt>
              </c:numCache>
            </c:numRef>
          </c:val>
          <c:smooth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BBB2-4A0B-B2F0-06A08321C9BD}"/>
            </c:ext>
          </c:extLst>
        </c:ser>
        <c:dLbls>
          <c:showLegendKey val="0"/>
          <c:showVal val="0"/>
          <c:showCatName val="0"/>
          <c:showSerName val="0"/>
          <c:showPercent val="0"/>
          <c:showBubbleSize val="0"/>
        </c:dLbls>
        <c:smooth val="0"/>
        <c:axId val="2060100528"/>
        <c:axId val="2060100112"/>
      </c:lineChart>
      <c:catAx>
        <c:axId val="2060100528"/>
        <c:scaling>
          <c:orientation val="minMax"/>
        </c:scaling>
        <c:delete val="1"/>
        <c:axPos val="t"/>
        <c:numFmt formatCode="General" sourceLinked="1"/>
        <c:majorTickMark val="out"/>
        <c:minorTickMark val="none"/>
        <c:tickLblPos val="nextTo"/>
        <c:crossAx val="2060100112"/>
        <c:crosses val="autoZero"/>
        <c:auto val="0"/>
        <c:lblAlgn val="ctr"/>
        <c:lblOffset val="100"/>
        <c:noMultiLvlLbl val="0"/>
      </c:catAx>
      <c:valAx>
        <c:axId val="2060100112"/>
        <c:scaling>
          <c:orientation val="maxMin"/>
        </c:scaling>
        <c:delete val="1"/>
        <c:axPos val="l"/>
        <c:numFmt formatCode="General" sourceLinked="1"/>
        <c:majorTickMark val="out"/>
        <c:minorTickMark val="none"/>
        <c:tickLblPos val="nextTo"/>
        <c:crossAx val="2060100528"/>
        <c:crosses val="autoZero"/>
        <c:crossBetween val="between"/>
      </c:valAx>
      <c:spPr>
        <a:noFill/>
        <a:ln w="25400">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8630858659744E-2"/>
          <c:y val="5.4118763655424118E-2"/>
          <c:w val="0.95361429452896118"/>
          <c:h val="0.66760843992233276"/>
        </c:manualLayout>
      </c:layout>
      <c:barChart>
        <c:barDir val="col"/>
        <c:grouping val="clustered"/>
        <c:varyColors val="0"/>
        <c:ser>
          <c:idx val="0"/>
          <c:order val="0"/>
          <c:tx>
            <c:strRef>
              <c:f>Sheet1!$B$1</c:f>
              <c:strCache>
                <c:ptCount val="1"/>
                <c:pt idx="0">
                  <c:v>Column3</c:v>
                </c:pt>
              </c:strCache>
            </c:strRef>
          </c:tx>
          <c:spPr>
            <a:solidFill>
              <a:srgbClr val="003A8C"/>
            </a:solidFill>
            <a:ln>
              <a:noFill/>
            </a:ln>
            <a:effectLst/>
          </c:spPr>
          <c:invertIfNegative val="0"/>
          <c:dPt>
            <c:idx val="0"/>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9E6C-4371-86D9-B2AEF4E2C6D7}"/>
              </c:ext>
            </c:extLst>
          </c:dPt>
          <c:dPt>
            <c:idx val="1"/>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C5C8-48BE-9041-3FE8A6206B92}"/>
              </c:ext>
            </c:extLst>
          </c:dPt>
          <c:dPt>
            <c:idx val="2"/>
            <c:invertIfNegative val="0"/>
            <c:bubble3D val="0"/>
            <c:spPr>
              <a:solidFill>
                <a:srgbClr val="5692C9"/>
              </a:solidFill>
            </c:spPr>
            <c:extLst>
              <c:ext xmlns:c16="http://schemas.microsoft.com/office/drawing/2014/chart" uri="{C3380CC4-5D6E-409C-BE32-E72D297353CC}">
                <c16:uniqueId val="{00000004-2CEB-4195-A84D-454E2063F4B0}"/>
              </c:ext>
            </c:extLst>
          </c:dPt>
          <c:dPt>
            <c:idx val="3"/>
            <c:invertIfNegative val="0"/>
            <c:bubble3D val="0"/>
            <c:spPr>
              <a:solidFill>
                <a:srgbClr val="5692C9"/>
              </a:solidFill>
            </c:spPr>
            <c:extLst>
              <c:ext xmlns:c16="http://schemas.microsoft.com/office/drawing/2014/chart" uri="{C3380CC4-5D6E-409C-BE32-E72D297353CC}">
                <c16:uniqueId val="{00000005-2CEB-4195-A84D-454E2063F4B0}"/>
              </c:ext>
            </c:extLst>
          </c:dPt>
          <c:dPt>
            <c:idx val="5"/>
            <c:invertIfNegative val="0"/>
            <c:bubble3D val="0"/>
            <c:spPr>
              <a:solidFill>
                <a:srgbClr val="123C87"/>
              </a:solidFill>
            </c:spPr>
            <c:extLst>
              <c:ext xmlns:c16="http://schemas.microsoft.com/office/drawing/2014/chart" uri="{C3380CC4-5D6E-409C-BE32-E72D297353CC}">
                <c16:uniqueId val="{00000007-2CEB-4195-A84D-454E2063F4B0}"/>
              </c:ext>
            </c:extLst>
          </c:dPt>
          <c:dLbls>
            <c:dLbl>
              <c:idx val="0"/>
              <c:tx>
                <c:rich>
                  <a:bodyPr/>
                  <a:lstStyle/>
                  <a:p>
                    <a:fld id="{1FAEC36B-98C4-481E-8948-91ED75925D81}"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4-9E6C-4371-86D9-B2AEF4E2C6D7}"/>
                </c:ext>
              </c:extLst>
            </c:dLbl>
            <c:dLbl>
              <c:idx val="1"/>
              <c:tx>
                <c:rich>
                  <a:bodyPr/>
                  <a:lstStyle/>
                  <a:p>
                    <a:fld id="{BD396CFB-66E8-4353-BE5E-F1A84CF3C9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5C8-48BE-9041-3FE8A6206B92}"/>
                </c:ext>
              </c:extLst>
            </c:dLbl>
            <c:dLbl>
              <c:idx val="2"/>
              <c:tx>
                <c:rich>
                  <a:bodyPr/>
                  <a:lstStyle/>
                  <a:p>
                    <a:r>
                      <a:rPr lang="en-US">
                        <a:solidFill>
                          <a:srgbClr val="595959"/>
                        </a:solidFill>
                      </a:rPr>
                      <a:t>3.93</a:t>
                    </a:r>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2CEB-4195-A84D-454E2063F4B0}"/>
                </c:ext>
              </c:extLst>
            </c:dLbl>
            <c:dLbl>
              <c:idx val="3"/>
              <c:tx>
                <c:rich>
                  <a:bodyPr/>
                  <a:lstStyle/>
                  <a:p>
                    <a:r>
                      <a:rPr lang="en-US">
                        <a:solidFill>
                          <a:srgbClr val="595959"/>
                        </a:solidFill>
                      </a:rPr>
                      <a:t>3.93</a:t>
                    </a:r>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2CEB-4195-A84D-454E2063F4B0}"/>
                </c:ext>
              </c:extLst>
            </c:dLbl>
            <c:dLbl>
              <c:idx val="4"/>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2CEB-4195-A84D-454E2063F4B0}"/>
                </c:ext>
              </c:extLst>
            </c:dLbl>
            <c:dLbl>
              <c:idx val="5"/>
              <c:tx>
                <c:rich>
                  <a:bodyPr/>
                  <a:lstStyle/>
                  <a:p>
                    <a:r>
                      <a:rPr lang="en-US">
                        <a:solidFill>
                          <a:srgbClr val="595959"/>
                        </a:solidFill>
                      </a:rPr>
                      <a:t>4.07</a:t>
                    </a:r>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2CEB-4195-A84D-454E2063F4B0}"/>
                </c:ext>
              </c:extLst>
            </c:dLbl>
            <c:dLbl>
              <c:idx val="6"/>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2CEB-4195-A84D-454E2063F4B0}"/>
                </c:ext>
              </c:extLst>
            </c:dLbl>
            <c:dLbl>
              <c:idx val="7"/>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2CEB-4195-A84D-454E2063F4B0}"/>
                </c:ext>
              </c:extLst>
            </c:dLbl>
            <c:dLbl>
              <c:idx val="8"/>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2CEB-4195-A84D-454E2063F4B0}"/>
                </c:ext>
              </c:extLst>
            </c:dLbl>
            <c:dLbl>
              <c:idx val="9"/>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2CEB-4195-A84D-454E2063F4B0}"/>
                </c:ext>
              </c:extLst>
            </c:dLbl>
            <c:dLbl>
              <c:idx val="10"/>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2CEB-4195-A84D-454E2063F4B0}"/>
                </c:ext>
              </c:extLst>
            </c:dLbl>
            <c:dLbl>
              <c:idx val="11"/>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2CEB-4195-A84D-454E2063F4B0}"/>
                </c:ext>
              </c:extLst>
            </c:dLbl>
            <c:dLbl>
              <c:idx val="12"/>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2CEB-4195-A84D-454E2063F4B0}"/>
                </c:ext>
              </c:extLst>
            </c:dLbl>
            <c:dLbl>
              <c:idx val="13"/>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2CEB-4195-A84D-454E2063F4B0}"/>
                </c:ext>
              </c:extLst>
            </c:dLbl>
            <c:dLbl>
              <c:idx val="14"/>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2CEB-4195-A84D-454E2063F4B0}"/>
                </c:ext>
              </c:extLst>
            </c:dLbl>
            <c:dLbl>
              <c:idx val="15"/>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2CEB-4195-A84D-454E2063F4B0}"/>
                </c:ext>
              </c:extLst>
            </c:dLbl>
            <c:dLbl>
              <c:idx val="16"/>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2CEB-4195-A84D-454E2063F4B0}"/>
                </c:ext>
              </c:extLst>
            </c:dLbl>
            <c:dLbl>
              <c:idx val="17"/>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2CEB-4195-A84D-454E2063F4B0}"/>
                </c:ext>
              </c:extLst>
            </c:dLbl>
            <c:dLbl>
              <c:idx val="18"/>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2CEB-4195-A84D-454E2063F4B0}"/>
                </c:ext>
              </c:extLst>
            </c:dLbl>
            <c:dLbl>
              <c:idx val="19"/>
              <c:tx>
                <c:rich>
                  <a:bodyPr/>
                  <a:lstStyle/>
                  <a:p>
                    <a:fld id="{AF399D11-B4B3-4865-BF75-FA70201D7BB4}" type="VALUE">
                      <a:rPr lang="en-US">
                        <a:solidFill>
                          <a:schemeClr val="accent3"/>
                        </a:solidFill>
                      </a:rPr>
                      <a:pPr/>
                      <a:t>[VALUE]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FC63-4155-95C5-6CD43D46C314}"/>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Sheet1!$B$2:$B$21</c:f>
              <c:numCache>
                <c:formatCode>0.00000000</c:formatCode>
                <c:ptCount val="20"/>
                <c:pt idx="0">
                  <c:v>4.0859584499999997</c:v>
                </c:pt>
                <c:pt idx="1">
                  <c:v>3.8945664999999998</c:v>
                </c:pt>
                <c:pt idx="2">
                  <c:v>3.9292547899999999</c:v>
                </c:pt>
                <c:pt idx="3">
                  <c:v>3.9323894300000002</c:v>
                </c:pt>
                <c:pt idx="4">
                  <c:v>0</c:v>
                </c:pt>
                <c:pt idx="5">
                  <c:v>4.0676336700000002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Sheet1!$C$2:$C$21</c15:f>
                <c15:dlblRangeCache>
                  <c:ptCount val="20"/>
                  <c:pt idx="0">
                    <c:v>4.09</c:v>
                  </c:pt>
                  <c:pt idx="1">
                    <c:v>3.89</c:v>
                  </c:pt>
                  <c:pt idx="2">
                    <c:v>3.93</c:v>
                  </c:pt>
                  <c:pt idx="3">
                    <c:v>3.93</c:v>
                  </c:pt>
                  <c:pt idx="4">
                    <c:v>^</c:v>
                  </c:pt>
                  <c:pt idx="5">
                    <c:v>4.07</c:v>
                  </c:pt>
                </c15:dlblRangeCache>
              </c15:datalabelsRange>
            </c:ext>
            <c:ext xmlns:c16="http://schemas.microsoft.com/office/drawing/2014/chart" uri="{C3380CC4-5D6E-409C-BE32-E72D297353CC}">
              <c16:uniqueId val="{00000000-6B9D-44CF-B856-C225017B3021}"/>
            </c:ext>
          </c:extLst>
        </c:ser>
        <c:ser>
          <c:idx val="1"/>
          <c:order val="1"/>
          <c:tx>
            <c:strRef>
              <c:f>Sheet1!$C$1</c:f>
              <c:strCache>
                <c:ptCount val="1"/>
                <c:pt idx="0">
                  <c:v>Participating Airports</c:v>
                </c:pt>
              </c:strCache>
            </c:strRef>
          </c:tx>
          <c:spPr>
            <a:noFill/>
            <a:ln>
              <a:noFill/>
            </a:ln>
            <a:effectLst/>
          </c:spPr>
          <c:invertIfNegative val="0"/>
          <c:dLbls>
            <c:dLbl>
              <c:idx val="0"/>
              <c:tx>
                <c:rich>
                  <a:bodyPr/>
                  <a:lstStyle/>
                  <a:p>
                    <a:fld id="{4DBC5838-203E-4DB8-82FE-A46A7092F4A2}"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9E6C-4371-86D9-B2AEF4E2C6D7}"/>
                </c:ext>
              </c:extLst>
            </c:dLbl>
            <c:dLbl>
              <c:idx val="1"/>
              <c:tx>
                <c:rich>
                  <a:bodyPr/>
                  <a:lstStyle/>
                  <a:p>
                    <a:fld id="{B4D1ECBB-855D-4D36-8648-A01992556E1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E6C-4371-86D9-B2AEF4E2C6D7}"/>
                </c:ext>
              </c:extLst>
            </c:dLbl>
            <c:dLbl>
              <c:idx val="2"/>
              <c:tx>
                <c:rich>
                  <a:bodyPr/>
                  <a:lstStyle/>
                  <a:p>
                    <a:r>
                      <a:rPr lang="en-IN"/>
                      <a:t>(n=632)</a:t>
                    </a:r>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9E6C-4371-86D9-B2AEF4E2C6D7}"/>
                </c:ext>
              </c:extLst>
            </c:dLbl>
            <c:dLbl>
              <c:idx val="3"/>
              <c:tx>
                <c:rich>
                  <a:bodyPr/>
                  <a:lstStyle/>
                  <a:p>
                    <a:r>
                      <a:rPr lang="en-IN"/>
                      <a:t>(n=260)</a:t>
                    </a:r>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9E6C-4371-86D9-B2AEF4E2C6D7}"/>
                </c:ext>
              </c:extLst>
            </c:dLbl>
            <c:dLbl>
              <c:idx val="4"/>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9E6C-4371-86D9-B2AEF4E2C6D7}"/>
                </c:ext>
              </c:extLst>
            </c:dLbl>
            <c:dLbl>
              <c:idx val="5"/>
              <c:tx>
                <c:rich>
                  <a:bodyPr/>
                  <a:lstStyle/>
                  <a:p>
                    <a:r>
                      <a:rPr lang="en-IN"/>
                      <a:t>(n=377)</a:t>
                    </a:r>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9E6C-4371-86D9-B2AEF4E2C6D7}"/>
                </c:ext>
              </c:extLst>
            </c:dLbl>
            <c:dLbl>
              <c:idx val="6"/>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9E6C-4371-86D9-B2AEF4E2C6D7}"/>
                </c:ext>
              </c:extLst>
            </c:dLbl>
            <c:dLbl>
              <c:idx val="7"/>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9E6C-4371-86D9-B2AEF4E2C6D7}"/>
                </c:ext>
              </c:extLst>
            </c:dLbl>
            <c:dLbl>
              <c:idx val="8"/>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9E6C-4371-86D9-B2AEF4E2C6D7}"/>
                </c:ext>
              </c:extLst>
            </c:dLbl>
            <c:dLbl>
              <c:idx val="9"/>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9E6C-4371-86D9-B2AEF4E2C6D7}"/>
                </c:ext>
              </c:extLst>
            </c:dLbl>
            <c:dLbl>
              <c:idx val="10"/>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9E6C-4371-86D9-B2AEF4E2C6D7}"/>
                </c:ext>
              </c:extLst>
            </c:dLbl>
            <c:dLbl>
              <c:idx val="11"/>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9E6C-4371-86D9-B2AEF4E2C6D7}"/>
                </c:ext>
              </c:extLst>
            </c:dLbl>
            <c:dLbl>
              <c:idx val="12"/>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9E6C-4371-86D9-B2AEF4E2C6D7}"/>
                </c:ext>
              </c:extLst>
            </c:dLbl>
            <c:dLbl>
              <c:idx val="13"/>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9E6C-4371-86D9-B2AEF4E2C6D7}"/>
                </c:ext>
              </c:extLst>
            </c:dLbl>
            <c:dLbl>
              <c:idx val="14"/>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9E6C-4371-86D9-B2AEF4E2C6D7}"/>
                </c:ext>
              </c:extLst>
            </c:dLbl>
            <c:dLbl>
              <c:idx val="15"/>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9E6C-4371-86D9-B2AEF4E2C6D7}"/>
                </c:ext>
              </c:extLst>
            </c:dLbl>
            <c:dLbl>
              <c:idx val="16"/>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9E6C-4371-86D9-B2AEF4E2C6D7}"/>
                </c:ext>
              </c:extLst>
            </c:dLbl>
            <c:dLbl>
              <c:idx val="17"/>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9E6C-4371-86D9-B2AEF4E2C6D7}"/>
                </c:ext>
              </c:extLst>
            </c:dLbl>
            <c:dLbl>
              <c:idx val="18"/>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9E6C-4371-86D9-B2AEF4E2C6D7}"/>
                </c:ext>
              </c:extLst>
            </c:dLbl>
            <c:dLbl>
              <c:idx val="19"/>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9E6C-4371-86D9-B2AEF4E2C6D7}"/>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Sheet1!$C$2:$C$21</c:f>
              <c:numCache>
                <c:formatCode>General</c:formatCode>
                <c:ptCount val="20"/>
                <c:pt idx="0">
                  <c:v>4.09</c:v>
                </c:pt>
                <c:pt idx="1">
                  <c:v>3.89</c:v>
                </c:pt>
                <c:pt idx="2">
                  <c:v>3.93</c:v>
                </c:pt>
                <c:pt idx="3">
                  <c:v>3.93</c:v>
                </c:pt>
                <c:pt idx="4">
                  <c:v>0</c:v>
                </c:pt>
                <c:pt idx="5">
                  <c:v>4.07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Sheet1!$D$2:$D$21</c15:f>
                <c15:dlblRangeCache>
                  <c:ptCount val="20"/>
                  <c:pt idx="0">
                    <c:v>(n=652)</c:v>
                  </c:pt>
                  <c:pt idx="1">
                    <c:v>(n=668)</c:v>
                  </c:pt>
                  <c:pt idx="2">
                    <c:v>(n=632)</c:v>
                  </c:pt>
                  <c:pt idx="3">
                    <c:v>(n=260)</c:v>
                  </c:pt>
                  <c:pt idx="5">
                    <c:v>(n=377)</c:v>
                  </c:pt>
                </c15:dlblRangeCache>
              </c15:datalabelsRange>
            </c:ext>
            <c:ext xmlns:c16="http://schemas.microsoft.com/office/drawing/2014/chart" uri="{C3380CC4-5D6E-409C-BE32-E72D297353CC}">
              <c16:uniqueId val="{00000003-9E6C-4371-86D9-B2AEF4E2C6D7}"/>
            </c:ext>
          </c:extLst>
        </c:ser>
        <c:dLbls>
          <c:showLegendKey val="0"/>
          <c:showVal val="0"/>
          <c:showCatName val="0"/>
          <c:showSerName val="0"/>
          <c:showPercent val="0"/>
          <c:showBubbleSize val="0"/>
        </c:dLbls>
        <c:gapWidth val="219"/>
        <c:overlap val="100"/>
        <c:axId val="299334464"/>
        <c:axId val="299324896"/>
      </c:barChart>
      <c:catAx>
        <c:axId val="299334464"/>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89343774318695E-2"/>
          <c:y val="0.11490996927022934"/>
          <c:w val="0.95098388195037842"/>
          <c:h val="0.77018004655838013"/>
        </c:manualLayout>
      </c:layout>
      <c:lineChart>
        <c:grouping val="standard"/>
        <c:varyColors val="0"/>
        <c:ser>
          <c:idx val="0"/>
          <c:order val="0"/>
          <c:tx>
            <c:strRef>
              <c:f>Sheet1!$B$1</c:f>
              <c:strCache>
                <c:ptCount val="1"/>
                <c:pt idx="0">
                  <c:v>Rank</c:v>
                </c:pt>
              </c:strCache>
            </c:strRef>
          </c:tx>
          <c:spPr>
            <a:ln w="28575" cap="rnd">
              <a:solidFill>
                <a:schemeClr val="tx1">
                  <a:lumMod val="85000"/>
                  <a:lumOff val="1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Sheet1!$B$2:$B$21</c:f>
              <c:numCache>
                <c:formatCode>General</c:formatCode>
                <c:ptCount val="20"/>
                <c:pt idx="0">
                  <c:v>142</c:v>
                </c:pt>
                <c:pt idx="1">
                  <c:v>184</c:v>
                </c:pt>
                <c:pt idx="2">
                  <c:v>179</c:v>
                </c:pt>
                <c:pt idx="3">
                  <c:v>196</c:v>
                </c:pt>
                <c:pt idx="5">
                  <c:v>158</c:v>
                </c:pt>
              </c:numCache>
            </c:numRef>
          </c:val>
          <c:smooth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AB51-4C23-89FE-148B68EC3C9D}"/>
            </c:ext>
          </c:extLst>
        </c:ser>
        <c:dLbls>
          <c:showLegendKey val="0"/>
          <c:showVal val="0"/>
          <c:showCatName val="0"/>
          <c:showSerName val="0"/>
          <c:showPercent val="0"/>
          <c:showBubbleSize val="0"/>
        </c:dLbls>
        <c:smooth val="0"/>
        <c:axId val="2060100528"/>
        <c:axId val="2060100112"/>
      </c:lineChart>
      <c:catAx>
        <c:axId val="2060100528"/>
        <c:scaling>
          <c:orientation val="minMax"/>
        </c:scaling>
        <c:delete val="1"/>
        <c:axPos val="t"/>
        <c:numFmt formatCode="General" sourceLinked="1"/>
        <c:majorTickMark val="out"/>
        <c:minorTickMark val="none"/>
        <c:tickLblPos val="nextTo"/>
        <c:crossAx val="2060100112"/>
        <c:crosses val="autoZero"/>
        <c:auto val="0"/>
        <c:lblAlgn val="ctr"/>
        <c:lblOffset val="100"/>
        <c:noMultiLvlLbl val="0"/>
      </c:catAx>
      <c:valAx>
        <c:axId val="2060100112"/>
        <c:scaling>
          <c:orientation val="maxMin"/>
        </c:scaling>
        <c:delete val="1"/>
        <c:axPos val="l"/>
        <c:numFmt formatCode="General" sourceLinked="1"/>
        <c:majorTickMark val="out"/>
        <c:minorTickMark val="none"/>
        <c:tickLblPos val="nextTo"/>
        <c:crossAx val="2060100528"/>
        <c:crosses val="autoZero"/>
        <c:crossBetween val="between"/>
      </c:valAx>
      <c:spPr>
        <a:noFill/>
        <a:ln w="25400">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15919025242329E-2"/>
          <c:y val="0.33722835779190063"/>
          <c:w val="0.9735681414604187"/>
          <c:h val="0.53225475549697876"/>
        </c:manualLayout>
      </c:layout>
      <c:barChart>
        <c:barDir val="col"/>
        <c:grouping val="percentStacked"/>
        <c:varyColors val="0"/>
        <c:ser>
          <c:idx val="0"/>
          <c:order val="0"/>
          <c:tx>
            <c:strRef>
              <c:f>Sheet1!$B$1</c:f>
              <c:strCache>
                <c:ptCount val="1"/>
                <c:pt idx="0">
                  <c:v>Series 1</c:v>
                </c:pt>
              </c:strCache>
            </c:strRef>
          </c:tx>
          <c:spPr>
            <a:solidFill>
              <a:srgbClr val="7F7F7F"/>
            </a:solidFill>
            <a:ln>
              <a:noFill/>
            </a:ln>
            <a:effectLst/>
          </c:spPr>
          <c:invertIfNegative val="0"/>
          <c:dLbls>
            <c:dLbl>
              <c:idx val="0"/>
              <c:tx>
                <c:rich>
                  <a:bodyPr/>
                  <a:lstStyle/>
                  <a:p>
                    <a:r>
                      <a:t>4%</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D489-45B4-9C65-7789E91A5595}"/>
                </c:ext>
              </c:extLst>
            </c:dLbl>
            <c:dLbl>
              <c:idx val="1"/>
              <c:tx>
                <c:rich>
                  <a:bodyPr/>
                  <a:lstStyle/>
                  <a:p>
                    <a:r>
                      <a:t>7%</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D489-45B4-9C65-7789E91A5595}"/>
                </c:ext>
              </c:extLst>
            </c:dLbl>
            <c:dLbl>
              <c:idx val="2"/>
              <c:tx>
                <c:rich>
                  <a:bodyPr/>
                  <a:lstStyle/>
                  <a:p>
                    <a:r>
                      <a:t>4%</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D489-45B4-9C65-7789E91A5595}"/>
                </c:ext>
              </c:extLst>
            </c:dLbl>
            <c:dLbl>
              <c:idx val="3"/>
              <c:tx>
                <c:rich>
                  <a:bodyPr/>
                  <a:lstStyle/>
                  <a:p>
                    <a:r>
                      <a:t>8%</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D489-45B4-9C65-7789E91A5595}"/>
                </c:ext>
              </c:extLst>
            </c:dLbl>
            <c:dLbl>
              <c:idx val="5"/>
              <c:tx>
                <c:rich>
                  <a:bodyPr/>
                  <a:lstStyle/>
                  <a:p>
                    <a:r>
                      <a:t>5%</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D489-45B4-9C65-7789E91A559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Sheet1!$B$2:$B$21</c:f>
              <c:numCache>
                <c:formatCode>0.00000000%</c:formatCode>
                <c:ptCount val="20"/>
                <c:pt idx="0">
                  <c:v>0.04</c:v>
                </c:pt>
                <c:pt idx="1">
                  <c:v>7.0000000000000007E-2</c:v>
                </c:pt>
                <c:pt idx="2">
                  <c:v>0.04</c:v>
                </c:pt>
                <c:pt idx="3">
                  <c:v>0.08</c:v>
                </c:pt>
                <c:pt idx="4" formatCode="0%">
                  <c:v>0</c:v>
                </c:pt>
                <c:pt idx="5">
                  <c:v>0.05</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ACD3-4496-8B9C-DDA444AE1954}"/>
            </c:ext>
          </c:extLst>
        </c:ser>
        <c:ser>
          <c:idx val="1"/>
          <c:order val="1"/>
          <c:tx>
            <c:strRef>
              <c:f>Sheet1!$C$1</c:f>
              <c:strCache>
                <c:ptCount val="1"/>
                <c:pt idx="0">
                  <c:v>Series 2</c:v>
                </c:pt>
              </c:strCache>
            </c:strRef>
          </c:tx>
          <c:spPr>
            <a:solidFill>
              <a:srgbClr val="5692C9"/>
            </a:solidFill>
            <a:ln>
              <a:noFill/>
            </a:ln>
            <a:effectLst/>
          </c:spPr>
          <c:invertIfNegative val="0"/>
          <c:dLbls>
            <c:dLbl>
              <c:idx val="0"/>
              <c:tx>
                <c:rich>
                  <a:bodyPr/>
                  <a:lstStyle/>
                  <a:p>
                    <a:r>
                      <a:t>19%</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D489-45B4-9C65-7789E91A5595}"/>
                </c:ext>
              </c:extLst>
            </c:dLbl>
            <c:dLbl>
              <c:idx val="1"/>
              <c:tx>
                <c:rich>
                  <a:bodyPr/>
                  <a:lstStyle/>
                  <a:p>
                    <a:r>
                      <a:t>23%</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D489-45B4-9C65-7789E91A5595}"/>
                </c:ext>
              </c:extLst>
            </c:dLbl>
            <c:dLbl>
              <c:idx val="2"/>
              <c:tx>
                <c:rich>
                  <a:bodyPr/>
                  <a:lstStyle/>
                  <a:p>
                    <a:r>
                      <a:t>25%</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D489-45B4-9C65-7789E91A5595}"/>
                </c:ext>
              </c:extLst>
            </c:dLbl>
            <c:dLbl>
              <c:idx val="3"/>
              <c:tx>
                <c:rich>
                  <a:bodyPr/>
                  <a:lstStyle/>
                  <a:p>
                    <a:r>
                      <a:t>23%</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D489-45B4-9C65-7789E91A5595}"/>
                </c:ext>
              </c:extLst>
            </c:dLbl>
            <c:dLbl>
              <c:idx val="4"/>
              <c:tx>
                <c:rich>
                  <a:bodyPr/>
                  <a:lstStyle/>
                  <a:p>
                    <a:r>
                      <a:rPr>
                        <a:solidFill>
                          <a:srgbClr val="595959"/>
                        </a:solidFill>
                      </a:rPr>
                      <a:t>^</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D489-45B4-9C65-7789E91A5595}"/>
                </c:ext>
              </c:extLst>
            </c:dLbl>
            <c:dLbl>
              <c:idx val="5"/>
              <c:tx>
                <c:rich>
                  <a:bodyPr/>
                  <a:lstStyle/>
                  <a:p>
                    <a:r>
                      <a:t>17%</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D489-45B4-9C65-7789E91A559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Sheet1!$C$2:$C$21</c:f>
              <c:numCache>
                <c:formatCode>0.00000000%</c:formatCode>
                <c:ptCount val="20"/>
                <c:pt idx="0">
                  <c:v>0.19</c:v>
                </c:pt>
                <c:pt idx="1">
                  <c:v>0.23</c:v>
                </c:pt>
                <c:pt idx="2">
                  <c:v>0.25</c:v>
                </c:pt>
                <c:pt idx="3">
                  <c:v>0.23</c:v>
                </c:pt>
                <c:pt idx="4" formatCode="0%">
                  <c:v>0</c:v>
                </c:pt>
                <c:pt idx="5">
                  <c:v>0.17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CD3-4496-8B9C-DDA444AE1954}"/>
            </c:ext>
          </c:extLst>
        </c:ser>
        <c:ser>
          <c:idx val="2"/>
          <c:order val="2"/>
          <c:tx>
            <c:strRef>
              <c:f>Sheet1!$D$1</c:f>
              <c:strCache>
                <c:ptCount val="1"/>
                <c:pt idx="0">
                  <c:v>Series 3</c:v>
                </c:pt>
              </c:strCache>
            </c:strRef>
          </c:tx>
          <c:spPr>
            <a:solidFill>
              <a:srgbClr val="003A8C"/>
            </a:solidFill>
            <a:ln>
              <a:noFill/>
            </a:ln>
            <a:effectLst/>
          </c:spPr>
          <c:invertIfNegative val="0"/>
          <c:dLbls>
            <c:dLbl>
              <c:idx val="0"/>
              <c:tx>
                <c:rich>
                  <a:bodyPr/>
                  <a:lstStyle/>
                  <a:p>
                    <a:r>
                      <a:t>77%</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8-D489-45B4-9C65-7789E91A5595}"/>
                </c:ext>
              </c:extLst>
            </c:dLbl>
            <c:dLbl>
              <c:idx val="1"/>
              <c:tx>
                <c:rich>
                  <a:bodyPr/>
                  <a:lstStyle/>
                  <a:p>
                    <a:r>
                      <a:t>69%</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9-D489-45B4-9C65-7789E91A5595}"/>
                </c:ext>
              </c:extLst>
            </c:dLbl>
            <c:dLbl>
              <c:idx val="2"/>
              <c:tx>
                <c:rich>
                  <a:bodyPr/>
                  <a:lstStyle/>
                  <a:p>
                    <a:r>
                      <a:t>71%</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A-D489-45B4-9C65-7789E91A5595}"/>
                </c:ext>
              </c:extLst>
            </c:dLbl>
            <c:dLbl>
              <c:idx val="3"/>
              <c:tx>
                <c:rich>
                  <a:bodyPr/>
                  <a:lstStyle/>
                  <a:p>
                    <a:r>
                      <a:t>69%</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B-D489-45B4-9C65-7789E91A5595}"/>
                </c:ext>
              </c:extLst>
            </c:dLbl>
            <c:dLbl>
              <c:idx val="5"/>
              <c:tx>
                <c:rich>
                  <a:bodyPr/>
                  <a:lstStyle/>
                  <a:p>
                    <a:r>
                      <a:t>77%</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D-D489-45B4-9C65-7789E91A559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Sheet1!$D$2:$D$21</c:f>
              <c:numCache>
                <c:formatCode>0.00000000%</c:formatCode>
                <c:ptCount val="20"/>
                <c:pt idx="0">
                  <c:v>0.77</c:v>
                </c:pt>
                <c:pt idx="1">
                  <c:v>0.69</c:v>
                </c:pt>
                <c:pt idx="2">
                  <c:v>0.71</c:v>
                </c:pt>
                <c:pt idx="3">
                  <c:v>0.69</c:v>
                </c:pt>
                <c:pt idx="5">
                  <c:v>0.77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ACD3-4496-8B9C-DDA444AE1954}"/>
            </c:ext>
          </c:extLst>
        </c:ser>
        <c:dLbls>
          <c:showLegendKey val="0"/>
          <c:showVal val="0"/>
          <c:showCatName val="0"/>
          <c:showSerName val="0"/>
          <c:showPercent val="0"/>
          <c:showBubbleSize val="0"/>
        </c:dLbls>
        <c:gapWidth val="150"/>
        <c:overlap val="100"/>
        <c:axId val="206402016"/>
        <c:axId val="206381856"/>
      </c:barChart>
      <c:catAx>
        <c:axId val="2064020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smtId="4294967295">
                <a:solidFill>
                  <a:schemeClr val="tx1">
                    <a:lumMod val="65000"/>
                    <a:lumOff val="35000"/>
                  </a:schemeClr>
                </a:solidFill>
                <a:latin typeface="+mn-lt"/>
                <a:ea typeface="+mn-ea"/>
                <a:cs typeface="+mn-cs"/>
              </a:defRPr>
            </a:pPr>
            <a:endParaRPr lang="en-US"/>
          </a:p>
        </c:txPr>
        <c:crossAx val="206381856"/>
        <c:crosses val="autoZero"/>
        <c:auto val="0"/>
        <c:lblAlgn val="ctr"/>
        <c:lblOffset val="100"/>
        <c:noMultiLvlLbl val="0"/>
      </c:catAx>
      <c:valAx>
        <c:axId val="206381856"/>
        <c:scaling>
          <c:orientation val="minMax"/>
        </c:scaling>
        <c:delete val="1"/>
        <c:axPos val="l"/>
        <c:numFmt formatCode="0%" sourceLinked="1"/>
        <c:majorTickMark val="none"/>
        <c:minorTickMark val="none"/>
        <c:tickLblPos val="nextTo"/>
        <c:crossAx val="206402016"/>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89343774318695E-2"/>
          <c:y val="0.11490996927022934"/>
          <c:w val="0.95098388195037842"/>
          <c:h val="0.77018004655838013"/>
        </c:manualLayout>
      </c:layout>
      <c:lineChart>
        <c:grouping val="standard"/>
        <c:varyColors val="0"/>
        <c:ser>
          <c:idx val="0"/>
          <c:order val="0"/>
          <c:tx>
            <c:strRef>
              <c:f>Sheet1!$B$1</c:f>
              <c:strCache>
                <c:ptCount val="1"/>
                <c:pt idx="0">
                  <c:v>Rank</c:v>
                </c:pt>
              </c:strCache>
            </c:strRef>
          </c:tx>
          <c:spPr>
            <a:ln w="28575" cap="rnd">
              <a:solidFill>
                <a:schemeClr val="tx1">
                  <a:lumMod val="85000"/>
                  <a:lumOff val="1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Sheet1!$B$2:$B$21</c:f>
              <c:numCache>
                <c:formatCode>General</c:formatCode>
                <c:ptCount val="20"/>
                <c:pt idx="0">
                  <c:v>160</c:v>
                </c:pt>
                <c:pt idx="1">
                  <c:v>198</c:v>
                </c:pt>
                <c:pt idx="2">
                  <c:v>218</c:v>
                </c:pt>
                <c:pt idx="3">
                  <c:v>209</c:v>
                </c:pt>
                <c:pt idx="5">
                  <c:v>204</c:v>
                </c:pt>
              </c:numCache>
            </c:numRef>
          </c:val>
          <c:smooth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199F-411C-AC92-C335D87123E5}"/>
            </c:ext>
          </c:extLst>
        </c:ser>
        <c:dLbls>
          <c:showLegendKey val="0"/>
          <c:showVal val="0"/>
          <c:showCatName val="0"/>
          <c:showSerName val="0"/>
          <c:showPercent val="0"/>
          <c:showBubbleSize val="0"/>
        </c:dLbls>
        <c:smooth val="0"/>
        <c:axId val="2060100528"/>
        <c:axId val="2060100112"/>
      </c:lineChart>
      <c:catAx>
        <c:axId val="2060100528"/>
        <c:scaling>
          <c:orientation val="minMax"/>
        </c:scaling>
        <c:delete val="1"/>
        <c:axPos val="t"/>
        <c:numFmt formatCode="General" sourceLinked="1"/>
        <c:majorTickMark val="out"/>
        <c:minorTickMark val="none"/>
        <c:tickLblPos val="nextTo"/>
        <c:crossAx val="2060100112"/>
        <c:crosses val="autoZero"/>
        <c:auto val="0"/>
        <c:lblAlgn val="ctr"/>
        <c:lblOffset val="100"/>
        <c:noMultiLvlLbl val="0"/>
      </c:catAx>
      <c:valAx>
        <c:axId val="2060100112"/>
        <c:scaling>
          <c:orientation val="maxMin"/>
        </c:scaling>
        <c:delete val="1"/>
        <c:axPos val="l"/>
        <c:numFmt formatCode="General" sourceLinked="1"/>
        <c:majorTickMark val="out"/>
        <c:minorTickMark val="none"/>
        <c:tickLblPos val="nextTo"/>
        <c:crossAx val="2060100528"/>
        <c:crosses val="autoZero"/>
        <c:crossBetween val="between"/>
      </c:valAx>
      <c:spPr>
        <a:noFill/>
        <a:ln w="25400">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25121423602104E-2"/>
          <c:y val="5.4118763655424118E-2"/>
          <c:w val="0.97354978322982788"/>
          <c:h val="0.66760843992233276"/>
        </c:manualLayout>
      </c:layout>
      <c:barChart>
        <c:barDir val="col"/>
        <c:grouping val="clustered"/>
        <c:varyColors val="0"/>
        <c:ser>
          <c:idx val="0"/>
          <c:order val="0"/>
          <c:tx>
            <c:strRef>
              <c:f>Sheet1!$B$1</c:f>
              <c:strCache>
                <c:ptCount val="1"/>
                <c:pt idx="0">
                  <c:v>Column3</c:v>
                </c:pt>
              </c:strCache>
            </c:strRef>
          </c:tx>
          <c:spPr>
            <a:solidFill>
              <a:schemeClr val="tx2"/>
            </a:solidFill>
            <a:ln>
              <a:noFill/>
            </a:ln>
            <a:effectLst/>
          </c:spPr>
          <c:invertIfNegative val="0"/>
          <c:dPt>
            <c:idx val="0"/>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45E3-417F-9350-5DF9CF021F34}"/>
              </c:ext>
            </c:extLst>
          </c:dPt>
          <c:dPt>
            <c:idx val="1"/>
            <c:invertIfNegative val="0"/>
            <c:bubble3D val="0"/>
            <c:spPr>
              <a:solidFill>
                <a:srgbClr val="5692C9"/>
              </a:solidFill>
            </c:spPr>
            <c:extLst>
              <c:ext xmlns:c16="http://schemas.microsoft.com/office/drawing/2014/chart" uri="{C3380CC4-5D6E-409C-BE32-E72D297353CC}">
                <c16:uniqueId val="{00000002-C4AC-41A4-AE13-CB79AD59F89C}"/>
              </c:ext>
            </c:extLst>
          </c:dPt>
          <c:dPt>
            <c:idx val="2"/>
            <c:invertIfNegative val="0"/>
            <c:bubble3D val="0"/>
            <c:spPr>
              <a:solidFill>
                <a:srgbClr val="5692C9"/>
              </a:solidFill>
            </c:spPr>
            <c:extLst>
              <c:ext xmlns:c16="http://schemas.microsoft.com/office/drawing/2014/chart" uri="{C3380CC4-5D6E-409C-BE32-E72D297353CC}">
                <c16:uniqueId val="{00000003-C4AC-41A4-AE13-CB79AD59F89C}"/>
              </c:ext>
            </c:extLst>
          </c:dPt>
          <c:dPt>
            <c:idx val="3"/>
            <c:invertIfNegative val="0"/>
            <c:bubble3D val="0"/>
            <c:spPr>
              <a:solidFill>
                <a:srgbClr val="5692C9"/>
              </a:solidFill>
            </c:spPr>
            <c:extLst>
              <c:ext xmlns:c16="http://schemas.microsoft.com/office/drawing/2014/chart" uri="{C3380CC4-5D6E-409C-BE32-E72D297353CC}">
                <c16:uniqueId val="{00000004-C4AC-41A4-AE13-CB79AD59F89C}"/>
              </c:ext>
            </c:extLst>
          </c:dPt>
          <c:dPt>
            <c:idx val="5"/>
            <c:invertIfNegative val="0"/>
            <c:bubble3D val="0"/>
            <c:spPr>
              <a:solidFill>
                <a:srgbClr val="123C87"/>
              </a:solidFill>
            </c:spPr>
            <c:extLst>
              <c:ext xmlns:c16="http://schemas.microsoft.com/office/drawing/2014/chart" uri="{C3380CC4-5D6E-409C-BE32-E72D297353CC}">
                <c16:uniqueId val="{00000006-C4AC-41A4-AE13-CB79AD59F89C}"/>
              </c:ext>
            </c:extLst>
          </c:dPt>
          <c:dLbls>
            <c:dLbl>
              <c:idx val="0"/>
              <c:tx>
                <c:rich>
                  <a:bodyPr/>
                  <a:lstStyle/>
                  <a:p>
                    <a:fld id="{4E94EC65-72F1-477E-A18A-1363D0B867B7}"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45E3-417F-9350-5DF9CF021F34}"/>
                </c:ext>
              </c:extLst>
            </c:dLbl>
            <c:dLbl>
              <c:idx val="1"/>
              <c:tx>
                <c:rich>
                  <a:bodyPr/>
                  <a:lstStyle/>
                  <a:p>
                    <a:fld id="{9A287F15-2BED-43EC-9BBF-1AA71B4CC9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4AC-41A4-AE13-CB79AD59F89C}"/>
                </c:ext>
              </c:extLst>
            </c:dLbl>
            <c:dLbl>
              <c:idx val="2"/>
              <c:tx>
                <c:rich>
                  <a:bodyPr/>
                  <a:lstStyle/>
                  <a:p>
                    <a:r>
                      <a:rPr lang="en-US">
                        <a:solidFill>
                          <a:srgbClr val="595959"/>
                        </a:solidFill>
                      </a:rPr>
                      <a:t>3.92</a:t>
                    </a:r>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4AC-41A4-AE13-CB79AD59F89C}"/>
                </c:ext>
              </c:extLst>
            </c:dLbl>
            <c:dLbl>
              <c:idx val="3"/>
              <c:tx>
                <c:rich>
                  <a:bodyPr/>
                  <a:lstStyle/>
                  <a:p>
                    <a:r>
                      <a:rPr lang="en-US">
                        <a:solidFill>
                          <a:srgbClr val="595959"/>
                        </a:solidFill>
                      </a:rPr>
                      <a:t>4.01</a:t>
                    </a:r>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4AC-41A4-AE13-CB79AD59F89C}"/>
                </c:ext>
              </c:extLst>
            </c:dLbl>
            <c:dLbl>
              <c:idx val="4"/>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4AC-41A4-AE13-CB79AD59F89C}"/>
                </c:ext>
              </c:extLst>
            </c:dLbl>
            <c:dLbl>
              <c:idx val="5"/>
              <c:tx>
                <c:rich>
                  <a:bodyPr/>
                  <a:lstStyle/>
                  <a:p>
                    <a:r>
                      <a:rPr lang="en-US">
                        <a:solidFill>
                          <a:srgbClr val="595959"/>
                        </a:solidFill>
                      </a:rPr>
                      <a:t>4.12</a:t>
                    </a:r>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4AC-41A4-AE13-CB79AD59F89C}"/>
                </c:ext>
              </c:extLst>
            </c:dLbl>
            <c:dLbl>
              <c:idx val="6"/>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4AC-41A4-AE13-CB79AD59F89C}"/>
                </c:ext>
              </c:extLst>
            </c:dLbl>
            <c:dLbl>
              <c:idx val="7"/>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4AC-41A4-AE13-CB79AD59F89C}"/>
                </c:ext>
              </c:extLst>
            </c:dLbl>
            <c:dLbl>
              <c:idx val="8"/>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4AC-41A4-AE13-CB79AD59F89C}"/>
                </c:ext>
              </c:extLst>
            </c:dLbl>
            <c:dLbl>
              <c:idx val="9"/>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C4AC-41A4-AE13-CB79AD59F89C}"/>
                </c:ext>
              </c:extLst>
            </c:dLbl>
            <c:dLbl>
              <c:idx val="10"/>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C4AC-41A4-AE13-CB79AD59F89C}"/>
                </c:ext>
              </c:extLst>
            </c:dLbl>
            <c:dLbl>
              <c:idx val="11"/>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C4AC-41A4-AE13-CB79AD59F89C}"/>
                </c:ext>
              </c:extLst>
            </c:dLbl>
            <c:dLbl>
              <c:idx val="12"/>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C4AC-41A4-AE13-CB79AD59F89C}"/>
                </c:ext>
              </c:extLst>
            </c:dLbl>
            <c:dLbl>
              <c:idx val="13"/>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C4AC-41A4-AE13-CB79AD59F89C}"/>
                </c:ext>
              </c:extLst>
            </c:dLbl>
            <c:dLbl>
              <c:idx val="14"/>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C4AC-41A4-AE13-CB79AD59F89C}"/>
                </c:ext>
              </c:extLst>
            </c:dLbl>
            <c:dLbl>
              <c:idx val="15"/>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C4AC-41A4-AE13-CB79AD59F89C}"/>
                </c:ext>
              </c:extLst>
            </c:dLbl>
            <c:dLbl>
              <c:idx val="16"/>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C4AC-41A4-AE13-CB79AD59F89C}"/>
                </c:ext>
              </c:extLst>
            </c:dLbl>
            <c:dLbl>
              <c:idx val="17"/>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C4AC-41A4-AE13-CB79AD59F89C}"/>
                </c:ext>
              </c:extLst>
            </c:dLbl>
            <c:dLbl>
              <c:idx val="18"/>
              <c:tx>
                <c:rich>
                  <a:bodyPr/>
                  <a:lstStyle/>
                  <a:p>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C4AC-41A4-AE13-CB79AD59F89C}"/>
                </c:ext>
              </c:extLst>
            </c:dLbl>
            <c:dLbl>
              <c:idx val="19"/>
              <c:tx>
                <c:rich>
                  <a:bodyPr/>
                  <a:lstStyle/>
                  <a:p>
                    <a:fld id="{AF399D11-B4B3-4865-BF75-FA70201D7BB4}" type="VALUE">
                      <a:rPr lang="en-US">
                        <a:solidFill>
                          <a:schemeClr val="accent3"/>
                        </a:solidFill>
                      </a:rPr>
                      <a:pPr/>
                      <a:t>[VALUE]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9131-E141-8339-D3F5982285D4}"/>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Sheet1!$B$2:$B$21</c:f>
              <c:numCache>
                <c:formatCode>0.00000000</c:formatCode>
                <c:ptCount val="20"/>
                <c:pt idx="0">
                  <c:v>4.1765290100000003</c:v>
                </c:pt>
                <c:pt idx="1">
                  <c:v>4.0070554500000002</c:v>
                </c:pt>
                <c:pt idx="2">
                  <c:v>3.91778161</c:v>
                </c:pt>
                <c:pt idx="3">
                  <c:v>4.0098020099999996</c:v>
                </c:pt>
                <c:pt idx="4">
                  <c:v>0</c:v>
                </c:pt>
                <c:pt idx="5">
                  <c:v>4.1224496500000001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Sheet1!$C$2:$C$21</c15:f>
                <c15:dlblRangeCache>
                  <c:ptCount val="20"/>
                  <c:pt idx="0">
                    <c:v>4.18</c:v>
                  </c:pt>
                  <c:pt idx="1">
                    <c:v>4.01</c:v>
                  </c:pt>
                  <c:pt idx="2">
                    <c:v>3.92</c:v>
                  </c:pt>
                  <c:pt idx="3">
                    <c:v>4.01</c:v>
                  </c:pt>
                  <c:pt idx="4">
                    <c:v>^</c:v>
                  </c:pt>
                  <c:pt idx="5">
                    <c:v>4.12</c:v>
                  </c:pt>
                </c15:dlblRangeCache>
              </c15:datalabelsRange>
            </c:ext>
            <c:ext xmlns:c16="http://schemas.microsoft.com/office/drawing/2014/chart" uri="{C3380CC4-5D6E-409C-BE32-E72D297353CC}">
              <c16:uniqueId val="{00000001-9131-E141-8339-D3F5982285D4}"/>
            </c:ext>
          </c:extLst>
        </c:ser>
        <c:ser>
          <c:idx val="1"/>
          <c:order val="1"/>
          <c:tx>
            <c:strRef>
              <c:f>Sheet1!$C$1</c:f>
              <c:strCache>
                <c:ptCount val="1"/>
                <c:pt idx="0">
                  <c:v>Participating Airports</c:v>
                </c:pt>
              </c:strCache>
            </c:strRef>
          </c:tx>
          <c:spPr>
            <a:noFill/>
            <a:ln>
              <a:noFill/>
            </a:ln>
            <a:effectLst/>
          </c:spPr>
          <c:invertIfNegative val="0"/>
          <c:dLbls>
            <c:dLbl>
              <c:idx val="0"/>
              <c:tx>
                <c:rich>
                  <a:bodyPr/>
                  <a:lstStyle/>
                  <a:p>
                    <a:fld id="{91B481D8-3541-4309-9514-94A192593024}"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2-9131-E141-8339-D3F5982285D4}"/>
                </c:ext>
              </c:extLst>
            </c:dLbl>
            <c:dLbl>
              <c:idx val="1"/>
              <c:tx>
                <c:rich>
                  <a:bodyPr/>
                  <a:lstStyle/>
                  <a:p>
                    <a:fld id="{568B2AB1-FB5F-49B9-A1FE-95AEE662406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131-E141-8339-D3F5982285D4}"/>
                </c:ext>
              </c:extLst>
            </c:dLbl>
            <c:dLbl>
              <c:idx val="2"/>
              <c:tx>
                <c:rich>
                  <a:bodyPr/>
                  <a:lstStyle/>
                  <a:p>
                    <a:r>
                      <a:rPr lang="en-IN"/>
                      <a:t>(n=570)</a:t>
                    </a:r>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9131-E141-8339-D3F5982285D4}"/>
                </c:ext>
              </c:extLst>
            </c:dLbl>
            <c:dLbl>
              <c:idx val="3"/>
              <c:tx>
                <c:rich>
                  <a:bodyPr/>
                  <a:lstStyle/>
                  <a:p>
                    <a:r>
                      <a:rPr lang="en-IN"/>
                      <a:t>(n=235)</a:t>
                    </a:r>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9131-E141-8339-D3F5982285D4}"/>
                </c:ext>
              </c:extLst>
            </c:dLbl>
            <c:dLbl>
              <c:idx val="4"/>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9131-E141-8339-D3F5982285D4}"/>
                </c:ext>
              </c:extLst>
            </c:dLbl>
            <c:dLbl>
              <c:idx val="5"/>
              <c:tx>
                <c:rich>
                  <a:bodyPr/>
                  <a:lstStyle/>
                  <a:p>
                    <a:r>
                      <a:rPr lang="en-IN"/>
                      <a:t>(n=377)</a:t>
                    </a:r>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9131-E141-8339-D3F5982285D4}"/>
                </c:ext>
              </c:extLst>
            </c:dLbl>
            <c:dLbl>
              <c:idx val="6"/>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9131-E141-8339-D3F5982285D4}"/>
                </c:ext>
              </c:extLst>
            </c:dLbl>
            <c:dLbl>
              <c:idx val="7"/>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9131-E141-8339-D3F5982285D4}"/>
                </c:ext>
              </c:extLst>
            </c:dLbl>
            <c:dLbl>
              <c:idx val="8"/>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9131-E141-8339-D3F5982285D4}"/>
                </c:ext>
              </c:extLst>
            </c:dLbl>
            <c:dLbl>
              <c:idx val="9"/>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9131-E141-8339-D3F5982285D4}"/>
                </c:ext>
              </c:extLst>
            </c:dLbl>
            <c:dLbl>
              <c:idx val="10"/>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9131-E141-8339-D3F5982285D4}"/>
                </c:ext>
              </c:extLst>
            </c:dLbl>
            <c:dLbl>
              <c:idx val="11"/>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9131-E141-8339-D3F5982285D4}"/>
                </c:ext>
              </c:extLst>
            </c:dLbl>
            <c:dLbl>
              <c:idx val="12"/>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9131-E141-8339-D3F5982285D4}"/>
                </c:ext>
              </c:extLst>
            </c:dLbl>
            <c:dLbl>
              <c:idx val="13"/>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9131-E141-8339-D3F5982285D4}"/>
                </c:ext>
              </c:extLst>
            </c:dLbl>
            <c:dLbl>
              <c:idx val="14"/>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9131-E141-8339-D3F5982285D4}"/>
                </c:ext>
              </c:extLst>
            </c:dLbl>
            <c:dLbl>
              <c:idx val="15"/>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9131-E141-8339-D3F5982285D4}"/>
                </c:ext>
              </c:extLst>
            </c:dLbl>
            <c:dLbl>
              <c:idx val="16"/>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9131-E141-8339-D3F5982285D4}"/>
                </c:ext>
              </c:extLst>
            </c:dLbl>
            <c:dLbl>
              <c:idx val="17"/>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9131-E141-8339-D3F5982285D4}"/>
                </c:ext>
              </c:extLst>
            </c:dLbl>
            <c:dLbl>
              <c:idx val="18"/>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9131-E141-8339-D3F5982285D4}"/>
                </c:ext>
              </c:extLst>
            </c:dLbl>
            <c:dLbl>
              <c:idx val="19"/>
              <c:tx>
                <c:rich>
                  <a:bodyPr/>
                  <a:lstStyle/>
                  <a:p>
                    <a:endParaRPr lang="en-IN"/>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9131-E141-8339-D3F5982285D4}"/>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Sheet1!$C$2:$C$21</c:f>
              <c:numCache>
                <c:formatCode>General</c:formatCode>
                <c:ptCount val="20"/>
                <c:pt idx="0">
                  <c:v>4.18</c:v>
                </c:pt>
                <c:pt idx="1">
                  <c:v>4.01</c:v>
                </c:pt>
                <c:pt idx="2">
                  <c:v>3.92</c:v>
                </c:pt>
                <c:pt idx="3">
                  <c:v>4.01</c:v>
                </c:pt>
                <c:pt idx="4">
                  <c:v>0</c:v>
                </c:pt>
                <c:pt idx="5">
                  <c:v>4.12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Sheet1!$D$2:$D$21</c15:f>
                <c15:dlblRangeCache>
                  <c:ptCount val="20"/>
                  <c:pt idx="0">
                    <c:v>(n=595)</c:v>
                  </c:pt>
                  <c:pt idx="1">
                    <c:v>(n=620)</c:v>
                  </c:pt>
                  <c:pt idx="2">
                    <c:v>(n=570)</c:v>
                  </c:pt>
                  <c:pt idx="3">
                    <c:v>(n=235)</c:v>
                  </c:pt>
                  <c:pt idx="5">
                    <c:v>(n=377)</c:v>
                  </c:pt>
                </c15:dlblRangeCache>
              </c15:datalabelsRange>
            </c:ext>
            <c:ext xmlns:c16="http://schemas.microsoft.com/office/drawing/2014/chart" uri="{C3380CC4-5D6E-409C-BE32-E72D297353CC}">
              <c16:uniqueId val="{00000016-9131-E141-8339-D3F5982285D4}"/>
            </c:ext>
          </c:extLst>
        </c:ser>
        <c:dLbls>
          <c:showLegendKey val="0"/>
          <c:showVal val="0"/>
          <c:showCatName val="0"/>
          <c:showSerName val="0"/>
          <c:showPercent val="0"/>
          <c:showBubbleSize val="0"/>
        </c:dLbls>
        <c:gapWidth val="200"/>
        <c:overlap val="100"/>
        <c:axId val="299334464"/>
        <c:axId val="299324896"/>
      </c:barChart>
      <c:catAx>
        <c:axId val="299334464"/>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20000080764294E-2"/>
          <c:y val="0.35730546712875366"/>
          <c:w val="0.97355997562408447"/>
          <c:h val="0.45775014162063599"/>
        </c:manualLayout>
      </c:layout>
      <c:barChart>
        <c:barDir val="col"/>
        <c:grouping val="percentStacked"/>
        <c:varyColors val="0"/>
        <c:ser>
          <c:idx val="0"/>
          <c:order val="0"/>
          <c:tx>
            <c:strRef>
              <c:f>Sheet1!$B$1</c:f>
              <c:strCache>
                <c:ptCount val="1"/>
                <c:pt idx="0">
                  <c:v>Series 1</c:v>
                </c:pt>
              </c:strCache>
            </c:strRef>
          </c:tx>
          <c:spPr>
            <a:solidFill>
              <a:srgbClr val="7F7F7F"/>
            </a:solidFill>
            <a:ln>
              <a:noFill/>
            </a:ln>
            <a:effectLst/>
          </c:spPr>
          <c:invertIfNegative val="0"/>
          <c:dLbls>
            <c:dLbl>
              <c:idx val="0"/>
              <c:tx>
                <c:rich>
                  <a:bodyPr/>
                  <a:lstStyle/>
                  <a:p>
                    <a:r>
                      <a:t>1%</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7CEE-41E4-83B5-F58934FD3BD0}"/>
                </c:ext>
              </c:extLst>
            </c:dLbl>
            <c:dLbl>
              <c:idx val="1"/>
              <c:tx>
                <c:rich>
                  <a:bodyPr/>
                  <a:lstStyle/>
                  <a:p>
                    <a:r>
                      <a:t>3%</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CEE-41E4-83B5-F58934FD3BD0}"/>
                </c:ext>
              </c:extLst>
            </c:dLbl>
            <c:dLbl>
              <c:idx val="2"/>
              <c:tx>
                <c:rich>
                  <a:bodyPr/>
                  <a:lstStyle/>
                  <a:p>
                    <a:r>
                      <a:t>3%</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7CEE-41E4-83B5-F58934FD3BD0}"/>
                </c:ext>
              </c:extLst>
            </c:dLbl>
            <c:dLbl>
              <c:idx val="3"/>
              <c:tx>
                <c:rich>
                  <a:bodyPr/>
                  <a:lstStyle/>
                  <a:p>
                    <a:r>
                      <a:t>5%</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7CEE-41E4-83B5-F58934FD3BD0}"/>
                </c:ext>
              </c:extLst>
            </c:dLbl>
            <c:dLbl>
              <c:idx val="5"/>
              <c:tx>
                <c:rich>
                  <a:bodyPr/>
                  <a:lstStyle/>
                  <a:p>
                    <a:r>
                      <a:t>3%</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7CEE-41E4-83B5-F58934FD3BD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Sheet1!$B$2:$B$21</c:f>
              <c:numCache>
                <c:formatCode>0.00000000%</c:formatCode>
                <c:ptCount val="20"/>
                <c:pt idx="0">
                  <c:v>0.01</c:v>
                </c:pt>
                <c:pt idx="1">
                  <c:v>0.03</c:v>
                </c:pt>
                <c:pt idx="2">
                  <c:v>0.03</c:v>
                </c:pt>
                <c:pt idx="3">
                  <c:v>0.05</c:v>
                </c:pt>
                <c:pt idx="4" formatCode="0%">
                  <c:v>0</c:v>
                </c:pt>
                <c:pt idx="5">
                  <c:v>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DA2D-4666-96FB-53D8B2972E18}"/>
            </c:ext>
          </c:extLst>
        </c:ser>
        <c:ser>
          <c:idx val="1"/>
          <c:order val="1"/>
          <c:tx>
            <c:strRef>
              <c:f>Sheet1!$C$1</c:f>
              <c:strCache>
                <c:ptCount val="1"/>
                <c:pt idx="0">
                  <c:v>Series 2</c:v>
                </c:pt>
              </c:strCache>
            </c:strRef>
          </c:tx>
          <c:spPr>
            <a:solidFill>
              <a:srgbClr val="5692C9"/>
            </a:solidFill>
            <a:ln>
              <a:noFill/>
            </a:ln>
            <a:effectLst/>
          </c:spPr>
          <c:invertIfNegative val="0"/>
          <c:dLbls>
            <c:dLbl>
              <c:idx val="0"/>
              <c:tx>
                <c:rich>
                  <a:bodyPr/>
                  <a:lstStyle/>
                  <a:p>
                    <a:r>
                      <a:t>19%</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7CEE-41E4-83B5-F58934FD3BD0}"/>
                </c:ext>
              </c:extLst>
            </c:dLbl>
            <c:dLbl>
              <c:idx val="1"/>
              <c:tx>
                <c:rich>
                  <a:bodyPr/>
                  <a:lstStyle/>
                  <a:p>
                    <a:r>
                      <a:t>23%</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7CEE-41E4-83B5-F58934FD3BD0}"/>
                </c:ext>
              </c:extLst>
            </c:dLbl>
            <c:dLbl>
              <c:idx val="2"/>
              <c:tx>
                <c:rich>
                  <a:bodyPr/>
                  <a:lstStyle/>
                  <a:p>
                    <a:r>
                      <a:t>26%</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7CEE-41E4-83B5-F58934FD3BD0}"/>
                </c:ext>
              </c:extLst>
            </c:dLbl>
            <c:dLbl>
              <c:idx val="3"/>
              <c:tx>
                <c:rich>
                  <a:bodyPr/>
                  <a:lstStyle/>
                  <a:p>
                    <a:r>
                      <a:t>19%</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7CEE-41E4-83B5-F58934FD3BD0}"/>
                </c:ext>
              </c:extLst>
            </c:dLbl>
            <c:dLbl>
              <c:idx val="4"/>
              <c:tx>
                <c:rich>
                  <a:bodyPr/>
                  <a:lstStyle/>
                  <a:p>
                    <a:r>
                      <a:rPr>
                        <a:solidFill>
                          <a:srgbClr val="595959"/>
                        </a:solidFill>
                      </a:rPr>
                      <a:t>^</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7CEE-41E4-83B5-F58934FD3BD0}"/>
                </c:ext>
              </c:extLst>
            </c:dLbl>
            <c:dLbl>
              <c:idx val="5"/>
              <c:tx>
                <c:rich>
                  <a:bodyPr/>
                  <a:lstStyle/>
                  <a:p>
                    <a:r>
                      <a:t>17%</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7CEE-41E4-83B5-F58934FD3BD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Sheet1!$C$2:$C$21</c:f>
              <c:numCache>
                <c:formatCode>0.00000000%</c:formatCode>
                <c:ptCount val="20"/>
                <c:pt idx="0">
                  <c:v>0.19</c:v>
                </c:pt>
                <c:pt idx="1">
                  <c:v>0.23</c:v>
                </c:pt>
                <c:pt idx="2">
                  <c:v>0.26</c:v>
                </c:pt>
                <c:pt idx="3">
                  <c:v>0.19</c:v>
                </c:pt>
                <c:pt idx="4" formatCode="0%">
                  <c:v>0</c:v>
                </c:pt>
                <c:pt idx="5">
                  <c:v>0.17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DA2D-4666-96FB-53D8B2972E18}"/>
            </c:ext>
          </c:extLst>
        </c:ser>
        <c:ser>
          <c:idx val="2"/>
          <c:order val="2"/>
          <c:tx>
            <c:strRef>
              <c:f>Sheet1!$D$1</c:f>
              <c:strCache>
                <c:ptCount val="1"/>
                <c:pt idx="0">
                  <c:v>Series 3</c:v>
                </c:pt>
              </c:strCache>
            </c:strRef>
          </c:tx>
          <c:spPr>
            <a:solidFill>
              <a:srgbClr val="003A8C"/>
            </a:solidFill>
            <a:ln>
              <a:noFill/>
            </a:ln>
            <a:effectLst/>
          </c:spPr>
          <c:invertIfNegative val="0"/>
          <c:dLbls>
            <c:dLbl>
              <c:idx val="0"/>
              <c:tx>
                <c:rich>
                  <a:bodyPr/>
                  <a:lstStyle/>
                  <a:p>
                    <a:r>
                      <a:t>80%</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8-7CEE-41E4-83B5-F58934FD3BD0}"/>
                </c:ext>
              </c:extLst>
            </c:dLbl>
            <c:dLbl>
              <c:idx val="1"/>
              <c:tx>
                <c:rich>
                  <a:bodyPr/>
                  <a:lstStyle/>
                  <a:p>
                    <a:r>
                      <a:t>74%</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9-7CEE-41E4-83B5-F58934FD3BD0}"/>
                </c:ext>
              </c:extLst>
            </c:dLbl>
            <c:dLbl>
              <c:idx val="2"/>
              <c:tx>
                <c:rich>
                  <a:bodyPr/>
                  <a:lstStyle/>
                  <a:p>
                    <a:r>
                      <a:t>71%</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A-7CEE-41E4-83B5-F58934FD3BD0}"/>
                </c:ext>
              </c:extLst>
            </c:dLbl>
            <c:dLbl>
              <c:idx val="3"/>
              <c:tx>
                <c:rich>
                  <a:bodyPr/>
                  <a:lstStyle/>
                  <a:p>
                    <a:r>
                      <a:t>76%</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B-7CEE-41E4-83B5-F58934FD3BD0}"/>
                </c:ext>
              </c:extLst>
            </c:dLbl>
            <c:dLbl>
              <c:idx val="5"/>
              <c:tx>
                <c:rich>
                  <a:bodyPr/>
                  <a:lstStyle/>
                  <a:p>
                    <a:r>
                      <a:t>80%</a:t>
                    </a:r>
                  </a:p>
                </c:rich>
              </c:tx>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D-7CEE-41E4-83B5-F58934FD3BD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smtId="4294967295">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Sheet1!$D$2:$D$21</c:f>
              <c:numCache>
                <c:formatCode>0.00000000%</c:formatCode>
                <c:ptCount val="20"/>
                <c:pt idx="0">
                  <c:v>0.8</c:v>
                </c:pt>
                <c:pt idx="1">
                  <c:v>0.74</c:v>
                </c:pt>
                <c:pt idx="2">
                  <c:v>0.71</c:v>
                </c:pt>
                <c:pt idx="3">
                  <c:v>0.76</c:v>
                </c:pt>
                <c:pt idx="5">
                  <c:v>0.8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DA2D-4666-96FB-53D8B2972E18}"/>
            </c:ext>
          </c:extLst>
        </c:ser>
        <c:ser>
          <c:idx val="3"/>
          <c:order val="3"/>
          <c:tx>
            <c:strRef>
              <c:f>Sheet1!$E$1</c:f>
              <c:strCache>
                <c:ptCount val="1"/>
                <c:pt idx="0">
                  <c:v>Participating Airports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Sheet1!$E$2:$E$21</c:f>
              <c:numCache>
                <c:formatCode>General</c:formatCode>
                <c:ptCount val="20"/>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DA2D-4666-96FB-53D8B2972E18}"/>
            </c:ext>
          </c:extLst>
        </c:ser>
        <c:dLbls>
          <c:showLegendKey val="0"/>
          <c:showVal val="0"/>
          <c:showCatName val="0"/>
          <c:showSerName val="0"/>
          <c:showPercent val="0"/>
          <c:showBubbleSize val="0"/>
        </c:dLbls>
        <c:gapWidth val="150"/>
        <c:overlap val="100"/>
        <c:axId val="1372149055"/>
        <c:axId val="1372160095"/>
      </c:barChart>
      <c:catAx>
        <c:axId val="13721490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smtId="4294967295">
                <a:solidFill>
                  <a:schemeClr val="tx1">
                    <a:lumMod val="65000"/>
                    <a:lumOff val="35000"/>
                  </a:schemeClr>
                </a:solidFill>
                <a:latin typeface="+mn-lt"/>
                <a:ea typeface="+mn-ea"/>
                <a:cs typeface="+mn-cs"/>
              </a:defRPr>
            </a:pPr>
            <a:endParaRPr lang="en-US"/>
          </a:p>
        </c:txPr>
        <c:crossAx val="1372160095"/>
        <c:crosses val="autoZero"/>
        <c:auto val="0"/>
        <c:lblAlgn val="ctr"/>
        <c:lblOffset val="100"/>
        <c:noMultiLvlLbl val="0"/>
      </c:catAx>
      <c:valAx>
        <c:axId val="1372160095"/>
        <c:scaling>
          <c:orientation val="minMax"/>
        </c:scaling>
        <c:delete val="1"/>
        <c:axPos val="l"/>
        <c:numFmt formatCode="0%" sourceLinked="1"/>
        <c:majorTickMark val="none"/>
        <c:minorTickMark val="none"/>
        <c:tickLblPos val="nextTo"/>
        <c:crossAx val="1372149055"/>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89343774318695E-2"/>
          <c:y val="0.11490996927022934"/>
          <c:w val="0.95098388195037842"/>
          <c:h val="0.77018004655838013"/>
        </c:manualLayout>
      </c:layout>
      <c:lineChart>
        <c:grouping val="standard"/>
        <c:varyColors val="0"/>
        <c:ser>
          <c:idx val="0"/>
          <c:order val="0"/>
          <c:tx>
            <c:strRef>
              <c:f>Sheet1!$B$1</c:f>
              <c:strCache>
                <c:ptCount val="1"/>
                <c:pt idx="0">
                  <c:v>Rank</c:v>
                </c:pt>
              </c:strCache>
            </c:strRef>
          </c:tx>
          <c:spPr>
            <a:ln w="28575" cap="rnd">
              <a:solidFill>
                <a:schemeClr val="tx1">
                  <a:lumMod val="85000"/>
                  <a:lumOff val="1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Sheet1!$A$2:$A$21</c:f>
              <c:strCache>
                <c:ptCount val="20"/>
                <c:pt idx="0">
                  <c:v>Q1 2022</c:v>
                </c:pt>
                <c:pt idx="1">
                  <c:v>Q2 2022</c:v>
                </c:pt>
                <c:pt idx="2">
                  <c:v>Q3 2022</c:v>
                </c:pt>
                <c:pt idx="3">
                  <c:v>Q4 2022</c:v>
                </c:pt>
                <c:pt idx="4">
                  <c:v>Q1 2023</c:v>
                </c:pt>
                <c:pt idx="5">
                  <c:v>Q2 2023</c:v>
                </c:pt>
                <c:pt idx="6">
                  <c:v>Q3 2023</c:v>
                </c:pt>
                <c:pt idx="7">
                  <c:v>Q4 2023</c:v>
                </c:pt>
                <c:pt idx="8">
                  <c:v>Q1 2024</c:v>
                </c:pt>
                <c:pt idx="9">
                  <c:v>Q2 2024</c:v>
                </c:pt>
                <c:pt idx="10">
                  <c:v>Q3 2024</c:v>
                </c:pt>
                <c:pt idx="11">
                  <c:v>Q4 2024</c:v>
                </c:pt>
                <c:pt idx="12">
                  <c:v>Q1 2025</c:v>
                </c:pt>
                <c:pt idx="13">
                  <c:v>Q2 2025</c:v>
                </c:pt>
                <c:pt idx="14">
                  <c:v>Q3 2025</c:v>
                </c:pt>
                <c:pt idx="15">
                  <c:v>Q4 2025</c:v>
                </c:pt>
                <c:pt idx="16">
                  <c:v>Q1 2026</c:v>
                </c:pt>
                <c:pt idx="17">
                  <c:v>Q2 2026</c:v>
                </c:pt>
                <c:pt idx="18">
                  <c:v>Q3 2026</c:v>
                </c:pt>
                <c:pt idx="19">
                  <c:v>Q4 2026</c:v>
                </c:pt>
              </c:strCache>
            </c:strRef>
          </c:cat>
          <c:val>
            <c:numRef>
              <c:f>Sheet1!$B$2:$B$21</c:f>
              <c:numCache>
                <c:formatCode>General</c:formatCode>
                <c:ptCount val="20"/>
                <c:pt idx="0">
                  <c:v>160</c:v>
                </c:pt>
                <c:pt idx="1">
                  <c:v>198</c:v>
                </c:pt>
                <c:pt idx="2">
                  <c:v>218</c:v>
                </c:pt>
                <c:pt idx="3">
                  <c:v>209</c:v>
                </c:pt>
                <c:pt idx="5">
                  <c:v>204</c:v>
                </c:pt>
              </c:numCache>
            </c:numRef>
          </c:val>
          <c:smooth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AB51-4C23-89FE-148B68EC3C9D}"/>
            </c:ext>
          </c:extLst>
        </c:ser>
        <c:dLbls>
          <c:showLegendKey val="0"/>
          <c:showVal val="0"/>
          <c:showCatName val="0"/>
          <c:showSerName val="0"/>
          <c:showPercent val="0"/>
          <c:showBubbleSize val="0"/>
        </c:dLbls>
        <c:smooth val="0"/>
        <c:axId val="2060100528"/>
        <c:axId val="2060100112"/>
      </c:lineChart>
      <c:catAx>
        <c:axId val="2060100528"/>
        <c:scaling>
          <c:orientation val="minMax"/>
        </c:scaling>
        <c:delete val="1"/>
        <c:axPos val="t"/>
        <c:numFmt formatCode="General" sourceLinked="1"/>
        <c:majorTickMark val="out"/>
        <c:minorTickMark val="none"/>
        <c:tickLblPos val="nextTo"/>
        <c:crossAx val="2060100112"/>
        <c:crosses val="autoZero"/>
        <c:auto val="0"/>
        <c:lblAlgn val="ctr"/>
        <c:lblOffset val="100"/>
        <c:noMultiLvlLbl val="0"/>
      </c:catAx>
      <c:valAx>
        <c:axId val="2060100112"/>
        <c:scaling>
          <c:orientation val="maxMin"/>
        </c:scaling>
        <c:delete val="1"/>
        <c:axPos val="l"/>
        <c:numFmt formatCode="General" sourceLinked="1"/>
        <c:majorTickMark val="out"/>
        <c:minorTickMark val="none"/>
        <c:tickLblPos val="nextTo"/>
        <c:crossAx val="2060100528"/>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36686396598816"/>
          <c:y val="3.6436714231967926E-2"/>
          <c:w val="0.51563310623168945"/>
          <c:h val="0.93537509441375732"/>
        </c:manualLayout>
      </c:layout>
      <c:barChart>
        <c:barDir val="bar"/>
        <c:grouping val="clustered"/>
        <c:varyColors val="1"/>
        <c:dLbls>
          <c:showLegendKey val="0"/>
          <c:showVal val="0"/>
          <c:showCatName val="0"/>
          <c:showSerName val="0"/>
          <c:showPercent val="0"/>
          <c:showBubbleSize val="0"/>
        </c:dLbls>
        <c:gapWidth val="150"/>
        <c:axId val="190456335"/>
        <c:axId val="190457583"/>
      </c:barChart>
      <c:valAx>
        <c:axId val="190457583"/>
        <c:scaling>
          <c:orientation val="minMax"/>
        </c:scaling>
        <c:delete val="1"/>
        <c:axPos val="t"/>
        <c:numFmt formatCode="0%" sourceLinked="1"/>
        <c:majorTickMark val="out"/>
        <c:minorTickMark val="none"/>
        <c:tickLblPos val="nextTo"/>
        <c:crossAx val="190456335"/>
        <c:crosses val="autoZero"/>
        <c:crossBetween val="between"/>
      </c:valAx>
      <c:catAx>
        <c:axId val="1904563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smtId="4294967295">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90457583"/>
        <c:crosses val="autoZero"/>
        <c:auto val="0"/>
        <c:lblAlgn val="ctr"/>
        <c:lblOffset val="100"/>
        <c:noMultiLvlLbl val="0"/>
      </c:cat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smtId="4294967295">
          <a:solidFill>
            <a:schemeClr val="tx1">
              <a:lumMod val="85000"/>
              <a:lumOff val="15000"/>
            </a:schemeClr>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4A40-4545-8B7C-1C9BE67DEADF}"/>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4A40-4545-8B7C-1C9BE67DEADF}"/>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4A40-4545-8B7C-1C9BE67DEADF}"/>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4A40-4545-8B7C-1C9BE67DEADF}"/>
              </c:ext>
            </c:extLst>
          </c:dPt>
          <c:dLbls>
            <c:dLbl>
              <c:idx val="0"/>
              <c:tx>
                <c:rich>
                  <a:bodyPr/>
                  <a:lstStyle/>
                  <a:p>
                    <a:fld id="{C60C2B9B-99D6-433E-B1B0-3E771410A707}"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4A40-4545-8B7C-1C9BE67DEADF}"/>
                </c:ext>
              </c:extLst>
            </c:dLbl>
            <c:dLbl>
              <c:idx val="1"/>
              <c:tx>
                <c:rich>
                  <a:bodyPr/>
                  <a:lstStyle/>
                  <a:p>
                    <a:fld id="{89F9331E-1436-441B-893D-35757020E238}"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4A40-4545-8B7C-1C9BE67DEADF}"/>
                </c:ext>
              </c:extLst>
            </c:dLbl>
            <c:dLbl>
              <c:idx val="2"/>
              <c:tx>
                <c:rich>
                  <a:bodyPr/>
                  <a:lstStyle/>
                  <a:p>
                    <a:fld id="{65820D68-65B5-4FAD-AD9B-D2912A5D0798}"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4A40-4545-8B7C-1C9BE67DEADF}"/>
                </c:ext>
              </c:extLst>
            </c:dLbl>
            <c:dLbl>
              <c:idx val="3"/>
              <c:tx>
                <c:rich>
                  <a:bodyPr/>
                  <a:lstStyle/>
                  <a:p>
                    <a:fld id="{842E2C3A-AC6D-45C2-988B-3CAC7ABB8888}"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4A40-4545-8B7C-1C9BE67DEADF}"/>
                </c:ext>
              </c:extLst>
            </c:dLbl>
            <c:dLbl>
              <c:idx val="4"/>
              <c:tx>
                <c:rich>
                  <a:bodyPr/>
                  <a:lstStyle/>
                  <a:p>
                    <a:fld id="{F4713EE0-03B0-4950-860F-71FC19698EC7}"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4A40-4545-8B7C-1C9BE67DEADF}"/>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4.3027499999999996</c:v>
                </c:pt>
                <c:pt idx="1">
                  <c:v>4.2390589800000003</c:v>
                </c:pt>
                <c:pt idx="2">
                  <c:v>4.2057023200000003</c:v>
                </c:pt>
                <c:pt idx="3">
                  <c:v>0</c:v>
                </c:pt>
                <c:pt idx="4">
                  <c:v>4.3206704499999997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4.30</c:v>
                  </c:pt>
                  <c:pt idx="1">
                    <c:v>4.24</c:v>
                  </c:pt>
                  <c:pt idx="2">
                    <c:v>4.21</c:v>
                  </c:pt>
                  <c:pt idx="3">
                    <c:v>^</c:v>
                  </c:pt>
                  <c:pt idx="4">
                    <c:v>4.32</c:v>
                  </c:pt>
                </c15:dlblRangeCache>
              </c15:datalabelsRange>
            </c:ext>
            <c:ext xmlns:c16="http://schemas.microsoft.com/office/drawing/2014/chart" uri="{C3380CC4-5D6E-409C-BE32-E72D297353CC}">
              <c16:uniqueId val="{00000009-4A40-4545-8B7C-1C9BE67DEADF}"/>
            </c:ext>
          </c:extLst>
        </c:ser>
        <c:ser>
          <c:idx val="1"/>
          <c:order val="1"/>
          <c:spPr>
            <a:noFill/>
            <a:ln>
              <a:noFill/>
            </a:ln>
            <a:effectLst/>
          </c:spPr>
          <c:invertIfNegative val="0"/>
          <c:dLbls>
            <c:dLbl>
              <c:idx val="0"/>
              <c:tx>
                <c:rich>
                  <a:bodyPr/>
                  <a:lstStyle/>
                  <a:p>
                    <a:fld id="{A5DA5534-1550-4878-839E-CC2687890815}"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4A40-4545-8B7C-1C9BE67DEADF}"/>
                </c:ext>
              </c:extLst>
            </c:dLbl>
            <c:dLbl>
              <c:idx val="1"/>
              <c:tx>
                <c:rich>
                  <a:bodyPr/>
                  <a:lstStyle/>
                  <a:p>
                    <a:fld id="{9E1A16AF-C342-4C8B-8BCE-988AD498112D}"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4A40-4545-8B7C-1C9BE67DEADF}"/>
                </c:ext>
              </c:extLst>
            </c:dLbl>
            <c:dLbl>
              <c:idx val="2"/>
              <c:tx>
                <c:rich>
                  <a:bodyPr/>
                  <a:lstStyle/>
                  <a:p>
                    <a:fld id="{F2133CCD-A2C5-4D8E-8633-C06C02547F8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A40-4545-8B7C-1C9BE67DEADF}"/>
                </c:ext>
              </c:extLst>
            </c:dLbl>
            <c:dLbl>
              <c:idx val="3"/>
              <c:tx>
                <c:rich>
                  <a:bodyPr/>
                  <a:lstStyle/>
                  <a:p>
                    <a:fld id="{F3F96CF3-363E-4DEA-BA2C-2C1281104FAF}"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4A40-4545-8B7C-1C9BE67DEADF}"/>
                </c:ext>
              </c:extLst>
            </c:dLbl>
            <c:dLbl>
              <c:idx val="4"/>
              <c:tx>
                <c:rich>
                  <a:bodyPr/>
                  <a:lstStyle/>
                  <a:p>
                    <a:fld id="{50AA6671-865C-4E34-B145-ACA94A90047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A40-4545-8B7C-1C9BE67DEADF}"/>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4.3</c:v>
                </c:pt>
                <c:pt idx="1">
                  <c:v>4.24</c:v>
                </c:pt>
                <c:pt idx="2">
                  <c:v>4.21</c:v>
                </c:pt>
                <c:pt idx="3">
                  <c:v>0</c:v>
                </c:pt>
                <c:pt idx="4">
                  <c:v>4.32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(n=396)</c:v>
                  </c:pt>
                  <c:pt idx="1">
                    <c:v>(n=366)</c:v>
                  </c:pt>
                  <c:pt idx="2">
                    <c:v>(n=176)</c:v>
                  </c:pt>
                  <c:pt idx="4">
                    <c:v>(n=250)</c:v>
                  </c:pt>
                </c15:dlblRangeCache>
              </c15:datalabelsRange>
            </c:ext>
            <c:ext xmlns:c16="http://schemas.microsoft.com/office/drawing/2014/chart" uri="{C3380CC4-5D6E-409C-BE32-E72D297353CC}">
              <c16:uniqueId val="{0000000F-4A40-4545-8B7C-1C9BE67DEADF}"/>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out"/>
        <c:minorTickMark val="none"/>
        <c:tickLblPos val="nextTo"/>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8401260376"/>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95C8-4B29-9C62-CF40F203CD01}"/>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95C8-4B29-9C62-CF40F203CD01}"/>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95C8-4B29-9C62-CF40F203CD01}"/>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95C8-4B29-9C62-CF40F203CD01}"/>
              </c:ext>
            </c:extLst>
          </c:dPt>
          <c:dLbls>
            <c:dLbl>
              <c:idx val="0"/>
              <c:tx>
                <c:rich>
                  <a:bodyPr/>
                  <a:lstStyle/>
                  <a:p>
                    <a:fld id="{B212402B-8789-448B-A329-803F84F17BD8}"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95C8-4B29-9C62-CF40F203CD01}"/>
                </c:ext>
              </c:extLst>
            </c:dLbl>
            <c:dLbl>
              <c:idx val="1"/>
              <c:tx>
                <c:rich>
                  <a:bodyPr/>
                  <a:lstStyle/>
                  <a:p>
                    <a:fld id="{7CA063CE-9AE1-4AFF-B8CA-CBA9A46BCEED}"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95C8-4B29-9C62-CF40F203CD01}"/>
                </c:ext>
              </c:extLst>
            </c:dLbl>
            <c:dLbl>
              <c:idx val="2"/>
              <c:tx>
                <c:rich>
                  <a:bodyPr/>
                  <a:lstStyle/>
                  <a:p>
                    <a:fld id="{3C38C084-E54F-4CC6-9312-5689C16089E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95C8-4B29-9C62-CF40F203CD01}"/>
                </c:ext>
              </c:extLst>
            </c:dLbl>
            <c:dLbl>
              <c:idx val="3"/>
              <c:tx>
                <c:rich>
                  <a:bodyPr/>
                  <a:lstStyle/>
                  <a:p>
                    <a:fld id="{96D7DC0B-1D5E-4437-AD71-098950BCC5D4}"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95C8-4B29-9C62-CF40F203CD01}"/>
                </c:ext>
              </c:extLst>
            </c:dLbl>
            <c:dLbl>
              <c:idx val="4"/>
              <c:tx>
                <c:rich>
                  <a:bodyPr/>
                  <a:lstStyle/>
                  <a:p>
                    <a:fld id="{0FE8A2E8-029A-43A2-B48F-49C1E0F7AB62}"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95C8-4B29-9C62-CF40F203CD01}"/>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4.2965204699999999</c:v>
                </c:pt>
                <c:pt idx="1">
                  <c:v>4.2983289500000001</c:v>
                </c:pt>
                <c:pt idx="2">
                  <c:v>4.2607467200000002</c:v>
                </c:pt>
                <c:pt idx="3" formatCode="0.00">
                  <c:v>0</c:v>
                </c:pt>
                <c:pt idx="4">
                  <c:v>4.3027724799999998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4.30</c:v>
                  </c:pt>
                  <c:pt idx="1">
                    <c:v>4.30</c:v>
                  </c:pt>
                  <c:pt idx="2">
                    <c:v>4.26</c:v>
                  </c:pt>
                  <c:pt idx="3">
                    <c:v>^</c:v>
                  </c:pt>
                  <c:pt idx="4">
                    <c:v>4.30</c:v>
                  </c:pt>
                </c15:dlblRangeCache>
              </c15:datalabelsRange>
            </c:ext>
            <c:ext xmlns:c16="http://schemas.microsoft.com/office/drawing/2014/chart" uri="{C3380CC4-5D6E-409C-BE32-E72D297353CC}">
              <c16:uniqueId val="{00000009-95C8-4B29-9C62-CF40F203CD01}"/>
            </c:ext>
          </c:extLst>
        </c:ser>
        <c:ser>
          <c:idx val="1"/>
          <c:order val="1"/>
          <c:spPr>
            <a:noFill/>
            <a:ln>
              <a:noFill/>
            </a:ln>
            <a:effectLst/>
          </c:spPr>
          <c:invertIfNegative val="0"/>
          <c:dLbls>
            <c:dLbl>
              <c:idx val="0"/>
              <c:tx>
                <c:rich>
                  <a:bodyPr/>
                  <a:lstStyle/>
                  <a:p>
                    <a:fld id="{C1445624-398B-4B1D-A883-788B25C1EC4F}"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95C8-4B29-9C62-CF40F203CD01}"/>
                </c:ext>
              </c:extLst>
            </c:dLbl>
            <c:dLbl>
              <c:idx val="1"/>
              <c:tx>
                <c:rich>
                  <a:bodyPr/>
                  <a:lstStyle/>
                  <a:p>
                    <a:fld id="{026ABA65-DDD3-4203-89AB-DC5B762F0E03}"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95C8-4B29-9C62-CF40F203CD01}"/>
                </c:ext>
              </c:extLst>
            </c:dLbl>
            <c:dLbl>
              <c:idx val="2"/>
              <c:tx>
                <c:rich>
                  <a:bodyPr/>
                  <a:lstStyle/>
                  <a:p>
                    <a:fld id="{A96D2AA6-A895-4EFE-9E19-C900FC6BEF7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5C8-4B29-9C62-CF40F203CD01}"/>
                </c:ext>
              </c:extLst>
            </c:dLbl>
            <c:dLbl>
              <c:idx val="3"/>
              <c:tx>
                <c:rich>
                  <a:bodyPr/>
                  <a:lstStyle/>
                  <a:p>
                    <a:fld id="{DF78B175-A4EE-4DCE-90BA-9FE996AAE853}"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95C8-4B29-9C62-CF40F203CD01}"/>
                </c:ext>
              </c:extLst>
            </c:dLbl>
            <c:dLbl>
              <c:idx val="4"/>
              <c:tx>
                <c:rich>
                  <a:bodyPr/>
                  <a:lstStyle/>
                  <a:p>
                    <a:fld id="{ACD870EE-DF1C-40F7-8349-6929790A71D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5C8-4B29-9C62-CF40F203CD01}"/>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4.3</c:v>
                </c:pt>
                <c:pt idx="1">
                  <c:v>4.3</c:v>
                </c:pt>
                <c:pt idx="2">
                  <c:v>4.26</c:v>
                </c:pt>
                <c:pt idx="3">
                  <c:v>0</c:v>
                </c:pt>
                <c:pt idx="4">
                  <c:v>4.3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(n=376)</c:v>
                  </c:pt>
                  <c:pt idx="1">
                    <c:v>(n=358)</c:v>
                  </c:pt>
                  <c:pt idx="2">
                    <c:v>(n=173)</c:v>
                  </c:pt>
                  <c:pt idx="4">
                    <c:v>(n=241)</c:v>
                  </c:pt>
                </c15:dlblRangeCache>
              </c15:datalabelsRange>
            </c:ext>
            <c:ext xmlns:c16="http://schemas.microsoft.com/office/drawing/2014/chart" uri="{C3380CC4-5D6E-409C-BE32-E72D297353CC}">
              <c16:uniqueId val="{0000000F-95C8-4B29-9C62-CF40F203CD01}"/>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894B-4265-A615-E8F1D89E7E85}"/>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894B-4265-A615-E8F1D89E7E85}"/>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894B-4265-A615-E8F1D89E7E85}"/>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894B-4265-A615-E8F1D89E7E85}"/>
              </c:ext>
            </c:extLst>
          </c:dPt>
          <c:dLbls>
            <c:dLbl>
              <c:idx val="0"/>
              <c:tx>
                <c:rich>
                  <a:bodyPr/>
                  <a:lstStyle/>
                  <a:p>
                    <a:fld id="{C513362A-19EA-4449-8B2F-F1B764B26048}"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894B-4265-A615-E8F1D89E7E85}"/>
                </c:ext>
              </c:extLst>
            </c:dLbl>
            <c:dLbl>
              <c:idx val="1"/>
              <c:tx>
                <c:rich>
                  <a:bodyPr/>
                  <a:lstStyle/>
                  <a:p>
                    <a:fld id="{B029EF62-AF7C-4C1B-9626-526D0AF82D05}"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894B-4265-A615-E8F1D89E7E85}"/>
                </c:ext>
              </c:extLst>
            </c:dLbl>
            <c:dLbl>
              <c:idx val="2"/>
              <c:tx>
                <c:rich>
                  <a:bodyPr/>
                  <a:lstStyle/>
                  <a:p>
                    <a:fld id="{3B2A88FA-2A41-4B25-8976-A1CA0E3EF19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894B-4265-A615-E8F1D89E7E85}"/>
                </c:ext>
              </c:extLst>
            </c:dLbl>
            <c:dLbl>
              <c:idx val="3"/>
              <c:tx>
                <c:rich>
                  <a:bodyPr/>
                  <a:lstStyle/>
                  <a:p>
                    <a:fld id="{4118F644-3A8A-424B-BEB2-B812F21A6235}"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894B-4265-A615-E8F1D89E7E85}"/>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8922E248-7CA4-4F9E-A829-A0C1CDA21A27}" type="CELLRANGE">
                      <a:rPr lang="en-GB">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894B-4265-A615-E8F1D89E7E85}"/>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3.8603220899999999</c:v>
                </c:pt>
                <c:pt idx="1">
                  <c:v>3.97218933</c:v>
                </c:pt>
                <c:pt idx="2">
                  <c:v>3.8854630499999998</c:v>
                </c:pt>
                <c:pt idx="3">
                  <c:v>0</c:v>
                </c:pt>
                <c:pt idx="4">
                  <c:v>4.0139720800000003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3.86</c:v>
                  </c:pt>
                  <c:pt idx="1">
                    <c:v>3.97</c:v>
                  </c:pt>
                  <c:pt idx="2">
                    <c:v>3.89</c:v>
                  </c:pt>
                  <c:pt idx="3">
                    <c:v>^</c:v>
                  </c:pt>
                  <c:pt idx="4">
                    <c:v>4.01</c:v>
                  </c:pt>
                </c15:dlblRangeCache>
              </c15:datalabelsRange>
            </c:ext>
            <c:ext xmlns:c16="http://schemas.microsoft.com/office/drawing/2014/chart" uri="{C3380CC4-5D6E-409C-BE32-E72D297353CC}">
              <c16:uniqueId val="{00000009-894B-4265-A615-E8F1D89E7E85}"/>
            </c:ext>
          </c:extLst>
        </c:ser>
        <c:ser>
          <c:idx val="1"/>
          <c:order val="1"/>
          <c:spPr>
            <a:noFill/>
            <a:ln>
              <a:noFill/>
            </a:ln>
            <a:effectLst/>
          </c:spPr>
          <c:invertIfNegative val="0"/>
          <c:dLbls>
            <c:dLbl>
              <c:idx val="0"/>
              <c:tx>
                <c:rich>
                  <a:bodyPr/>
                  <a:lstStyle/>
                  <a:p>
                    <a:fld id="{38385FDD-B356-4DDA-99CD-2BFECF10824B}"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894B-4265-A615-E8F1D89E7E85}"/>
                </c:ext>
              </c:extLst>
            </c:dLbl>
            <c:dLbl>
              <c:idx val="1"/>
              <c:tx>
                <c:rich>
                  <a:bodyPr/>
                  <a:lstStyle/>
                  <a:p>
                    <a:fld id="{0742FED8-EDEA-455A-AA79-225547852B60}"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894B-4265-A615-E8F1D89E7E85}"/>
                </c:ext>
              </c:extLst>
            </c:dLbl>
            <c:dLbl>
              <c:idx val="2"/>
              <c:tx>
                <c:rich>
                  <a:bodyPr/>
                  <a:lstStyle/>
                  <a:p>
                    <a:fld id="{FE13A224-EF67-456E-B619-87FCD12FA20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94B-4265-A615-E8F1D89E7E85}"/>
                </c:ext>
              </c:extLst>
            </c:dLbl>
            <c:dLbl>
              <c:idx val="3"/>
              <c:tx>
                <c:rich>
                  <a:bodyPr/>
                  <a:lstStyle/>
                  <a:p>
                    <a:fld id="{10C0F8AB-94F8-4EA5-B653-A190834607FD}"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894B-4265-A615-E8F1D89E7E85}"/>
                </c:ext>
              </c:extLst>
            </c:dLbl>
            <c:dLbl>
              <c:idx val="4"/>
              <c:tx>
                <c:rich>
                  <a:bodyPr/>
                  <a:lstStyle/>
                  <a:p>
                    <a:fld id="{05007F1A-283D-431F-921E-9980F18E48A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94B-4265-A615-E8F1D89E7E85}"/>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3.86</c:v>
                </c:pt>
                <c:pt idx="1">
                  <c:v>3.97</c:v>
                </c:pt>
                <c:pt idx="2">
                  <c:v>3.89</c:v>
                </c:pt>
                <c:pt idx="3">
                  <c:v>0</c:v>
                </c:pt>
                <c:pt idx="4">
                  <c:v>4.01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(n=302)</c:v>
                  </c:pt>
                  <c:pt idx="1">
                    <c:v>(n=251)</c:v>
                  </c:pt>
                  <c:pt idx="2">
                    <c:v>(n=132)</c:v>
                  </c:pt>
                  <c:pt idx="4">
                    <c:v>(n=233)</c:v>
                  </c:pt>
                </c15:dlblRangeCache>
              </c15:datalabelsRange>
            </c:ext>
            <c:ext xmlns:c16="http://schemas.microsoft.com/office/drawing/2014/chart" uri="{C3380CC4-5D6E-409C-BE32-E72D297353CC}">
              <c16:uniqueId val="{0000000F-894B-4265-A615-E8F1D89E7E85}"/>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C6EC-4568-A8AB-7DD40CFCAEBB}"/>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C6EC-4568-A8AB-7DD40CFCAEBB}"/>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C6EC-4568-A8AB-7DD40CFCAEBB}"/>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C6EC-4568-A8AB-7DD40CFCAEBB}"/>
              </c:ext>
            </c:extLst>
          </c:dPt>
          <c:dLbls>
            <c:dLbl>
              <c:idx val="0"/>
              <c:tx>
                <c:rich>
                  <a:bodyPr/>
                  <a:lstStyle/>
                  <a:p>
                    <a:fld id="{B14FD78C-98D9-49C5-A241-F1DD5A5452BF}"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C6EC-4568-A8AB-7DD40CFCAEBB}"/>
                </c:ext>
              </c:extLst>
            </c:dLbl>
            <c:dLbl>
              <c:idx val="1"/>
              <c:tx>
                <c:rich>
                  <a:bodyPr/>
                  <a:lstStyle/>
                  <a:p>
                    <a:fld id="{BEDB3D16-B50A-4E75-B6B3-66A941407104}"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C6EC-4568-A8AB-7DD40CFCAEBB}"/>
                </c:ext>
              </c:extLst>
            </c:dLbl>
            <c:dLbl>
              <c:idx val="2"/>
              <c:tx>
                <c:rich>
                  <a:bodyPr/>
                  <a:lstStyle/>
                  <a:p>
                    <a:fld id="{217B0FEC-CB2C-41B2-A012-26E4B8FA607D}"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C6EC-4568-A8AB-7DD40CFCAEBB}"/>
                </c:ext>
              </c:extLst>
            </c:dLbl>
            <c:dLbl>
              <c:idx val="3"/>
              <c:tx>
                <c:rich>
                  <a:bodyPr/>
                  <a:lstStyle/>
                  <a:p>
                    <a:fld id="{68F27FF9-7145-4EA6-802F-F34C5C3313EF}"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C6EC-4568-A8AB-7DD40CFCAEBB}"/>
                </c:ext>
              </c:extLst>
            </c:dLbl>
            <c:dLbl>
              <c:idx val="4"/>
              <c:tx>
                <c:rich>
                  <a:bodyPr/>
                  <a:lstStyle/>
                  <a:p>
                    <a:fld id="{A5438ED6-3F99-453C-A01B-EFAE5D0F018D}"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C6EC-4568-A8AB-7DD40CFCAEBB}"/>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4.4087937300000002</c:v>
                </c:pt>
                <c:pt idx="1">
                  <c:v>4.4339625299999996</c:v>
                </c:pt>
                <c:pt idx="2">
                  <c:v>4.4381024199999999</c:v>
                </c:pt>
                <c:pt idx="3">
                  <c:v>0</c:v>
                </c:pt>
                <c:pt idx="4">
                  <c:v>4.4604860899999998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4.41</c:v>
                  </c:pt>
                  <c:pt idx="1">
                    <c:v>4.43</c:v>
                  </c:pt>
                  <c:pt idx="2">
                    <c:v>4.44</c:v>
                  </c:pt>
                  <c:pt idx="3">
                    <c:v>^</c:v>
                  </c:pt>
                  <c:pt idx="4">
                    <c:v>4.46</c:v>
                  </c:pt>
                </c15:dlblRangeCache>
              </c15:datalabelsRange>
            </c:ext>
            <c:ext xmlns:c16="http://schemas.microsoft.com/office/drawing/2014/chart" uri="{C3380CC4-5D6E-409C-BE32-E72D297353CC}">
              <c16:uniqueId val="{00000009-C6EC-4568-A8AB-7DD40CFCAEBB}"/>
            </c:ext>
          </c:extLst>
        </c:ser>
        <c:ser>
          <c:idx val="1"/>
          <c:order val="1"/>
          <c:spPr>
            <a:noFill/>
            <a:ln>
              <a:noFill/>
            </a:ln>
            <a:effectLst/>
          </c:spPr>
          <c:invertIfNegative val="0"/>
          <c:dLbls>
            <c:dLbl>
              <c:idx val="0"/>
              <c:tx>
                <c:rich>
                  <a:bodyPr/>
                  <a:lstStyle/>
                  <a:p>
                    <a:fld id="{FEF6CAB1-E522-4D8B-BF13-7184F21D87A1}"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C6EC-4568-A8AB-7DD40CFCAEBB}"/>
                </c:ext>
              </c:extLst>
            </c:dLbl>
            <c:dLbl>
              <c:idx val="1"/>
              <c:tx>
                <c:rich>
                  <a:bodyPr/>
                  <a:lstStyle/>
                  <a:p>
                    <a:fld id="{4A2E5561-3740-485D-91A4-584747E6E7C3}"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C6EC-4568-A8AB-7DD40CFCAEBB}"/>
                </c:ext>
              </c:extLst>
            </c:dLbl>
            <c:dLbl>
              <c:idx val="2"/>
              <c:tx>
                <c:rich>
                  <a:bodyPr/>
                  <a:lstStyle/>
                  <a:p>
                    <a:fld id="{9E8DAAF0-11FD-48FD-8642-AB40E608795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C6EC-4568-A8AB-7DD40CFCAEBB}"/>
                </c:ext>
              </c:extLst>
            </c:dLbl>
            <c:dLbl>
              <c:idx val="3"/>
              <c:tx>
                <c:rich>
                  <a:bodyPr/>
                  <a:lstStyle/>
                  <a:p>
                    <a:fld id="{BCCC0867-BDF9-4655-AF47-F528D86BF995}"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C6EC-4568-A8AB-7DD40CFCAEBB}"/>
                </c:ext>
              </c:extLst>
            </c:dLbl>
            <c:dLbl>
              <c:idx val="4"/>
              <c:tx>
                <c:rich>
                  <a:bodyPr/>
                  <a:lstStyle/>
                  <a:p>
                    <a:fld id="{B2439C78-A53D-496E-B9CA-51A7F296F91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6EC-4568-A8AB-7DD40CFCAEBB}"/>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4.41</c:v>
                </c:pt>
                <c:pt idx="1">
                  <c:v>4.43</c:v>
                </c:pt>
                <c:pt idx="2">
                  <c:v>4.4400000000000004</c:v>
                </c:pt>
                <c:pt idx="3">
                  <c:v>0</c:v>
                </c:pt>
                <c:pt idx="4">
                  <c:v>4.46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(n=395)</c:v>
                  </c:pt>
                  <c:pt idx="1">
                    <c:v>(n=368)</c:v>
                  </c:pt>
                  <c:pt idx="2">
                    <c:v>(n=163)</c:v>
                  </c:pt>
                  <c:pt idx="4">
                    <c:v>(n=192)</c:v>
                  </c:pt>
                </c15:dlblRangeCache>
              </c15:datalabelsRange>
            </c:ext>
            <c:ext xmlns:c16="http://schemas.microsoft.com/office/drawing/2014/chart" uri="{C3380CC4-5D6E-409C-BE32-E72D297353CC}">
              <c16:uniqueId val="{0000000F-C6EC-4568-A8AB-7DD40CFCAEBB}"/>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out"/>
        <c:minorTickMark val="none"/>
        <c:tickLblPos val="nextTo"/>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8401260376"/>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F30C-4E14-8069-6EA1BFA92CA2}"/>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F30C-4E14-8069-6EA1BFA92CA2}"/>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F30C-4E14-8069-6EA1BFA92CA2}"/>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F30C-4E14-8069-6EA1BFA92CA2}"/>
              </c:ext>
            </c:extLst>
          </c:dPt>
          <c:dLbls>
            <c:dLbl>
              <c:idx val="0"/>
              <c:tx>
                <c:rich>
                  <a:bodyPr/>
                  <a:lstStyle/>
                  <a:p>
                    <a:fld id="{125A8AA2-60CE-4661-97A7-61846051E167}"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F30C-4E14-8069-6EA1BFA92CA2}"/>
                </c:ext>
              </c:extLst>
            </c:dLbl>
            <c:dLbl>
              <c:idx val="1"/>
              <c:tx>
                <c:rich>
                  <a:bodyPr/>
                  <a:lstStyle/>
                  <a:p>
                    <a:fld id="{9AF02EC8-5F7C-4A92-934C-43640260DD51}"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F30C-4E14-8069-6EA1BFA92CA2}"/>
                </c:ext>
              </c:extLst>
            </c:dLbl>
            <c:dLbl>
              <c:idx val="2"/>
              <c:tx>
                <c:rich>
                  <a:bodyPr/>
                  <a:lstStyle/>
                  <a:p>
                    <a:fld id="{462E93F0-08EB-4679-A27A-C55D02DC03D3}"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F30C-4E14-8069-6EA1BFA92CA2}"/>
                </c:ext>
              </c:extLst>
            </c:dLbl>
            <c:dLbl>
              <c:idx val="3"/>
              <c:tx>
                <c:rich>
                  <a:bodyPr/>
                  <a:lstStyle/>
                  <a:p>
                    <a:fld id="{B388441F-8115-4AB1-A7E0-6D2AC26DFC17}"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F30C-4E14-8069-6EA1BFA92CA2}"/>
                </c:ext>
              </c:extLst>
            </c:dLbl>
            <c:dLbl>
              <c:idx val="4"/>
              <c:tx>
                <c:rich>
                  <a:bodyPr/>
                  <a:lstStyle/>
                  <a:p>
                    <a:fld id="{C324B55D-68D0-4D8F-BD0E-9B49A73CB78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F30C-4E14-8069-6EA1BFA92CA2}"/>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4.2200499699999998</c:v>
                </c:pt>
                <c:pt idx="1">
                  <c:v>4.3517273999999997</c:v>
                </c:pt>
                <c:pt idx="2">
                  <c:v>4.4024196499999997</c:v>
                </c:pt>
                <c:pt idx="3" formatCode="0.00">
                  <c:v>0</c:v>
                </c:pt>
                <c:pt idx="4">
                  <c:v>4.3172414300000002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4.22</c:v>
                  </c:pt>
                  <c:pt idx="1">
                    <c:v>4.35</c:v>
                  </c:pt>
                  <c:pt idx="2">
                    <c:v>4.40</c:v>
                  </c:pt>
                  <c:pt idx="3">
                    <c:v>^</c:v>
                  </c:pt>
                  <c:pt idx="4">
                    <c:v>4.32</c:v>
                  </c:pt>
                </c15:dlblRangeCache>
              </c15:datalabelsRange>
            </c:ext>
            <c:ext xmlns:c16="http://schemas.microsoft.com/office/drawing/2014/chart" uri="{C3380CC4-5D6E-409C-BE32-E72D297353CC}">
              <c16:uniqueId val="{00000009-F30C-4E14-8069-6EA1BFA92CA2}"/>
            </c:ext>
          </c:extLst>
        </c:ser>
        <c:ser>
          <c:idx val="1"/>
          <c:order val="1"/>
          <c:spPr>
            <a:noFill/>
            <a:ln>
              <a:noFill/>
            </a:ln>
            <a:effectLst/>
          </c:spPr>
          <c:invertIfNegative val="0"/>
          <c:dLbls>
            <c:dLbl>
              <c:idx val="0"/>
              <c:tx>
                <c:rich>
                  <a:bodyPr/>
                  <a:lstStyle/>
                  <a:p>
                    <a:fld id="{53AF96DC-815B-4C39-8331-207F248B91A8}"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F30C-4E14-8069-6EA1BFA92CA2}"/>
                </c:ext>
              </c:extLst>
            </c:dLbl>
            <c:dLbl>
              <c:idx val="1"/>
              <c:tx>
                <c:rich>
                  <a:bodyPr/>
                  <a:lstStyle/>
                  <a:p>
                    <a:fld id="{FFFCC483-4C02-4919-9E6D-B3AD519CA614}"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F30C-4E14-8069-6EA1BFA92CA2}"/>
                </c:ext>
              </c:extLst>
            </c:dLbl>
            <c:dLbl>
              <c:idx val="2"/>
              <c:tx>
                <c:rich>
                  <a:bodyPr/>
                  <a:lstStyle/>
                  <a:p>
                    <a:fld id="{B852AD86-FD62-4CD1-BEBD-A2C1BD4DF61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30C-4E14-8069-6EA1BFA92CA2}"/>
                </c:ext>
              </c:extLst>
            </c:dLbl>
            <c:dLbl>
              <c:idx val="3"/>
              <c:tx>
                <c:rich>
                  <a:bodyPr/>
                  <a:lstStyle/>
                  <a:p>
                    <a:fld id="{3215DFCE-935D-496F-B796-7E677BB19906}"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F30C-4E14-8069-6EA1BFA92CA2}"/>
                </c:ext>
              </c:extLst>
            </c:dLbl>
            <c:dLbl>
              <c:idx val="4"/>
              <c:tx>
                <c:rich>
                  <a:bodyPr/>
                  <a:lstStyle/>
                  <a:p>
                    <a:fld id="{8061E902-8110-4154-874C-7957CD94D2A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30C-4E14-8069-6EA1BFA92CA2}"/>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4.22</c:v>
                </c:pt>
                <c:pt idx="1">
                  <c:v>4.3499999999999996</c:v>
                </c:pt>
                <c:pt idx="2">
                  <c:v>4.4000000000000004</c:v>
                </c:pt>
                <c:pt idx="3">
                  <c:v>0</c:v>
                </c:pt>
                <c:pt idx="4">
                  <c:v>4.32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(n=364)</c:v>
                  </c:pt>
                  <c:pt idx="1">
                    <c:v>(n=334)</c:v>
                  </c:pt>
                  <c:pt idx="2">
                    <c:v>(n=156)</c:v>
                  </c:pt>
                  <c:pt idx="4">
                    <c:v>(n=188)</c:v>
                  </c:pt>
                </c15:dlblRangeCache>
              </c15:datalabelsRange>
            </c:ext>
            <c:ext xmlns:c16="http://schemas.microsoft.com/office/drawing/2014/chart" uri="{C3380CC4-5D6E-409C-BE32-E72D297353CC}">
              <c16:uniqueId val="{0000000F-F30C-4E14-8069-6EA1BFA92CA2}"/>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2CEE-4FC9-8E61-080E933B981C}"/>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2CEE-4FC9-8E61-080E933B981C}"/>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2CEE-4FC9-8E61-080E933B981C}"/>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2CEE-4FC9-8E61-080E933B981C}"/>
              </c:ext>
            </c:extLst>
          </c:dPt>
          <c:dLbls>
            <c:dLbl>
              <c:idx val="0"/>
              <c:tx>
                <c:rich>
                  <a:bodyPr/>
                  <a:lstStyle/>
                  <a:p>
                    <a:fld id="{DF11B9A0-7970-4542-AD43-A81C7554B402}"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2CEE-4FC9-8E61-080E933B981C}"/>
                </c:ext>
              </c:extLst>
            </c:dLbl>
            <c:dLbl>
              <c:idx val="1"/>
              <c:tx>
                <c:rich>
                  <a:bodyPr/>
                  <a:lstStyle/>
                  <a:p>
                    <a:fld id="{7C7DE676-7AC2-40F7-8816-AC64D06688A8}"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2CEE-4FC9-8E61-080E933B981C}"/>
                </c:ext>
              </c:extLst>
            </c:dLbl>
            <c:dLbl>
              <c:idx val="2"/>
              <c:tx>
                <c:rich>
                  <a:bodyPr/>
                  <a:lstStyle/>
                  <a:p>
                    <a:fld id="{ADED5AF5-DD2F-41FE-A2E3-0680CD30EA0D}"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2CEE-4FC9-8E61-080E933B981C}"/>
                </c:ext>
              </c:extLst>
            </c:dLbl>
            <c:dLbl>
              <c:idx val="3"/>
              <c:tx>
                <c:rich>
                  <a:bodyPr/>
                  <a:lstStyle/>
                  <a:p>
                    <a:fld id="{239B0568-4F57-459E-92E9-E9AC47742520}"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2CEE-4FC9-8E61-080E933B981C}"/>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3AF28603-5565-4166-A766-B5C788686B1F}" type="CELLRANGE">
                      <a:rPr lang="en-GB">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2CEE-4FC9-8E61-080E933B981C}"/>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4.2316543400000004</c:v>
                </c:pt>
                <c:pt idx="1">
                  <c:v>4.3729451499999996</c:v>
                </c:pt>
                <c:pt idx="2">
                  <c:v>4.4804074500000004</c:v>
                </c:pt>
                <c:pt idx="3">
                  <c:v>0</c:v>
                </c:pt>
                <c:pt idx="4">
                  <c:v>4.4184311100000002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4.23</c:v>
                  </c:pt>
                  <c:pt idx="1">
                    <c:v>4.37</c:v>
                  </c:pt>
                  <c:pt idx="2">
                    <c:v>4.48</c:v>
                  </c:pt>
                  <c:pt idx="3">
                    <c:v>^</c:v>
                  </c:pt>
                  <c:pt idx="4">
                    <c:v>4.42</c:v>
                  </c:pt>
                </c15:dlblRangeCache>
              </c15:datalabelsRange>
            </c:ext>
            <c:ext xmlns:c16="http://schemas.microsoft.com/office/drawing/2014/chart" uri="{C3380CC4-5D6E-409C-BE32-E72D297353CC}">
              <c16:uniqueId val="{00000009-2CEE-4FC9-8E61-080E933B981C}"/>
            </c:ext>
          </c:extLst>
        </c:ser>
        <c:ser>
          <c:idx val="1"/>
          <c:order val="1"/>
          <c:spPr>
            <a:noFill/>
            <a:ln>
              <a:noFill/>
            </a:ln>
            <a:effectLst/>
          </c:spPr>
          <c:invertIfNegative val="0"/>
          <c:dLbls>
            <c:dLbl>
              <c:idx val="0"/>
              <c:tx>
                <c:rich>
                  <a:bodyPr/>
                  <a:lstStyle/>
                  <a:p>
                    <a:fld id="{BB3072A3-1094-4538-9D65-561D795C921D}"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2CEE-4FC9-8E61-080E933B981C}"/>
                </c:ext>
              </c:extLst>
            </c:dLbl>
            <c:dLbl>
              <c:idx val="1"/>
              <c:tx>
                <c:rich>
                  <a:bodyPr/>
                  <a:lstStyle/>
                  <a:p>
                    <a:fld id="{A92DE5D9-A558-4222-83F2-51B3F8A900D1}"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2CEE-4FC9-8E61-080E933B981C}"/>
                </c:ext>
              </c:extLst>
            </c:dLbl>
            <c:dLbl>
              <c:idx val="2"/>
              <c:tx>
                <c:rich>
                  <a:bodyPr/>
                  <a:lstStyle/>
                  <a:p>
                    <a:fld id="{407CF976-EEBE-4086-9877-4FAE7F4B6BA4}"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CEE-4FC9-8E61-080E933B981C}"/>
                </c:ext>
              </c:extLst>
            </c:dLbl>
            <c:dLbl>
              <c:idx val="3"/>
              <c:tx>
                <c:rich>
                  <a:bodyPr/>
                  <a:lstStyle/>
                  <a:p>
                    <a:fld id="{A65B88E1-646E-4F32-9673-344110C88608}"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2CEE-4FC9-8E61-080E933B981C}"/>
                </c:ext>
              </c:extLst>
            </c:dLbl>
            <c:dLbl>
              <c:idx val="4"/>
              <c:tx>
                <c:rich>
                  <a:bodyPr/>
                  <a:lstStyle/>
                  <a:p>
                    <a:fld id="{E5DBBC46-1F2E-430E-AED7-9044C65B90B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CEE-4FC9-8E61-080E933B981C}"/>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4.2300000000000004</c:v>
                </c:pt>
                <c:pt idx="1">
                  <c:v>4.37</c:v>
                </c:pt>
                <c:pt idx="2">
                  <c:v>4.4800000000000004</c:v>
                </c:pt>
                <c:pt idx="3">
                  <c:v>0</c:v>
                </c:pt>
                <c:pt idx="4">
                  <c:v>4.42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(n=356)</c:v>
                  </c:pt>
                  <c:pt idx="1">
                    <c:v>(n=344)</c:v>
                  </c:pt>
                  <c:pt idx="2">
                    <c:v>(n=154)</c:v>
                  </c:pt>
                  <c:pt idx="4">
                    <c:v>(n=184)</c:v>
                  </c:pt>
                </c15:dlblRangeCache>
              </c15:datalabelsRange>
            </c:ext>
            <c:ext xmlns:c16="http://schemas.microsoft.com/office/drawing/2014/chart" uri="{C3380CC4-5D6E-409C-BE32-E72D297353CC}">
              <c16:uniqueId val="{0000000F-2CEE-4FC9-8E61-080E933B981C}"/>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2006-4636-97AB-EE84C3C1AA8E}"/>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2006-4636-97AB-EE84C3C1AA8E}"/>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2006-4636-97AB-EE84C3C1AA8E}"/>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2006-4636-97AB-EE84C3C1AA8E}"/>
              </c:ext>
            </c:extLst>
          </c:dPt>
          <c:dLbls>
            <c:dLbl>
              <c:idx val="0"/>
              <c:tx>
                <c:rich>
                  <a:bodyPr/>
                  <a:lstStyle/>
                  <a:p>
                    <a:fld id="{A6F5C384-E041-4823-B5EC-6DCBAFA9088E}"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2006-4636-97AB-EE84C3C1AA8E}"/>
                </c:ext>
              </c:extLst>
            </c:dLbl>
            <c:dLbl>
              <c:idx val="1"/>
              <c:tx>
                <c:rich>
                  <a:bodyPr/>
                  <a:lstStyle/>
                  <a:p>
                    <a:fld id="{E5AD39CA-97EB-4894-8AF5-881B6FAFA320}"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2006-4636-97AB-EE84C3C1AA8E}"/>
                </c:ext>
              </c:extLst>
            </c:dLbl>
            <c:dLbl>
              <c:idx val="2"/>
              <c:tx>
                <c:rich>
                  <a:bodyPr/>
                  <a:lstStyle/>
                  <a:p>
                    <a:fld id="{73F6EA32-5A2B-40B6-9D83-98BEF67BB5D7}"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2006-4636-97AB-EE84C3C1AA8E}"/>
                </c:ext>
              </c:extLst>
            </c:dLbl>
            <c:dLbl>
              <c:idx val="3"/>
              <c:tx>
                <c:rich>
                  <a:bodyPr/>
                  <a:lstStyle/>
                  <a:p>
                    <a:fld id="{FA7896AA-9132-4609-9696-298B7E0FA623}"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2006-4636-97AB-EE84C3C1AA8E}"/>
                </c:ext>
              </c:extLst>
            </c:dLbl>
            <c:dLbl>
              <c:idx val="4"/>
              <c:tx>
                <c:rich>
                  <a:bodyPr/>
                  <a:lstStyle/>
                  <a:p>
                    <a:fld id="{A53486FC-3E51-48D1-ACCF-B85011618714}"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2006-4636-97AB-EE84C3C1AA8E}"/>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4.2709737199999998</c:v>
                </c:pt>
                <c:pt idx="1">
                  <c:v>4.3000060400000004</c:v>
                </c:pt>
                <c:pt idx="2">
                  <c:v>4.3923924200000002</c:v>
                </c:pt>
                <c:pt idx="3">
                  <c:v>0</c:v>
                </c:pt>
                <c:pt idx="4">
                  <c:v>4.3449962600000003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4.27</c:v>
                  </c:pt>
                  <c:pt idx="1">
                    <c:v>4.30</c:v>
                  </c:pt>
                  <c:pt idx="2">
                    <c:v>4.39</c:v>
                  </c:pt>
                  <c:pt idx="3">
                    <c:v>^</c:v>
                  </c:pt>
                  <c:pt idx="4">
                    <c:v>4.34</c:v>
                  </c:pt>
                </c15:dlblRangeCache>
              </c15:datalabelsRange>
            </c:ext>
            <c:ext xmlns:c16="http://schemas.microsoft.com/office/drawing/2014/chart" uri="{C3380CC4-5D6E-409C-BE32-E72D297353CC}">
              <c16:uniqueId val="{00000009-2006-4636-97AB-EE84C3C1AA8E}"/>
            </c:ext>
          </c:extLst>
        </c:ser>
        <c:ser>
          <c:idx val="1"/>
          <c:order val="1"/>
          <c:spPr>
            <a:noFill/>
            <a:ln>
              <a:noFill/>
            </a:ln>
            <a:effectLst/>
          </c:spPr>
          <c:invertIfNegative val="0"/>
          <c:dLbls>
            <c:dLbl>
              <c:idx val="0"/>
              <c:tx>
                <c:rich>
                  <a:bodyPr/>
                  <a:lstStyle/>
                  <a:p>
                    <a:fld id="{FE750A2A-9E3E-4D9D-B961-9009F8C501C4}"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2006-4636-97AB-EE84C3C1AA8E}"/>
                </c:ext>
              </c:extLst>
            </c:dLbl>
            <c:dLbl>
              <c:idx val="1"/>
              <c:tx>
                <c:rich>
                  <a:bodyPr/>
                  <a:lstStyle/>
                  <a:p>
                    <a:fld id="{2B61ADC2-CA53-4F55-B2B5-69D16F7CB4EF}"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2006-4636-97AB-EE84C3C1AA8E}"/>
                </c:ext>
              </c:extLst>
            </c:dLbl>
            <c:dLbl>
              <c:idx val="2"/>
              <c:tx>
                <c:rich>
                  <a:bodyPr/>
                  <a:lstStyle/>
                  <a:p>
                    <a:fld id="{7485CB2F-3DAC-4CD2-B82A-84B81969287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006-4636-97AB-EE84C3C1AA8E}"/>
                </c:ext>
              </c:extLst>
            </c:dLbl>
            <c:dLbl>
              <c:idx val="3"/>
              <c:tx>
                <c:rich>
                  <a:bodyPr/>
                  <a:lstStyle/>
                  <a:p>
                    <a:fld id="{7796DA69-B8EB-4FA1-9865-AEACED1B4DE4}"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2006-4636-97AB-EE84C3C1AA8E}"/>
                </c:ext>
              </c:extLst>
            </c:dLbl>
            <c:dLbl>
              <c:idx val="4"/>
              <c:tx>
                <c:rich>
                  <a:bodyPr/>
                  <a:lstStyle/>
                  <a:p>
                    <a:fld id="{576BF59B-F069-4C4C-96FB-ADCBC084F3F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006-4636-97AB-EE84C3C1AA8E}"/>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4.2699999999999996</c:v>
                </c:pt>
                <c:pt idx="1">
                  <c:v>4.3</c:v>
                </c:pt>
                <c:pt idx="2">
                  <c:v>4.3899999999999997</c:v>
                </c:pt>
                <c:pt idx="3">
                  <c:v>0</c:v>
                </c:pt>
                <c:pt idx="4">
                  <c:v>4.34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(n=454)</c:v>
                  </c:pt>
                  <c:pt idx="1">
                    <c:v>(n=425)</c:v>
                  </c:pt>
                  <c:pt idx="2">
                    <c:v>(n=188)</c:v>
                  </c:pt>
                  <c:pt idx="4">
                    <c:v>(n=272)</c:v>
                  </c:pt>
                </c15:dlblRangeCache>
              </c15:datalabelsRange>
            </c:ext>
            <c:ext xmlns:c16="http://schemas.microsoft.com/office/drawing/2014/chart" uri="{C3380CC4-5D6E-409C-BE32-E72D297353CC}">
              <c16:uniqueId val="{0000000F-2006-4636-97AB-EE84C3C1AA8E}"/>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8401260376"/>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E75B-43A2-A009-4C4CDA9D8A19}"/>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E75B-43A2-A009-4C4CDA9D8A19}"/>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E75B-43A2-A009-4C4CDA9D8A19}"/>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E75B-43A2-A009-4C4CDA9D8A19}"/>
              </c:ext>
            </c:extLst>
          </c:dPt>
          <c:dLbls>
            <c:dLbl>
              <c:idx val="0"/>
              <c:tx>
                <c:rich>
                  <a:bodyPr/>
                  <a:lstStyle/>
                  <a:p>
                    <a:fld id="{767AC538-2DC6-4FFA-956A-FAF9BED75617}"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E75B-43A2-A009-4C4CDA9D8A19}"/>
                </c:ext>
              </c:extLst>
            </c:dLbl>
            <c:dLbl>
              <c:idx val="1"/>
              <c:tx>
                <c:rich>
                  <a:bodyPr/>
                  <a:lstStyle/>
                  <a:p>
                    <a:fld id="{44A49A05-AB3B-4383-A803-EDFDC5BFB427}"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E75B-43A2-A009-4C4CDA9D8A19}"/>
                </c:ext>
              </c:extLst>
            </c:dLbl>
            <c:dLbl>
              <c:idx val="2"/>
              <c:tx>
                <c:rich>
                  <a:bodyPr/>
                  <a:lstStyle/>
                  <a:p>
                    <a:fld id="{EC534D44-541B-459D-828E-899DABEFFA43}"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E75B-43A2-A009-4C4CDA9D8A19}"/>
                </c:ext>
              </c:extLst>
            </c:dLbl>
            <c:dLbl>
              <c:idx val="3"/>
              <c:tx>
                <c:rich>
                  <a:bodyPr/>
                  <a:lstStyle/>
                  <a:p>
                    <a:fld id="{6BB01581-7640-4500-9382-CFDF0BE17B24}"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E75B-43A2-A009-4C4CDA9D8A19}"/>
                </c:ext>
              </c:extLst>
            </c:dLbl>
            <c:dLbl>
              <c:idx val="4"/>
              <c:tx>
                <c:rich>
                  <a:bodyPr/>
                  <a:lstStyle/>
                  <a:p>
                    <a:fld id="{174AB37E-CB19-4F04-8EB8-8061159AF9FF}"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E75B-43A2-A009-4C4CDA9D8A19}"/>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4.26624216</c:v>
                </c:pt>
                <c:pt idx="1">
                  <c:v>4.2460554799999999</c:v>
                </c:pt>
                <c:pt idx="2">
                  <c:v>4.3569983600000004</c:v>
                </c:pt>
                <c:pt idx="3" formatCode="0.00">
                  <c:v>0</c:v>
                </c:pt>
                <c:pt idx="4">
                  <c:v>4.3438624299999997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4.27</c:v>
                  </c:pt>
                  <c:pt idx="1">
                    <c:v>4.25</c:v>
                  </c:pt>
                  <c:pt idx="2">
                    <c:v>4.36</c:v>
                  </c:pt>
                  <c:pt idx="3">
                    <c:v>^</c:v>
                  </c:pt>
                  <c:pt idx="4">
                    <c:v>4.34</c:v>
                  </c:pt>
                </c15:dlblRangeCache>
              </c15:datalabelsRange>
            </c:ext>
            <c:ext xmlns:c16="http://schemas.microsoft.com/office/drawing/2014/chart" uri="{C3380CC4-5D6E-409C-BE32-E72D297353CC}">
              <c16:uniqueId val="{00000009-E75B-43A2-A009-4C4CDA9D8A19}"/>
            </c:ext>
          </c:extLst>
        </c:ser>
        <c:ser>
          <c:idx val="1"/>
          <c:order val="1"/>
          <c:spPr>
            <a:noFill/>
            <a:ln>
              <a:noFill/>
            </a:ln>
            <a:effectLst/>
          </c:spPr>
          <c:invertIfNegative val="0"/>
          <c:dLbls>
            <c:dLbl>
              <c:idx val="0"/>
              <c:tx>
                <c:rich>
                  <a:bodyPr/>
                  <a:lstStyle/>
                  <a:p>
                    <a:fld id="{35D8BD09-AB5A-42BC-A8A1-8E4CF6712583}"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E75B-43A2-A009-4C4CDA9D8A19}"/>
                </c:ext>
              </c:extLst>
            </c:dLbl>
            <c:dLbl>
              <c:idx val="1"/>
              <c:tx>
                <c:rich>
                  <a:bodyPr/>
                  <a:lstStyle/>
                  <a:p>
                    <a:fld id="{9B8EDE03-E36A-4727-96FC-18B7A4A1374D}"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E75B-43A2-A009-4C4CDA9D8A19}"/>
                </c:ext>
              </c:extLst>
            </c:dLbl>
            <c:dLbl>
              <c:idx val="2"/>
              <c:tx>
                <c:rich>
                  <a:bodyPr/>
                  <a:lstStyle/>
                  <a:p>
                    <a:fld id="{EE1D6B97-599F-4913-A03D-A06DAF5AF11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75B-43A2-A009-4C4CDA9D8A19}"/>
                </c:ext>
              </c:extLst>
            </c:dLbl>
            <c:dLbl>
              <c:idx val="3"/>
              <c:tx>
                <c:rich>
                  <a:bodyPr/>
                  <a:lstStyle/>
                  <a:p>
                    <a:fld id="{6D1E3DCB-8461-4FF3-A5B3-91D10C887041}"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E75B-43A2-A009-4C4CDA9D8A19}"/>
                </c:ext>
              </c:extLst>
            </c:dLbl>
            <c:dLbl>
              <c:idx val="4"/>
              <c:tx>
                <c:rich>
                  <a:bodyPr/>
                  <a:lstStyle/>
                  <a:p>
                    <a:fld id="{787F1377-09DF-405A-922C-6612CCE7E48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75B-43A2-A009-4C4CDA9D8A19}"/>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4.2699999999999996</c:v>
                </c:pt>
                <c:pt idx="1">
                  <c:v>4.25</c:v>
                </c:pt>
                <c:pt idx="2">
                  <c:v>4.3600000000000003</c:v>
                </c:pt>
                <c:pt idx="3">
                  <c:v>0</c:v>
                </c:pt>
                <c:pt idx="4">
                  <c:v>4.34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(n=455)</c:v>
                  </c:pt>
                  <c:pt idx="1">
                    <c:v>(n=420)</c:v>
                  </c:pt>
                  <c:pt idx="2">
                    <c:v>(n=190)</c:v>
                  </c:pt>
                  <c:pt idx="4">
                    <c:v>(n=272)</c:v>
                  </c:pt>
                </c15:dlblRangeCache>
              </c15:datalabelsRange>
            </c:ext>
            <c:ext xmlns:c16="http://schemas.microsoft.com/office/drawing/2014/chart" uri="{C3380CC4-5D6E-409C-BE32-E72D297353CC}">
              <c16:uniqueId val="{0000000F-E75B-43A2-A009-4C4CDA9D8A19}"/>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EF45-4CC2-BD9F-F3129AF63B16}"/>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EF45-4CC2-BD9F-F3129AF63B16}"/>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EF45-4CC2-BD9F-F3129AF63B16}"/>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EF45-4CC2-BD9F-F3129AF63B16}"/>
              </c:ext>
            </c:extLst>
          </c:dPt>
          <c:dLbls>
            <c:dLbl>
              <c:idx val="0"/>
              <c:tx>
                <c:rich>
                  <a:bodyPr/>
                  <a:lstStyle/>
                  <a:p>
                    <a:fld id="{E5298A6B-5754-44B4-BC69-1F4884E9F8B1}"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EF45-4CC2-BD9F-F3129AF63B16}"/>
                </c:ext>
              </c:extLst>
            </c:dLbl>
            <c:dLbl>
              <c:idx val="1"/>
              <c:tx>
                <c:rich>
                  <a:bodyPr/>
                  <a:lstStyle/>
                  <a:p>
                    <a:fld id="{CDD5C59E-819A-4FC2-8650-B1FAD45FDBC0}"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EF45-4CC2-BD9F-F3129AF63B16}"/>
                </c:ext>
              </c:extLst>
            </c:dLbl>
            <c:dLbl>
              <c:idx val="2"/>
              <c:tx>
                <c:rich>
                  <a:bodyPr/>
                  <a:lstStyle/>
                  <a:p>
                    <a:fld id="{53481307-97B0-4864-99E9-3BFCFA5866FA}"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EF45-4CC2-BD9F-F3129AF63B16}"/>
                </c:ext>
              </c:extLst>
            </c:dLbl>
            <c:dLbl>
              <c:idx val="3"/>
              <c:tx>
                <c:rich>
                  <a:bodyPr/>
                  <a:lstStyle/>
                  <a:p>
                    <a:fld id="{FBAE334B-497C-45F4-B075-08B8B4394DC4}"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EF45-4CC2-BD9F-F3129AF63B16}"/>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19BF6D46-91E3-4A90-A3B5-302678E1039A}" type="CELLRANGE">
                      <a:rPr lang="en-GB">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EF45-4CC2-BD9F-F3129AF63B16}"/>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4.2015750699999996</c:v>
                </c:pt>
                <c:pt idx="1">
                  <c:v>4.1879656399999998</c:v>
                </c:pt>
                <c:pt idx="2">
                  <c:v>4.30591363</c:v>
                </c:pt>
                <c:pt idx="3">
                  <c:v>0</c:v>
                </c:pt>
                <c:pt idx="4">
                  <c:v>4.2425879799999997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4.20</c:v>
                  </c:pt>
                  <c:pt idx="1">
                    <c:v>4.19</c:v>
                  </c:pt>
                  <c:pt idx="2">
                    <c:v>4.31</c:v>
                  </c:pt>
                  <c:pt idx="3">
                    <c:v>^</c:v>
                  </c:pt>
                  <c:pt idx="4">
                    <c:v>4.24</c:v>
                  </c:pt>
                </c15:dlblRangeCache>
              </c15:datalabelsRange>
            </c:ext>
            <c:ext xmlns:c16="http://schemas.microsoft.com/office/drawing/2014/chart" uri="{C3380CC4-5D6E-409C-BE32-E72D297353CC}">
              <c16:uniqueId val="{00000009-EF45-4CC2-BD9F-F3129AF63B16}"/>
            </c:ext>
          </c:extLst>
        </c:ser>
        <c:ser>
          <c:idx val="1"/>
          <c:order val="1"/>
          <c:spPr>
            <a:noFill/>
            <a:ln>
              <a:noFill/>
            </a:ln>
            <a:effectLst/>
          </c:spPr>
          <c:invertIfNegative val="0"/>
          <c:dLbls>
            <c:dLbl>
              <c:idx val="0"/>
              <c:tx>
                <c:rich>
                  <a:bodyPr/>
                  <a:lstStyle/>
                  <a:p>
                    <a:fld id="{30C30C97-9A51-48B7-9FC3-855DEEAE117D}"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EF45-4CC2-BD9F-F3129AF63B16}"/>
                </c:ext>
              </c:extLst>
            </c:dLbl>
            <c:dLbl>
              <c:idx val="1"/>
              <c:tx>
                <c:rich>
                  <a:bodyPr/>
                  <a:lstStyle/>
                  <a:p>
                    <a:fld id="{6FA05608-4117-4917-8AF7-608990D05D14}"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EF45-4CC2-BD9F-F3129AF63B16}"/>
                </c:ext>
              </c:extLst>
            </c:dLbl>
            <c:dLbl>
              <c:idx val="2"/>
              <c:tx>
                <c:rich>
                  <a:bodyPr/>
                  <a:lstStyle/>
                  <a:p>
                    <a:fld id="{93401C27-F838-412D-80C3-15FAE5D94D6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F45-4CC2-BD9F-F3129AF63B16}"/>
                </c:ext>
              </c:extLst>
            </c:dLbl>
            <c:dLbl>
              <c:idx val="3"/>
              <c:tx>
                <c:rich>
                  <a:bodyPr/>
                  <a:lstStyle/>
                  <a:p>
                    <a:fld id="{6E1A1F26-B3EF-418B-8A5A-C3348AC264A3}"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EF45-4CC2-BD9F-F3129AF63B16}"/>
                </c:ext>
              </c:extLst>
            </c:dLbl>
            <c:dLbl>
              <c:idx val="4"/>
              <c:tx>
                <c:rich>
                  <a:bodyPr/>
                  <a:lstStyle/>
                  <a:p>
                    <a:fld id="{B8B72D23-CE19-45AB-A28C-4EF17D82416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F45-4CC2-BD9F-F3129AF63B16}"/>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4.2</c:v>
                </c:pt>
                <c:pt idx="1">
                  <c:v>4.1900000000000004</c:v>
                </c:pt>
                <c:pt idx="2">
                  <c:v>4.3099999999999996</c:v>
                </c:pt>
                <c:pt idx="3">
                  <c:v>0</c:v>
                </c:pt>
                <c:pt idx="4">
                  <c:v>4.24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(n=443)</c:v>
                  </c:pt>
                  <c:pt idx="1">
                    <c:v>(n=416)</c:v>
                  </c:pt>
                  <c:pt idx="2">
                    <c:v>(n=186)</c:v>
                  </c:pt>
                  <c:pt idx="4">
                    <c:v>(n=271)</c:v>
                  </c:pt>
                </c15:dlblRangeCache>
              </c15:datalabelsRange>
            </c:ext>
            <c:ext xmlns:c16="http://schemas.microsoft.com/office/drawing/2014/chart" uri="{C3380CC4-5D6E-409C-BE32-E72D297353CC}">
              <c16:uniqueId val="{0000000F-EF45-4CC2-BD9F-F3129AF63B16}"/>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730A-434E-94E0-BCDC8DBED4A7}"/>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730A-434E-94E0-BCDC8DBED4A7}"/>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730A-434E-94E0-BCDC8DBED4A7}"/>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730A-434E-94E0-BCDC8DBED4A7}"/>
              </c:ext>
            </c:extLst>
          </c:dPt>
          <c:dLbls>
            <c:dLbl>
              <c:idx val="0"/>
              <c:tx>
                <c:rich>
                  <a:bodyPr/>
                  <a:lstStyle/>
                  <a:p>
                    <a:fld id="{DF440D0A-69DD-4E3B-B351-83B3CA565C5F}"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730A-434E-94E0-BCDC8DBED4A7}"/>
                </c:ext>
              </c:extLst>
            </c:dLbl>
            <c:dLbl>
              <c:idx val="1"/>
              <c:tx>
                <c:rich>
                  <a:bodyPr/>
                  <a:lstStyle/>
                  <a:p>
                    <a:fld id="{CAE8CB4E-1EA5-4A69-8DAC-020A168297A2}"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730A-434E-94E0-BCDC8DBED4A7}"/>
                </c:ext>
              </c:extLst>
            </c:dLbl>
            <c:dLbl>
              <c:idx val="2"/>
              <c:tx>
                <c:rich>
                  <a:bodyPr/>
                  <a:lstStyle/>
                  <a:p>
                    <a:fld id="{300C56F4-75B2-45D5-9DD3-84A65B16C522}"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730A-434E-94E0-BCDC8DBED4A7}"/>
                </c:ext>
              </c:extLst>
            </c:dLbl>
            <c:dLbl>
              <c:idx val="3"/>
              <c:tx>
                <c:rich>
                  <a:bodyPr/>
                  <a:lstStyle/>
                  <a:p>
                    <a:fld id="{2DBC271D-AD13-454C-848A-601A63C9E8F1}"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730A-434E-94E0-BCDC8DBED4A7}"/>
                </c:ext>
              </c:extLst>
            </c:dLbl>
            <c:dLbl>
              <c:idx val="4"/>
              <c:tx>
                <c:rich>
                  <a:bodyPr/>
                  <a:lstStyle/>
                  <a:p>
                    <a:fld id="{45CDA792-1124-4275-B281-09A2672F5A9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730A-434E-94E0-BCDC8DBED4A7}"/>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4.2270631300000003</c:v>
                </c:pt>
                <c:pt idx="1">
                  <c:v>4.2895147099999997</c:v>
                </c:pt>
                <c:pt idx="2">
                  <c:v>4.12868031</c:v>
                </c:pt>
                <c:pt idx="3">
                  <c:v>0</c:v>
                </c:pt>
                <c:pt idx="4">
                  <c:v>4.2086335300000002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4.23</c:v>
                  </c:pt>
                  <c:pt idx="1">
                    <c:v>4.29</c:v>
                  </c:pt>
                  <c:pt idx="2">
                    <c:v>4.13</c:v>
                  </c:pt>
                  <c:pt idx="3">
                    <c:v>N/A</c:v>
                  </c:pt>
                  <c:pt idx="4">
                    <c:v>4.21</c:v>
                  </c:pt>
                </c15:dlblRangeCache>
              </c15:datalabelsRange>
            </c:ext>
            <c:ext xmlns:c16="http://schemas.microsoft.com/office/drawing/2014/chart" uri="{C3380CC4-5D6E-409C-BE32-E72D297353CC}">
              <c16:uniqueId val="{00000009-730A-434E-94E0-BCDC8DBED4A7}"/>
            </c:ext>
          </c:extLst>
        </c:ser>
        <c:ser>
          <c:idx val="1"/>
          <c:order val="1"/>
          <c:spPr>
            <a:noFill/>
            <a:ln>
              <a:noFill/>
            </a:ln>
            <a:effectLst/>
          </c:spPr>
          <c:invertIfNegative val="0"/>
          <c:dLbls>
            <c:dLbl>
              <c:idx val="0"/>
              <c:tx>
                <c:rich>
                  <a:bodyPr/>
                  <a:lstStyle/>
                  <a:p>
                    <a:fld id="{E6727B96-32B5-4260-BC91-BAF6BECB5AED}"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730A-434E-94E0-BCDC8DBED4A7}"/>
                </c:ext>
              </c:extLst>
            </c:dLbl>
            <c:dLbl>
              <c:idx val="1"/>
              <c:tx>
                <c:rich>
                  <a:bodyPr/>
                  <a:lstStyle/>
                  <a:p>
                    <a:fld id="{E1E0CF4D-1E5E-412A-AFDC-1AF4A5D5ED03}"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730A-434E-94E0-BCDC8DBED4A7}"/>
                </c:ext>
              </c:extLst>
            </c:dLbl>
            <c:dLbl>
              <c:idx val="2"/>
              <c:tx>
                <c:rich>
                  <a:bodyPr/>
                  <a:lstStyle/>
                  <a:p>
                    <a:fld id="{084DB94B-B618-43CD-A471-6FC2AF7830A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30A-434E-94E0-BCDC8DBED4A7}"/>
                </c:ext>
              </c:extLst>
            </c:dLbl>
            <c:dLbl>
              <c:idx val="3"/>
              <c:tx>
                <c:rich>
                  <a:bodyPr/>
                  <a:lstStyle/>
                  <a:p>
                    <a:fld id="{894A0515-5A16-44F6-BD00-89EBFAA77B38}"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730A-434E-94E0-BCDC8DBED4A7}"/>
                </c:ext>
              </c:extLst>
            </c:dLbl>
            <c:dLbl>
              <c:idx val="4"/>
              <c:tx>
                <c:rich>
                  <a:bodyPr/>
                  <a:lstStyle/>
                  <a:p>
                    <a:fld id="{36B8CBED-58B2-4010-AA12-06CF51083F4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30A-434E-94E0-BCDC8DBED4A7}"/>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4.2300000000000004</c:v>
                </c:pt>
                <c:pt idx="1">
                  <c:v>4.29</c:v>
                </c:pt>
                <c:pt idx="2">
                  <c:v>4.13</c:v>
                </c:pt>
                <c:pt idx="3">
                  <c:v>0</c:v>
                </c:pt>
                <c:pt idx="4">
                  <c:v>4.21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(n=112)</c:v>
                  </c:pt>
                  <c:pt idx="1">
                    <c:v>(n=114)</c:v>
                  </c:pt>
                  <c:pt idx="2">
                    <c:v>(n=54)</c:v>
                  </c:pt>
                  <c:pt idx="4">
                    <c:v>(n=115)</c:v>
                  </c:pt>
                </c15:dlblRangeCache>
              </c15:datalabelsRange>
            </c:ext>
            <c:ext xmlns:c16="http://schemas.microsoft.com/office/drawing/2014/chart" uri="{C3380CC4-5D6E-409C-BE32-E72D297353CC}">
              <c16:uniqueId val="{0000000F-730A-434E-94E0-BCDC8DBED4A7}"/>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out"/>
        <c:minorTickMark val="none"/>
        <c:tickLblPos val="nextTo"/>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4652361869812"/>
          <c:y val="6.8618670105934143E-2"/>
          <c:w val="0.5474058985710144"/>
          <c:h val="0.86276262998580933"/>
        </c:manualLayout>
      </c:layout>
      <c:barChart>
        <c:barDir val="bar"/>
        <c:grouping val="clustered"/>
        <c:varyColors val="0"/>
        <c:ser>
          <c:idx val="0"/>
          <c:order val="0"/>
          <c:tx>
            <c:strRef>
              <c:f>Sheet1!$B$1</c:f>
              <c:strCache>
                <c:ptCount val="1"/>
                <c:pt idx="0">
                  <c:v>Series 1</c:v>
                </c:pt>
              </c:strCache>
            </c:strRef>
          </c:tx>
          <c:spPr>
            <a:solidFill>
              <a:srgbClr val="003A8C"/>
            </a:solidFill>
            <a:ln>
              <a:noFill/>
            </a:ln>
            <a:effectLst/>
          </c:spPr>
          <c:invertIfNegative val="0"/>
          <c:dLbls>
            <c:dLbl>
              <c:idx val="0"/>
              <c:tx>
                <c:rich>
                  <a:bodyPr/>
                  <a:lstStyle/>
                  <a:p>
                    <a:fld id="{A4F31A84-2536-4E69-B990-BC45CDBA8CE9}"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2D29-4E75-97FF-12C613931D24}"/>
                </c:ext>
              </c:extLst>
            </c:dLbl>
            <c:dLbl>
              <c:idx val="1"/>
              <c:tx>
                <c:rich>
                  <a:bodyPr/>
                  <a:lstStyle/>
                  <a:p>
                    <a:fld id="{B5C8C096-152B-4D77-8615-BE0BB0981388}"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2D29-4E75-97FF-12C613931D24}"/>
                </c:ext>
              </c:extLst>
            </c:dLbl>
            <c:dLbl>
              <c:idx val="2"/>
              <c:tx>
                <c:rich>
                  <a:bodyPr/>
                  <a:lstStyle/>
                  <a:p>
                    <a:fld id="{CFD45447-50B8-4E74-A356-1284EEB5B02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D29-4E75-97FF-12C613931D24}"/>
                </c:ext>
              </c:extLst>
            </c:dLbl>
            <c:dLbl>
              <c:idx val="3"/>
              <c:tx>
                <c:rich>
                  <a:bodyPr/>
                  <a:lstStyle/>
                  <a:p>
                    <a:fld id="{011495AC-3786-4017-B62A-396ED4034EB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9-4E75-97FF-12C613931D24}"/>
                </c:ext>
              </c:extLst>
            </c:dLbl>
            <c:dLbl>
              <c:idx val="4"/>
              <c:tx>
                <c:rich>
                  <a:bodyPr/>
                  <a:lstStyle/>
                  <a:p>
                    <a:fld id="{EF8F27D8-8A3C-4E5A-B475-AF8FB72246D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D29-4E75-97FF-12C613931D24}"/>
                </c:ext>
              </c:extLst>
            </c:dLbl>
            <c:dLbl>
              <c:idx val="5"/>
              <c:tx>
                <c:rich>
                  <a:bodyPr/>
                  <a:lstStyle/>
                  <a:p>
                    <a:fld id="{BE0EBF53-1308-43C1-9B71-71849FDC916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9-4E75-97FF-12C613931D24}"/>
                </c:ext>
              </c:extLst>
            </c:dLbl>
            <c:dLbl>
              <c:idx val="6"/>
              <c:tx>
                <c:rich>
                  <a:bodyPr/>
                  <a:lstStyle/>
                  <a:p>
                    <a:fld id="{9E08EA15-120C-4D4A-B772-912764D965D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D29-4E75-97FF-12C613931D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16-24</c:v>
                </c:pt>
                <c:pt idx="1">
                  <c:v>25-34</c:v>
                </c:pt>
                <c:pt idx="2">
                  <c:v>35-44</c:v>
                </c:pt>
                <c:pt idx="3">
                  <c:v>45-54</c:v>
                </c:pt>
                <c:pt idx="4">
                  <c:v>55-64</c:v>
                </c:pt>
                <c:pt idx="5">
                  <c:v>65-74</c:v>
                </c:pt>
                <c:pt idx="6">
                  <c:v>75 &amp; over</c:v>
                </c:pt>
              </c:strCache>
            </c:strRef>
          </c:cat>
          <c:val>
            <c:numRef>
              <c:f>Sheet1!$B$2:$B$8</c:f>
              <c:numCache>
                <c:formatCode>0.00000000%</c:formatCode>
                <c:ptCount val="7"/>
                <c:pt idx="0">
                  <c:v>0.1555922622</c:v>
                </c:pt>
                <c:pt idx="1">
                  <c:v>0.18567002669999999</c:v>
                </c:pt>
                <c:pt idx="2">
                  <c:v>0.1329515872</c:v>
                </c:pt>
                <c:pt idx="3">
                  <c:v>0.21746391640000001</c:v>
                </c:pt>
                <c:pt idx="4">
                  <c:v>0.18812814859999999</c:v>
                </c:pt>
                <c:pt idx="5">
                  <c:v>0.1095980773</c:v>
                </c:pt>
                <c:pt idx="6">
                  <c:v>1.0595981399999999E-2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Sheet1!$C$2:$C$8</c15:f>
                <c15:dlblRangeCache>
                  <c:ptCount val="7"/>
                  <c:pt idx="0">
                    <c:v>16%</c:v>
                  </c:pt>
                  <c:pt idx="1">
                    <c:v>19%</c:v>
                  </c:pt>
                  <c:pt idx="2">
                    <c:v>13%</c:v>
                  </c:pt>
                  <c:pt idx="3">
                    <c:v>22%</c:v>
                  </c:pt>
                  <c:pt idx="4">
                    <c:v>19%</c:v>
                  </c:pt>
                  <c:pt idx="5">
                    <c:v>11%</c:v>
                  </c:pt>
                  <c:pt idx="6">
                    <c:v>1%</c:v>
                  </c:pt>
                </c15:dlblRangeCache>
              </c15:datalabelsRange>
            </c:ext>
            <c:ext xmlns:c16="http://schemas.microsoft.com/office/drawing/2014/chart" uri="{C3380CC4-5D6E-409C-BE32-E72D297353CC}">
              <c16:uniqueId val="{00000000-F905-4825-9108-EAC76C39C50A}"/>
            </c:ext>
          </c:extLst>
        </c:ser>
        <c:dLbls>
          <c:showLegendKey val="0"/>
          <c:showVal val="0"/>
          <c:showCatName val="0"/>
          <c:showSerName val="0"/>
          <c:showPercent val="0"/>
          <c:showBubbleSize val="0"/>
        </c:dLbls>
        <c:gapWidth val="182"/>
        <c:axId val="755379056"/>
        <c:axId val="755387792"/>
      </c:barChart>
      <c:catAx>
        <c:axId val="75537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387792"/>
        <c:crosses val="autoZero"/>
        <c:auto val="0"/>
        <c:lblAlgn val="ctr"/>
        <c:lblOffset val="100"/>
        <c:noMultiLvlLbl val="0"/>
      </c:catAx>
      <c:valAx>
        <c:axId val="755387792"/>
        <c:scaling>
          <c:orientation val="minMax"/>
          <c:max val="1.2"/>
          <c:min val="0"/>
        </c:scaling>
        <c:delete val="1"/>
        <c:axPos val="t"/>
        <c:numFmt formatCode="0.00000000%" sourceLinked="1"/>
        <c:majorTickMark val="out"/>
        <c:minorTickMark val="none"/>
        <c:tickLblPos val="nextTo"/>
        <c:crossAx val="755379056"/>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3237-433E-A82F-764CFE6E851E}"/>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3237-433E-A82F-764CFE6E851E}"/>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3237-433E-A82F-764CFE6E851E}"/>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3237-433E-A82F-764CFE6E851E}"/>
              </c:ext>
            </c:extLst>
          </c:dPt>
          <c:dLbls>
            <c:dLbl>
              <c:idx val="0"/>
              <c:tx>
                <c:rich>
                  <a:bodyPr/>
                  <a:lstStyle/>
                  <a:p>
                    <a:fld id="{F89BF789-4E59-44DB-A583-4052179CA782}"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3237-433E-A82F-764CFE6E851E}"/>
                </c:ext>
              </c:extLst>
            </c:dLbl>
            <c:dLbl>
              <c:idx val="1"/>
              <c:tx>
                <c:rich>
                  <a:bodyPr/>
                  <a:lstStyle/>
                  <a:p>
                    <a:fld id="{94ADF8E0-04E3-48D4-9AF7-5FEDEBEE0D36}"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3237-433E-A82F-764CFE6E851E}"/>
                </c:ext>
              </c:extLst>
            </c:dLbl>
            <c:dLbl>
              <c:idx val="2"/>
              <c:tx>
                <c:rich>
                  <a:bodyPr/>
                  <a:lstStyle/>
                  <a:p>
                    <a:fld id="{37CBB8AA-FE21-4D44-B7FB-9BC8A1B9F515}"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3237-433E-A82F-764CFE6E851E}"/>
                </c:ext>
              </c:extLst>
            </c:dLbl>
            <c:dLbl>
              <c:idx val="3"/>
              <c:tx>
                <c:rich>
                  <a:bodyPr/>
                  <a:lstStyle/>
                  <a:p>
                    <a:fld id="{A579326B-0906-46A2-904C-40B16D39EEAD}"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3237-433E-A82F-764CFE6E851E}"/>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7AB24063-35FD-4B13-B5B9-037C3D2D63B0}" type="CELLRANGE">
                      <a:rPr lang="en-GB">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3237-433E-A82F-764CFE6E851E}"/>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4.2713666699999999</c:v>
                </c:pt>
                <c:pt idx="1">
                  <c:v>4.3312775300000004</c:v>
                </c:pt>
                <c:pt idx="2">
                  <c:v>4.4181950399999996</c:v>
                </c:pt>
                <c:pt idx="3">
                  <c:v>0</c:v>
                </c:pt>
                <c:pt idx="4">
                  <c:v>4.2417554600000003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4.27</c:v>
                  </c:pt>
                  <c:pt idx="1">
                    <c:v>4.33</c:v>
                  </c:pt>
                  <c:pt idx="2">
                    <c:v>4.42</c:v>
                  </c:pt>
                  <c:pt idx="3">
                    <c:v>N/A</c:v>
                  </c:pt>
                  <c:pt idx="4">
                    <c:v>4.24</c:v>
                  </c:pt>
                </c15:dlblRangeCache>
              </c15:datalabelsRange>
            </c:ext>
            <c:ext xmlns:c16="http://schemas.microsoft.com/office/drawing/2014/chart" uri="{C3380CC4-5D6E-409C-BE32-E72D297353CC}">
              <c16:uniqueId val="{00000009-3237-433E-A82F-764CFE6E851E}"/>
            </c:ext>
          </c:extLst>
        </c:ser>
        <c:ser>
          <c:idx val="1"/>
          <c:order val="1"/>
          <c:spPr>
            <a:noFill/>
            <a:ln>
              <a:noFill/>
            </a:ln>
            <a:effectLst/>
          </c:spPr>
          <c:invertIfNegative val="0"/>
          <c:dLbls>
            <c:dLbl>
              <c:idx val="0"/>
              <c:tx>
                <c:rich>
                  <a:bodyPr/>
                  <a:lstStyle/>
                  <a:p>
                    <a:fld id="{B8DF638E-E353-4FFE-A99B-3AF1AC5A73A5}"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3237-433E-A82F-764CFE6E851E}"/>
                </c:ext>
              </c:extLst>
            </c:dLbl>
            <c:dLbl>
              <c:idx val="1"/>
              <c:tx>
                <c:rich>
                  <a:bodyPr/>
                  <a:lstStyle/>
                  <a:p>
                    <a:fld id="{3897ED9E-AE09-4B05-B397-6FF3F392BBC7}"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3237-433E-A82F-764CFE6E851E}"/>
                </c:ext>
              </c:extLst>
            </c:dLbl>
            <c:dLbl>
              <c:idx val="2"/>
              <c:tx>
                <c:rich>
                  <a:bodyPr/>
                  <a:lstStyle/>
                  <a:p>
                    <a:fld id="{8902A3DE-E16B-4452-98E4-F16BB370F71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237-433E-A82F-764CFE6E851E}"/>
                </c:ext>
              </c:extLst>
            </c:dLbl>
            <c:dLbl>
              <c:idx val="3"/>
              <c:tx>
                <c:rich>
                  <a:bodyPr/>
                  <a:lstStyle/>
                  <a:p>
                    <a:fld id="{3FA603EA-AFAD-4D5D-8DAE-EF903E368CB1}"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3237-433E-A82F-764CFE6E851E}"/>
                </c:ext>
              </c:extLst>
            </c:dLbl>
            <c:dLbl>
              <c:idx val="4"/>
              <c:tx>
                <c:rich>
                  <a:bodyPr/>
                  <a:lstStyle/>
                  <a:p>
                    <a:fld id="{08BBED8A-C566-4399-843E-26E065FF050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237-433E-A82F-764CFE6E851E}"/>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4.2699999999999996</c:v>
                </c:pt>
                <c:pt idx="1">
                  <c:v>4.33</c:v>
                </c:pt>
                <c:pt idx="2">
                  <c:v>4.42</c:v>
                </c:pt>
                <c:pt idx="3">
                  <c:v>0</c:v>
                </c:pt>
                <c:pt idx="4">
                  <c:v>4.24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(n=108)</c:v>
                  </c:pt>
                  <c:pt idx="1">
                    <c:v>(n=106)</c:v>
                  </c:pt>
                  <c:pt idx="2">
                    <c:v>(n=46)</c:v>
                  </c:pt>
                  <c:pt idx="4">
                    <c:v>(n=113)</c:v>
                  </c:pt>
                </c15:dlblRangeCache>
              </c15:datalabelsRange>
            </c:ext>
            <c:ext xmlns:c16="http://schemas.microsoft.com/office/drawing/2014/chart" uri="{C3380CC4-5D6E-409C-BE32-E72D297353CC}">
              <c16:uniqueId val="{0000000F-3237-433E-A82F-764CFE6E851E}"/>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ACE-4CBA-9E17-37B45135E26C}"/>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6ACE-4CBA-9E17-37B45135E26C}"/>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6ACE-4CBA-9E17-37B45135E26C}"/>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6ACE-4CBA-9E17-37B45135E26C}"/>
              </c:ext>
            </c:extLst>
          </c:dPt>
          <c:dLbls>
            <c:dLbl>
              <c:idx val="0"/>
              <c:tx>
                <c:rich>
                  <a:bodyPr/>
                  <a:lstStyle/>
                  <a:p>
                    <a:fld id="{D36D5982-EB7D-41F8-866C-1784ACD48B64}"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6ACE-4CBA-9E17-37B45135E26C}"/>
                </c:ext>
              </c:extLst>
            </c:dLbl>
            <c:dLbl>
              <c:idx val="1"/>
              <c:tx>
                <c:rich>
                  <a:bodyPr/>
                  <a:lstStyle/>
                  <a:p>
                    <a:fld id="{39411C3C-FA26-4051-A284-F71E3973DDE7}"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6ACE-4CBA-9E17-37B45135E26C}"/>
                </c:ext>
              </c:extLst>
            </c:dLbl>
            <c:dLbl>
              <c:idx val="2"/>
              <c:tx>
                <c:rich>
                  <a:bodyPr/>
                  <a:lstStyle/>
                  <a:p>
                    <a:fld id="{346CF29B-A8FE-4D3D-963B-AE20B27909CA}"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6ACE-4CBA-9E17-37B45135E26C}"/>
                </c:ext>
              </c:extLst>
            </c:dLbl>
            <c:dLbl>
              <c:idx val="3"/>
              <c:tx>
                <c:rich>
                  <a:bodyPr/>
                  <a:lstStyle/>
                  <a:p>
                    <a:fld id="{7D44F57D-1AD4-4BDE-BBED-696FD1272A4B}"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6ACE-4CBA-9E17-37B45135E26C}"/>
                </c:ext>
              </c:extLst>
            </c:dLbl>
            <c:dLbl>
              <c:idx val="4"/>
              <c:tx>
                <c:rich>
                  <a:bodyPr/>
                  <a:lstStyle/>
                  <a:p>
                    <a:fld id="{A171ACB7-7DEE-49E1-BAA4-F6938B5EBE5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6ACE-4CBA-9E17-37B45135E26C}"/>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3.84374218</c:v>
                </c:pt>
                <c:pt idx="1">
                  <c:v>3.8284237299999999</c:v>
                </c:pt>
                <c:pt idx="2">
                  <c:v>3.6745340899999999</c:v>
                </c:pt>
                <c:pt idx="3">
                  <c:v>0</c:v>
                </c:pt>
                <c:pt idx="4">
                  <c:v>3.8638521099999998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3.84</c:v>
                  </c:pt>
                  <c:pt idx="1">
                    <c:v>3.83</c:v>
                  </c:pt>
                  <c:pt idx="2">
                    <c:v>3.67</c:v>
                  </c:pt>
                  <c:pt idx="3">
                    <c:v>^</c:v>
                  </c:pt>
                  <c:pt idx="4">
                    <c:v>3.86</c:v>
                  </c:pt>
                </c15:dlblRangeCache>
              </c15:datalabelsRange>
            </c:ext>
            <c:ext xmlns:c16="http://schemas.microsoft.com/office/drawing/2014/chart" uri="{C3380CC4-5D6E-409C-BE32-E72D297353CC}">
              <c16:uniqueId val="{00000009-6ACE-4CBA-9E17-37B45135E26C}"/>
            </c:ext>
          </c:extLst>
        </c:ser>
        <c:ser>
          <c:idx val="1"/>
          <c:order val="1"/>
          <c:spPr>
            <a:noFill/>
            <a:ln>
              <a:noFill/>
            </a:ln>
            <a:effectLst/>
          </c:spPr>
          <c:invertIfNegative val="0"/>
          <c:dLbls>
            <c:dLbl>
              <c:idx val="0"/>
              <c:tx>
                <c:rich>
                  <a:bodyPr/>
                  <a:lstStyle/>
                  <a:p>
                    <a:fld id="{22EF35C1-6916-4585-9EFF-66C11D3BA0CA}"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6ACE-4CBA-9E17-37B45135E26C}"/>
                </c:ext>
              </c:extLst>
            </c:dLbl>
            <c:dLbl>
              <c:idx val="1"/>
              <c:tx>
                <c:rich>
                  <a:bodyPr/>
                  <a:lstStyle/>
                  <a:p>
                    <a:fld id="{C32AF3F8-A291-4B0A-A839-1AF6F4757725}"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6ACE-4CBA-9E17-37B45135E26C}"/>
                </c:ext>
              </c:extLst>
            </c:dLbl>
            <c:dLbl>
              <c:idx val="2"/>
              <c:tx>
                <c:rich>
                  <a:bodyPr/>
                  <a:lstStyle/>
                  <a:p>
                    <a:fld id="{8C962FCF-C8E7-4704-8510-849EBC7EC1C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ACE-4CBA-9E17-37B45135E26C}"/>
                </c:ext>
              </c:extLst>
            </c:dLbl>
            <c:dLbl>
              <c:idx val="3"/>
              <c:tx>
                <c:rich>
                  <a:bodyPr/>
                  <a:lstStyle/>
                  <a:p>
                    <a:fld id="{B2849B1C-73CB-4A45-9000-09D36B7C4D4D}"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6ACE-4CBA-9E17-37B45135E26C}"/>
                </c:ext>
              </c:extLst>
            </c:dLbl>
            <c:dLbl>
              <c:idx val="4"/>
              <c:tx>
                <c:rich>
                  <a:bodyPr/>
                  <a:lstStyle/>
                  <a:p>
                    <a:fld id="{697D6C06-EDAE-403E-90BB-8491059018E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ACE-4CBA-9E17-37B45135E26C}"/>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3.84</c:v>
                </c:pt>
                <c:pt idx="1">
                  <c:v>3.83</c:v>
                </c:pt>
                <c:pt idx="2">
                  <c:v>3.67</c:v>
                </c:pt>
                <c:pt idx="3">
                  <c:v>0</c:v>
                </c:pt>
                <c:pt idx="4">
                  <c:v>3.86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(n=474)</c:v>
                  </c:pt>
                  <c:pt idx="1">
                    <c:v>(n=461)</c:v>
                  </c:pt>
                  <c:pt idx="2">
                    <c:v>(n=199)</c:v>
                  </c:pt>
                  <c:pt idx="4">
                    <c:v>(n=277)</c:v>
                  </c:pt>
                </c15:dlblRangeCache>
              </c15:datalabelsRange>
            </c:ext>
            <c:ext xmlns:c16="http://schemas.microsoft.com/office/drawing/2014/chart" uri="{C3380CC4-5D6E-409C-BE32-E72D297353CC}">
              <c16:uniqueId val="{0000000F-6ACE-4CBA-9E17-37B45135E26C}"/>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E29B-4B07-9689-237E5904ECD1}"/>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E29B-4B07-9689-237E5904ECD1}"/>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E29B-4B07-9689-237E5904ECD1}"/>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E29B-4B07-9689-237E5904ECD1}"/>
              </c:ext>
            </c:extLst>
          </c:dPt>
          <c:dLbls>
            <c:dLbl>
              <c:idx val="0"/>
              <c:tx>
                <c:rich>
                  <a:bodyPr/>
                  <a:lstStyle/>
                  <a:p>
                    <a:fld id="{F3A88CF1-5559-466D-A752-03BAEFA762E0}"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E29B-4B07-9689-237E5904ECD1}"/>
                </c:ext>
              </c:extLst>
            </c:dLbl>
            <c:dLbl>
              <c:idx val="1"/>
              <c:tx>
                <c:rich>
                  <a:bodyPr/>
                  <a:lstStyle/>
                  <a:p>
                    <a:fld id="{4CE840FB-C510-48EB-A60E-64FB1E114074}"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E29B-4B07-9689-237E5904ECD1}"/>
                </c:ext>
              </c:extLst>
            </c:dLbl>
            <c:dLbl>
              <c:idx val="2"/>
              <c:tx>
                <c:rich>
                  <a:bodyPr/>
                  <a:lstStyle/>
                  <a:p>
                    <a:fld id="{AAD0FDC6-7D69-4055-BB10-686EEB1FAA4D}"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E29B-4B07-9689-237E5904ECD1}"/>
                </c:ext>
              </c:extLst>
            </c:dLbl>
            <c:dLbl>
              <c:idx val="3"/>
              <c:tx>
                <c:rich>
                  <a:bodyPr/>
                  <a:lstStyle/>
                  <a:p>
                    <a:fld id="{B9F31447-ACE7-4B45-B568-71837652BB16}"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E29B-4B07-9689-237E5904ECD1}"/>
                </c:ext>
              </c:extLst>
            </c:dLbl>
            <c:dLbl>
              <c:idx val="4"/>
              <c:tx>
                <c:rich>
                  <a:bodyPr/>
                  <a:lstStyle/>
                  <a:p>
                    <a:fld id="{6532AD39-93C0-4A16-ACDA-0749A35E0DAA}"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E29B-4B07-9689-237E5904ECD1}"/>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3.3120421800000002</c:v>
                </c:pt>
                <c:pt idx="1">
                  <c:v>3.3261856700000001</c:v>
                </c:pt>
                <c:pt idx="2">
                  <c:v>3.1460897499999998</c:v>
                </c:pt>
                <c:pt idx="3">
                  <c:v>0</c:v>
                </c:pt>
                <c:pt idx="4">
                  <c:v>3.4732569999999998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3.31</c:v>
                  </c:pt>
                  <c:pt idx="1">
                    <c:v>3.33</c:v>
                  </c:pt>
                  <c:pt idx="2">
                    <c:v>3.15</c:v>
                  </c:pt>
                  <c:pt idx="3">
                    <c:v>^</c:v>
                  </c:pt>
                  <c:pt idx="4">
                    <c:v>3.47</c:v>
                  </c:pt>
                </c15:dlblRangeCache>
              </c15:datalabelsRange>
            </c:ext>
            <c:ext xmlns:c16="http://schemas.microsoft.com/office/drawing/2014/chart" uri="{C3380CC4-5D6E-409C-BE32-E72D297353CC}">
              <c16:uniqueId val="{00000009-E29B-4B07-9689-237E5904ECD1}"/>
            </c:ext>
          </c:extLst>
        </c:ser>
        <c:ser>
          <c:idx val="1"/>
          <c:order val="1"/>
          <c:spPr>
            <a:noFill/>
            <a:ln>
              <a:noFill/>
            </a:ln>
            <a:effectLst/>
          </c:spPr>
          <c:invertIfNegative val="0"/>
          <c:dLbls>
            <c:dLbl>
              <c:idx val="0"/>
              <c:tx>
                <c:rich>
                  <a:bodyPr/>
                  <a:lstStyle/>
                  <a:p>
                    <a:fld id="{635CA0AC-0251-4A38-AA38-57922C7008FA}"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E29B-4B07-9689-237E5904ECD1}"/>
                </c:ext>
              </c:extLst>
            </c:dLbl>
            <c:dLbl>
              <c:idx val="1"/>
              <c:tx>
                <c:rich>
                  <a:bodyPr/>
                  <a:lstStyle/>
                  <a:p>
                    <a:fld id="{C783640B-3F97-430B-9182-32D5E1AB1CBC}"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E29B-4B07-9689-237E5904ECD1}"/>
                </c:ext>
              </c:extLst>
            </c:dLbl>
            <c:dLbl>
              <c:idx val="2"/>
              <c:tx>
                <c:rich>
                  <a:bodyPr/>
                  <a:lstStyle/>
                  <a:p>
                    <a:fld id="{28BCCC82-C8BA-40C8-AA90-4668A6FCD64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29B-4B07-9689-237E5904ECD1}"/>
                </c:ext>
              </c:extLst>
            </c:dLbl>
            <c:dLbl>
              <c:idx val="3"/>
              <c:tx>
                <c:rich>
                  <a:bodyPr/>
                  <a:lstStyle/>
                  <a:p>
                    <a:fld id="{14FA0445-4023-46D3-91F7-0B14E444AF75}"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E29B-4B07-9689-237E5904ECD1}"/>
                </c:ext>
              </c:extLst>
            </c:dLbl>
            <c:dLbl>
              <c:idx val="4"/>
              <c:tx>
                <c:rich>
                  <a:bodyPr/>
                  <a:lstStyle/>
                  <a:p>
                    <a:fld id="{9F477056-427B-45DF-AC75-2C6FF028E3F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29B-4B07-9689-237E5904ECD1}"/>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3.31</c:v>
                </c:pt>
                <c:pt idx="1">
                  <c:v>3.33</c:v>
                </c:pt>
                <c:pt idx="2">
                  <c:v>3.15</c:v>
                </c:pt>
                <c:pt idx="3">
                  <c:v>0</c:v>
                </c:pt>
                <c:pt idx="4">
                  <c:v>3.47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(n=455)</c:v>
                  </c:pt>
                  <c:pt idx="1">
                    <c:v>(n=447)</c:v>
                  </c:pt>
                  <c:pt idx="2">
                    <c:v>(n=187)</c:v>
                  </c:pt>
                  <c:pt idx="4">
                    <c:v>(n=269)</c:v>
                  </c:pt>
                </c15:dlblRangeCache>
              </c15:datalabelsRange>
            </c:ext>
            <c:ext xmlns:c16="http://schemas.microsoft.com/office/drawing/2014/chart" uri="{C3380CC4-5D6E-409C-BE32-E72D297353CC}">
              <c16:uniqueId val="{0000000F-E29B-4B07-9689-237E5904ECD1}"/>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85CF-4776-AF73-5374270D0A4D}"/>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85CF-4776-AF73-5374270D0A4D}"/>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85CF-4776-AF73-5374270D0A4D}"/>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85CF-4776-AF73-5374270D0A4D}"/>
              </c:ext>
            </c:extLst>
          </c:dPt>
          <c:dLbls>
            <c:dLbl>
              <c:idx val="0"/>
              <c:tx>
                <c:rich>
                  <a:bodyPr/>
                  <a:lstStyle/>
                  <a:p>
                    <a:fld id="{75FC9CF9-7BF2-4A24-BCDF-2A98DEF0077B}"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85CF-4776-AF73-5374270D0A4D}"/>
                </c:ext>
              </c:extLst>
            </c:dLbl>
            <c:dLbl>
              <c:idx val="1"/>
              <c:tx>
                <c:rich>
                  <a:bodyPr/>
                  <a:lstStyle/>
                  <a:p>
                    <a:fld id="{7CDACE73-02DA-442F-A689-022B9745E2C0}"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85CF-4776-AF73-5374270D0A4D}"/>
                </c:ext>
              </c:extLst>
            </c:dLbl>
            <c:dLbl>
              <c:idx val="2"/>
              <c:tx>
                <c:rich>
                  <a:bodyPr/>
                  <a:lstStyle/>
                  <a:p>
                    <a:fld id="{03879966-AF31-49BB-A8F1-816E6EC6E55B}"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85CF-4776-AF73-5374270D0A4D}"/>
                </c:ext>
              </c:extLst>
            </c:dLbl>
            <c:dLbl>
              <c:idx val="3"/>
              <c:tx>
                <c:rich>
                  <a:bodyPr/>
                  <a:lstStyle/>
                  <a:p>
                    <a:fld id="{1F43332B-0D06-4D67-ABE8-E9C5C64288E0}"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85CF-4776-AF73-5374270D0A4D}"/>
                </c:ext>
              </c:extLst>
            </c:dLbl>
            <c:dLbl>
              <c:idx val="4"/>
              <c:tx>
                <c:rich>
                  <a:bodyPr/>
                  <a:lstStyle/>
                  <a:p>
                    <a:fld id="{A2889450-1CD9-4BC9-BC1E-4F53735705B5}"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85CF-4776-AF73-5374270D0A4D}"/>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3.5261980400000001</c:v>
                </c:pt>
                <c:pt idx="1">
                  <c:v>3.3363904299999998</c:v>
                </c:pt>
                <c:pt idx="2">
                  <c:v>3.37791109</c:v>
                </c:pt>
                <c:pt idx="3">
                  <c:v>0</c:v>
                </c:pt>
                <c:pt idx="4">
                  <c:v>3.6411006499999998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3.53</c:v>
                  </c:pt>
                  <c:pt idx="1">
                    <c:v>3.34</c:v>
                  </c:pt>
                  <c:pt idx="2">
                    <c:v>3.38</c:v>
                  </c:pt>
                  <c:pt idx="3">
                    <c:v>^</c:v>
                  </c:pt>
                  <c:pt idx="4">
                    <c:v>3.64</c:v>
                  </c:pt>
                </c15:dlblRangeCache>
              </c15:datalabelsRange>
            </c:ext>
            <c:ext xmlns:c16="http://schemas.microsoft.com/office/drawing/2014/chart" uri="{C3380CC4-5D6E-409C-BE32-E72D297353CC}">
              <c16:uniqueId val="{00000009-85CF-4776-AF73-5374270D0A4D}"/>
            </c:ext>
          </c:extLst>
        </c:ser>
        <c:ser>
          <c:idx val="1"/>
          <c:order val="1"/>
          <c:spPr>
            <a:noFill/>
            <a:ln>
              <a:noFill/>
            </a:ln>
            <a:effectLst/>
          </c:spPr>
          <c:invertIfNegative val="0"/>
          <c:dLbls>
            <c:dLbl>
              <c:idx val="0"/>
              <c:tx>
                <c:rich>
                  <a:bodyPr/>
                  <a:lstStyle/>
                  <a:p>
                    <a:fld id="{8EBA2F1C-FE8E-4100-BC80-01D5AE1FAFAC}"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85CF-4776-AF73-5374270D0A4D}"/>
                </c:ext>
              </c:extLst>
            </c:dLbl>
            <c:dLbl>
              <c:idx val="1"/>
              <c:tx>
                <c:rich>
                  <a:bodyPr/>
                  <a:lstStyle/>
                  <a:p>
                    <a:fld id="{4637762B-FD42-4DDD-B168-F275DA989797}"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85CF-4776-AF73-5374270D0A4D}"/>
                </c:ext>
              </c:extLst>
            </c:dLbl>
            <c:dLbl>
              <c:idx val="2"/>
              <c:tx>
                <c:rich>
                  <a:bodyPr/>
                  <a:lstStyle/>
                  <a:p>
                    <a:fld id="{A7F43494-F3DE-40A4-8F6B-6479EA9BD6D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5CF-4776-AF73-5374270D0A4D}"/>
                </c:ext>
              </c:extLst>
            </c:dLbl>
            <c:dLbl>
              <c:idx val="3"/>
              <c:tx>
                <c:rich>
                  <a:bodyPr/>
                  <a:lstStyle/>
                  <a:p>
                    <a:fld id="{44CF7D7D-4E2F-4234-9402-344E51E2B136}"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85CF-4776-AF73-5374270D0A4D}"/>
                </c:ext>
              </c:extLst>
            </c:dLbl>
            <c:dLbl>
              <c:idx val="4"/>
              <c:tx>
                <c:rich>
                  <a:bodyPr/>
                  <a:lstStyle/>
                  <a:p>
                    <a:fld id="{7A209665-89DA-43D4-ADE0-56E86318D7A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5CF-4776-AF73-5374270D0A4D}"/>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3.53</c:v>
                </c:pt>
                <c:pt idx="1">
                  <c:v>3.34</c:v>
                </c:pt>
                <c:pt idx="2">
                  <c:v>3.38</c:v>
                </c:pt>
                <c:pt idx="3">
                  <c:v>0</c:v>
                </c:pt>
                <c:pt idx="4">
                  <c:v>3.64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(n=308)</c:v>
                  </c:pt>
                  <c:pt idx="1">
                    <c:v>(n=299)</c:v>
                  </c:pt>
                  <c:pt idx="2">
                    <c:v>(n=135)</c:v>
                  </c:pt>
                  <c:pt idx="4">
                    <c:v>(n=210)</c:v>
                  </c:pt>
                </c15:dlblRangeCache>
              </c15:datalabelsRange>
            </c:ext>
            <c:ext xmlns:c16="http://schemas.microsoft.com/office/drawing/2014/chart" uri="{C3380CC4-5D6E-409C-BE32-E72D297353CC}">
              <c16:uniqueId val="{0000000F-85CF-4776-AF73-5374270D0A4D}"/>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2F2-4893-868E-77937782A305}"/>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62F2-4893-868E-77937782A305}"/>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62F2-4893-868E-77937782A305}"/>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62F2-4893-868E-77937782A305}"/>
              </c:ext>
            </c:extLst>
          </c:dPt>
          <c:dLbls>
            <c:dLbl>
              <c:idx val="0"/>
              <c:tx>
                <c:rich>
                  <a:bodyPr/>
                  <a:lstStyle/>
                  <a:p>
                    <a:fld id="{466757A4-669B-4F0D-888B-F2BA0138CF43}"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62F2-4893-868E-77937782A305}"/>
                </c:ext>
              </c:extLst>
            </c:dLbl>
            <c:dLbl>
              <c:idx val="1"/>
              <c:tx>
                <c:rich>
                  <a:bodyPr/>
                  <a:lstStyle/>
                  <a:p>
                    <a:fld id="{413D44CF-558C-411B-A2C3-A96DFA4A1C03}"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62F2-4893-868E-77937782A305}"/>
                </c:ext>
              </c:extLst>
            </c:dLbl>
            <c:dLbl>
              <c:idx val="2"/>
              <c:tx>
                <c:rich>
                  <a:bodyPr/>
                  <a:lstStyle/>
                  <a:p>
                    <a:fld id="{60768ACA-EE67-4E4E-A29D-17905888DB71}"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62F2-4893-868E-77937782A305}"/>
                </c:ext>
              </c:extLst>
            </c:dLbl>
            <c:dLbl>
              <c:idx val="3"/>
              <c:tx>
                <c:rich>
                  <a:bodyPr/>
                  <a:lstStyle/>
                  <a:p>
                    <a:fld id="{D1D2B223-1195-4710-BACF-61736BCDA6A0}"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62F2-4893-868E-77937782A305}"/>
                </c:ext>
              </c:extLst>
            </c:dLbl>
            <c:dLbl>
              <c:idx val="4"/>
              <c:tx>
                <c:rich>
                  <a:bodyPr/>
                  <a:lstStyle/>
                  <a:p>
                    <a:fld id="{3771ABE4-FAFB-41B9-897F-D05796942B8B}"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62F2-4893-868E-77937782A305}"/>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3.21788542</c:v>
                </c:pt>
                <c:pt idx="1">
                  <c:v>3.1088807300000001</c:v>
                </c:pt>
                <c:pt idx="2">
                  <c:v>3.1606378899999998</c:v>
                </c:pt>
                <c:pt idx="3">
                  <c:v>0</c:v>
                </c:pt>
                <c:pt idx="4">
                  <c:v>3.44341864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3.22</c:v>
                  </c:pt>
                  <c:pt idx="1">
                    <c:v>3.11</c:v>
                  </c:pt>
                  <c:pt idx="2">
                    <c:v>3.16</c:v>
                  </c:pt>
                  <c:pt idx="3">
                    <c:v>^</c:v>
                  </c:pt>
                  <c:pt idx="4">
                    <c:v>3.44</c:v>
                  </c:pt>
                </c15:dlblRangeCache>
              </c15:datalabelsRange>
            </c:ext>
            <c:ext xmlns:c16="http://schemas.microsoft.com/office/drawing/2014/chart" uri="{C3380CC4-5D6E-409C-BE32-E72D297353CC}">
              <c16:uniqueId val="{00000009-62F2-4893-868E-77937782A305}"/>
            </c:ext>
          </c:extLst>
        </c:ser>
        <c:ser>
          <c:idx val="1"/>
          <c:order val="1"/>
          <c:spPr>
            <a:noFill/>
            <a:ln>
              <a:noFill/>
            </a:ln>
            <a:effectLst/>
          </c:spPr>
          <c:invertIfNegative val="0"/>
          <c:dLbls>
            <c:dLbl>
              <c:idx val="0"/>
              <c:tx>
                <c:rich>
                  <a:bodyPr/>
                  <a:lstStyle/>
                  <a:p>
                    <a:fld id="{AC5C6088-6F0D-42EA-B507-D1609410DAB9}"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62F2-4893-868E-77937782A305}"/>
                </c:ext>
              </c:extLst>
            </c:dLbl>
            <c:dLbl>
              <c:idx val="1"/>
              <c:tx>
                <c:rich>
                  <a:bodyPr/>
                  <a:lstStyle/>
                  <a:p>
                    <a:fld id="{5616612F-3EAF-489C-B2E9-3E1C97B4D91A}"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62F2-4893-868E-77937782A305}"/>
                </c:ext>
              </c:extLst>
            </c:dLbl>
            <c:dLbl>
              <c:idx val="2"/>
              <c:tx>
                <c:rich>
                  <a:bodyPr/>
                  <a:lstStyle/>
                  <a:p>
                    <a:fld id="{5094F14C-5984-4D73-A2E1-AD2AA48AE06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2F2-4893-868E-77937782A305}"/>
                </c:ext>
              </c:extLst>
            </c:dLbl>
            <c:dLbl>
              <c:idx val="3"/>
              <c:tx>
                <c:rich>
                  <a:bodyPr/>
                  <a:lstStyle/>
                  <a:p>
                    <a:fld id="{FF7FA6B4-48A0-42B0-8BA4-96FA1D4442C8}"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62F2-4893-868E-77937782A305}"/>
                </c:ext>
              </c:extLst>
            </c:dLbl>
            <c:dLbl>
              <c:idx val="4"/>
              <c:tx>
                <c:rich>
                  <a:bodyPr/>
                  <a:lstStyle/>
                  <a:p>
                    <a:fld id="{8112C692-9CBC-4D58-BA45-672E8871D43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2F2-4893-868E-77937782A305}"/>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3.22</c:v>
                </c:pt>
                <c:pt idx="1">
                  <c:v>3.11</c:v>
                </c:pt>
                <c:pt idx="2">
                  <c:v>3.16</c:v>
                </c:pt>
                <c:pt idx="3">
                  <c:v>0</c:v>
                </c:pt>
                <c:pt idx="4">
                  <c:v>3.44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(n=303)</c:v>
                  </c:pt>
                  <c:pt idx="1">
                    <c:v>(n=283)</c:v>
                  </c:pt>
                  <c:pt idx="2">
                    <c:v>(n=128)</c:v>
                  </c:pt>
                  <c:pt idx="4">
                    <c:v>(n=199)</c:v>
                  </c:pt>
                </c15:dlblRangeCache>
              </c15:datalabelsRange>
            </c:ext>
            <c:ext xmlns:c16="http://schemas.microsoft.com/office/drawing/2014/chart" uri="{C3380CC4-5D6E-409C-BE32-E72D297353CC}">
              <c16:uniqueId val="{0000000F-62F2-4893-868E-77937782A305}"/>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4363-4D8A-924A-DD62FBE36E2B}"/>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4363-4D8A-924A-DD62FBE36E2B}"/>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4363-4D8A-924A-DD62FBE36E2B}"/>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4363-4D8A-924A-DD62FBE36E2B}"/>
              </c:ext>
            </c:extLst>
          </c:dPt>
          <c:dLbls>
            <c:dLbl>
              <c:idx val="0"/>
              <c:tx>
                <c:rich>
                  <a:bodyPr/>
                  <a:lstStyle/>
                  <a:p>
                    <a:fld id="{70B2F20C-4A99-4907-AAF5-BC38E88DD01C}"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4363-4D8A-924A-DD62FBE36E2B}"/>
                </c:ext>
              </c:extLst>
            </c:dLbl>
            <c:dLbl>
              <c:idx val="1"/>
              <c:tx>
                <c:rich>
                  <a:bodyPr/>
                  <a:lstStyle/>
                  <a:p>
                    <a:fld id="{A2A06231-E012-4455-844E-A63B4FEFD8FE}"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4363-4D8A-924A-DD62FBE36E2B}"/>
                </c:ext>
              </c:extLst>
            </c:dLbl>
            <c:dLbl>
              <c:idx val="2"/>
              <c:tx>
                <c:rich>
                  <a:bodyPr/>
                  <a:lstStyle/>
                  <a:p>
                    <a:fld id="{9ECAA395-553D-464D-BDE5-4B9B88E0C32E}"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4363-4D8A-924A-DD62FBE36E2B}"/>
                </c:ext>
              </c:extLst>
            </c:dLbl>
            <c:dLbl>
              <c:idx val="3"/>
              <c:tx>
                <c:rich>
                  <a:bodyPr/>
                  <a:lstStyle/>
                  <a:p>
                    <a:fld id="{6BC08C57-BB11-4365-B8E1-63D2A0BF1355}"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4363-4D8A-924A-DD62FBE36E2B}"/>
                </c:ext>
              </c:extLst>
            </c:dLbl>
            <c:dLbl>
              <c:idx val="4"/>
              <c:tx>
                <c:rich>
                  <a:bodyPr/>
                  <a:lstStyle/>
                  <a:p>
                    <a:fld id="{9D27ED46-12A2-4A4D-AE36-2738B8C05C98}"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4363-4D8A-924A-DD62FBE36E2B}"/>
                </c:ext>
              </c:extLst>
            </c:dLbl>
            <c:spPr>
              <a:noFill/>
              <a:ln>
                <a:noFill/>
              </a:ln>
              <a:effectLst/>
            </c:spPr>
            <c:txPr>
              <a:bodyPr rot="0" spcFirstLastPara="1" vertOverflow="ellipsis" vert="horz" wrap="square" anchor="ctr" anchorCtr="1"/>
              <a:lstStyle/>
              <a:p>
                <a:pPr>
                  <a:defRPr sz="11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3.70443173</c:v>
                </c:pt>
                <c:pt idx="1">
                  <c:v>3.6556324500000001</c:v>
                </c:pt>
                <c:pt idx="2">
                  <c:v>3.7302065199999999</c:v>
                </c:pt>
                <c:pt idx="3">
                  <c:v>0</c:v>
                </c:pt>
                <c:pt idx="4">
                  <c:v>3.8900010900000002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3.70</c:v>
                  </c:pt>
                  <c:pt idx="1">
                    <c:v>3.66</c:v>
                  </c:pt>
                  <c:pt idx="2">
                    <c:v>3.73</c:v>
                  </c:pt>
                  <c:pt idx="3">
                    <c:v>^</c:v>
                  </c:pt>
                  <c:pt idx="4">
                    <c:v>3.89</c:v>
                  </c:pt>
                </c15:dlblRangeCache>
              </c15:datalabelsRange>
            </c:ext>
            <c:ext xmlns:c16="http://schemas.microsoft.com/office/drawing/2014/chart" uri="{C3380CC4-5D6E-409C-BE32-E72D297353CC}">
              <c16:uniqueId val="{00000009-4363-4D8A-924A-DD62FBE36E2B}"/>
            </c:ext>
          </c:extLst>
        </c:ser>
        <c:ser>
          <c:idx val="1"/>
          <c:order val="1"/>
          <c:spPr>
            <a:noFill/>
            <a:ln>
              <a:noFill/>
            </a:ln>
            <a:effectLst/>
          </c:spPr>
          <c:invertIfNegative val="0"/>
          <c:dLbls>
            <c:dLbl>
              <c:idx val="0"/>
              <c:tx>
                <c:rich>
                  <a:bodyPr/>
                  <a:lstStyle/>
                  <a:p>
                    <a:fld id="{A05AA00B-D15F-4EEE-8B56-23E3FF884A04}"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4363-4D8A-924A-DD62FBE36E2B}"/>
                </c:ext>
              </c:extLst>
            </c:dLbl>
            <c:dLbl>
              <c:idx val="1"/>
              <c:tx>
                <c:rich>
                  <a:bodyPr/>
                  <a:lstStyle/>
                  <a:p>
                    <a:fld id="{F98C000E-4978-4903-AB9F-1052BBEC8926}"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4363-4D8A-924A-DD62FBE36E2B}"/>
                </c:ext>
              </c:extLst>
            </c:dLbl>
            <c:dLbl>
              <c:idx val="2"/>
              <c:tx>
                <c:rich>
                  <a:bodyPr/>
                  <a:lstStyle/>
                  <a:p>
                    <a:fld id="{E51ADDBA-28E0-4F70-BA74-34771E3C858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363-4D8A-924A-DD62FBE36E2B}"/>
                </c:ext>
              </c:extLst>
            </c:dLbl>
            <c:dLbl>
              <c:idx val="3"/>
              <c:tx>
                <c:rich>
                  <a:bodyPr/>
                  <a:lstStyle/>
                  <a:p>
                    <a:fld id="{ED68F1EE-B96A-4BF2-8796-2B5DEA40914D}"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4363-4D8A-924A-DD62FBE36E2B}"/>
                </c:ext>
              </c:extLst>
            </c:dLbl>
            <c:dLbl>
              <c:idx val="4"/>
              <c:tx>
                <c:rich>
                  <a:bodyPr/>
                  <a:lstStyle/>
                  <a:p>
                    <a:fld id="{812F4609-67FD-47BF-A456-5CAD4D403F8C}"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363-4D8A-924A-DD62FBE36E2B}"/>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3.7</c:v>
                </c:pt>
                <c:pt idx="1">
                  <c:v>3.66</c:v>
                </c:pt>
                <c:pt idx="2">
                  <c:v>3.73</c:v>
                </c:pt>
                <c:pt idx="3">
                  <c:v>0</c:v>
                </c:pt>
                <c:pt idx="4">
                  <c:v>3.89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(n=428)</c:v>
                  </c:pt>
                  <c:pt idx="1">
                    <c:v>(n=403)</c:v>
                  </c:pt>
                  <c:pt idx="2">
                    <c:v>(n=172)</c:v>
                  </c:pt>
                  <c:pt idx="4">
                    <c:v>(n=261)</c:v>
                  </c:pt>
                </c15:dlblRangeCache>
              </c15:datalabelsRange>
            </c:ext>
            <c:ext xmlns:c16="http://schemas.microsoft.com/office/drawing/2014/chart" uri="{C3380CC4-5D6E-409C-BE32-E72D297353CC}">
              <c16:uniqueId val="{0000000F-4363-4D8A-924A-DD62FBE36E2B}"/>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2CCE-418A-AA3E-5B6621931C7A}"/>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2CCE-418A-AA3E-5B6621931C7A}"/>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2CCE-418A-AA3E-5B6621931C7A}"/>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2CCE-418A-AA3E-5B6621931C7A}"/>
              </c:ext>
            </c:extLst>
          </c:dPt>
          <c:dLbls>
            <c:dLbl>
              <c:idx val="0"/>
              <c:tx>
                <c:rich>
                  <a:bodyPr/>
                  <a:lstStyle/>
                  <a:p>
                    <a:fld id="{0BFC2690-B3BB-4885-99FF-89A2D9FC02A0}"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2CCE-418A-AA3E-5B6621931C7A}"/>
                </c:ext>
              </c:extLst>
            </c:dLbl>
            <c:dLbl>
              <c:idx val="1"/>
              <c:tx>
                <c:rich>
                  <a:bodyPr/>
                  <a:lstStyle/>
                  <a:p>
                    <a:fld id="{7D623316-DF62-41E2-B089-E986FCABE5C0}"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2CCE-418A-AA3E-5B6621931C7A}"/>
                </c:ext>
              </c:extLst>
            </c:dLbl>
            <c:dLbl>
              <c:idx val="2"/>
              <c:tx>
                <c:rich>
                  <a:bodyPr/>
                  <a:lstStyle/>
                  <a:p>
                    <a:fld id="{DCA66304-F46E-406D-8FFE-43F53AD209FF}"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2CCE-418A-AA3E-5B6621931C7A}"/>
                </c:ext>
              </c:extLst>
            </c:dLbl>
            <c:dLbl>
              <c:idx val="3"/>
              <c:tx>
                <c:rich>
                  <a:bodyPr/>
                  <a:lstStyle/>
                  <a:p>
                    <a:fld id="{DA6A256B-032B-4BC1-A888-BEE0CE99538E}"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2CCE-418A-AA3E-5B6621931C7A}"/>
                </c:ext>
              </c:extLst>
            </c:dLbl>
            <c:dLbl>
              <c:idx val="4"/>
              <c:tx>
                <c:rich>
                  <a:bodyPr/>
                  <a:lstStyle/>
                  <a:p>
                    <a:fld id="{82F62C67-001C-4A4F-AC48-EA8A9C566EB3}"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2CCE-418A-AA3E-5B6621931C7A}"/>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3.6212306399999998</c:v>
                </c:pt>
                <c:pt idx="1">
                  <c:v>3.5914903100000002</c:v>
                </c:pt>
                <c:pt idx="2">
                  <c:v>3.6888478999999998</c:v>
                </c:pt>
                <c:pt idx="3">
                  <c:v>0</c:v>
                </c:pt>
                <c:pt idx="4">
                  <c:v>3.83966114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3.62</c:v>
                  </c:pt>
                  <c:pt idx="1">
                    <c:v>3.59</c:v>
                  </c:pt>
                  <c:pt idx="2">
                    <c:v>3.69</c:v>
                  </c:pt>
                  <c:pt idx="3">
                    <c:v>^</c:v>
                  </c:pt>
                  <c:pt idx="4">
                    <c:v>3.84</c:v>
                  </c:pt>
                </c15:dlblRangeCache>
              </c15:datalabelsRange>
            </c:ext>
            <c:ext xmlns:c16="http://schemas.microsoft.com/office/drawing/2014/chart" uri="{C3380CC4-5D6E-409C-BE32-E72D297353CC}">
              <c16:uniqueId val="{00000009-2CCE-418A-AA3E-5B6621931C7A}"/>
            </c:ext>
          </c:extLst>
        </c:ser>
        <c:ser>
          <c:idx val="1"/>
          <c:order val="1"/>
          <c:spPr>
            <a:noFill/>
            <a:ln>
              <a:noFill/>
            </a:ln>
            <a:effectLst/>
          </c:spPr>
          <c:invertIfNegative val="0"/>
          <c:dLbls>
            <c:dLbl>
              <c:idx val="0"/>
              <c:tx>
                <c:rich>
                  <a:bodyPr/>
                  <a:lstStyle/>
                  <a:p>
                    <a:fld id="{BD6DF1EE-CEB1-4409-8A2E-F696BD92D8CE}"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2CCE-418A-AA3E-5B6621931C7A}"/>
                </c:ext>
              </c:extLst>
            </c:dLbl>
            <c:dLbl>
              <c:idx val="1"/>
              <c:tx>
                <c:rich>
                  <a:bodyPr/>
                  <a:lstStyle/>
                  <a:p>
                    <a:fld id="{065B429C-8091-4BC3-8251-5D16B47FCE5B}"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2CCE-418A-AA3E-5B6621931C7A}"/>
                </c:ext>
              </c:extLst>
            </c:dLbl>
            <c:dLbl>
              <c:idx val="2"/>
              <c:tx>
                <c:rich>
                  <a:bodyPr/>
                  <a:lstStyle/>
                  <a:p>
                    <a:fld id="{54EA2BD7-25D2-4E1D-84F1-EBFE31C90D4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CCE-418A-AA3E-5B6621931C7A}"/>
                </c:ext>
              </c:extLst>
            </c:dLbl>
            <c:dLbl>
              <c:idx val="3"/>
              <c:tx>
                <c:rich>
                  <a:bodyPr/>
                  <a:lstStyle/>
                  <a:p>
                    <a:fld id="{3FE55D51-538D-4987-B075-60AD4EC97CCF}"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2CCE-418A-AA3E-5B6621931C7A}"/>
                </c:ext>
              </c:extLst>
            </c:dLbl>
            <c:dLbl>
              <c:idx val="4"/>
              <c:tx>
                <c:rich>
                  <a:bodyPr/>
                  <a:lstStyle/>
                  <a:p>
                    <a:fld id="{186D9BEE-E6B6-4E09-B283-BC9D6F5BFEC4}"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CCE-418A-AA3E-5B6621931C7A}"/>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3.62</c:v>
                </c:pt>
                <c:pt idx="1">
                  <c:v>3.59</c:v>
                </c:pt>
                <c:pt idx="2">
                  <c:v>3.69</c:v>
                </c:pt>
                <c:pt idx="3">
                  <c:v>0</c:v>
                </c:pt>
                <c:pt idx="4">
                  <c:v>3.84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(n=658)</c:v>
                  </c:pt>
                  <c:pt idx="1">
                    <c:v>(n=625)</c:v>
                  </c:pt>
                  <c:pt idx="2">
                    <c:v>(n=260)</c:v>
                  </c:pt>
                  <c:pt idx="4">
                    <c:v>(n=375)</c:v>
                  </c:pt>
                </c15:dlblRangeCache>
              </c15:datalabelsRange>
            </c:ext>
            <c:ext xmlns:c16="http://schemas.microsoft.com/office/drawing/2014/chart" uri="{C3380CC4-5D6E-409C-BE32-E72D297353CC}">
              <c16:uniqueId val="{0000000F-2CCE-418A-AA3E-5B6621931C7A}"/>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F6B5-4D87-AA4F-4A5F4D317819}"/>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F6B5-4D87-AA4F-4A5F4D317819}"/>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F6B5-4D87-AA4F-4A5F4D317819}"/>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F6B5-4D87-AA4F-4A5F4D317819}"/>
              </c:ext>
            </c:extLst>
          </c:dPt>
          <c:dLbls>
            <c:dLbl>
              <c:idx val="0"/>
              <c:tx>
                <c:rich>
                  <a:bodyPr/>
                  <a:lstStyle/>
                  <a:p>
                    <a:fld id="{B985107E-F727-4652-B698-8C98CE2A5F6C}"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F6B5-4D87-AA4F-4A5F4D317819}"/>
                </c:ext>
              </c:extLst>
            </c:dLbl>
            <c:dLbl>
              <c:idx val="1"/>
              <c:tx>
                <c:rich>
                  <a:bodyPr/>
                  <a:lstStyle/>
                  <a:p>
                    <a:fld id="{B9F7E794-415E-4719-AAC7-791FC127385E}"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F6B5-4D87-AA4F-4A5F4D317819}"/>
                </c:ext>
              </c:extLst>
            </c:dLbl>
            <c:dLbl>
              <c:idx val="2"/>
              <c:tx>
                <c:rich>
                  <a:bodyPr/>
                  <a:lstStyle/>
                  <a:p>
                    <a:fld id="{2937C61A-67CF-4DEB-8A8E-8D4CF3738CB5}"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F6B5-4D87-AA4F-4A5F4D317819}"/>
                </c:ext>
              </c:extLst>
            </c:dLbl>
            <c:dLbl>
              <c:idx val="3"/>
              <c:tx>
                <c:rich>
                  <a:bodyPr/>
                  <a:lstStyle/>
                  <a:p>
                    <a:fld id="{F03C8462-1228-49D3-A8B6-19297AE9959B}"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F6B5-4D87-AA4F-4A5F4D317819}"/>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F8238695-383A-40C0-8877-B68111A28A56}" type="CELLRANGE">
                      <a:rPr lang="en-GB">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F6B5-4D87-AA4F-4A5F4D317819}"/>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3.7827465400000002</c:v>
                </c:pt>
                <c:pt idx="1">
                  <c:v>3.7851384399999999</c:v>
                </c:pt>
                <c:pt idx="2">
                  <c:v>3.9298407100000001</c:v>
                </c:pt>
                <c:pt idx="3">
                  <c:v>0</c:v>
                </c:pt>
                <c:pt idx="4">
                  <c:v>3.92513596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3.78</c:v>
                  </c:pt>
                  <c:pt idx="1">
                    <c:v>3.79</c:v>
                  </c:pt>
                  <c:pt idx="2">
                    <c:v>3.93</c:v>
                  </c:pt>
                  <c:pt idx="3">
                    <c:v>^</c:v>
                  </c:pt>
                  <c:pt idx="4">
                    <c:v>3.93</c:v>
                  </c:pt>
                </c15:dlblRangeCache>
              </c15:datalabelsRange>
            </c:ext>
            <c:ext xmlns:c16="http://schemas.microsoft.com/office/drawing/2014/chart" uri="{C3380CC4-5D6E-409C-BE32-E72D297353CC}">
              <c16:uniqueId val="{00000009-F6B5-4D87-AA4F-4A5F4D317819}"/>
            </c:ext>
          </c:extLst>
        </c:ser>
        <c:ser>
          <c:idx val="1"/>
          <c:order val="1"/>
          <c:spPr>
            <a:noFill/>
            <a:ln>
              <a:noFill/>
            </a:ln>
            <a:effectLst/>
          </c:spPr>
          <c:invertIfNegative val="0"/>
          <c:dLbls>
            <c:dLbl>
              <c:idx val="0"/>
              <c:tx>
                <c:rich>
                  <a:bodyPr/>
                  <a:lstStyle/>
                  <a:p>
                    <a:fld id="{E8B53EB6-2884-4504-9B75-DD18E396BCB8}"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F6B5-4D87-AA4F-4A5F4D317819}"/>
                </c:ext>
              </c:extLst>
            </c:dLbl>
            <c:dLbl>
              <c:idx val="1"/>
              <c:tx>
                <c:rich>
                  <a:bodyPr/>
                  <a:lstStyle/>
                  <a:p>
                    <a:fld id="{A87CF3F1-2E98-4799-AE35-CDA005F34CBB}"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F6B5-4D87-AA4F-4A5F4D317819}"/>
                </c:ext>
              </c:extLst>
            </c:dLbl>
            <c:dLbl>
              <c:idx val="2"/>
              <c:tx>
                <c:rich>
                  <a:bodyPr/>
                  <a:lstStyle/>
                  <a:p>
                    <a:fld id="{DA9597C3-8FFC-4BEA-800E-9CD4A4F99C4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6B5-4D87-AA4F-4A5F4D317819}"/>
                </c:ext>
              </c:extLst>
            </c:dLbl>
            <c:dLbl>
              <c:idx val="3"/>
              <c:tx>
                <c:rich>
                  <a:bodyPr/>
                  <a:lstStyle/>
                  <a:p>
                    <a:fld id="{56175F2F-E4C5-4CF2-BACF-43A14C699583}"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F6B5-4D87-AA4F-4A5F4D317819}"/>
                </c:ext>
              </c:extLst>
            </c:dLbl>
            <c:dLbl>
              <c:idx val="4"/>
              <c:tx>
                <c:rich>
                  <a:bodyPr/>
                  <a:lstStyle/>
                  <a:p>
                    <a:fld id="{7B0289E9-AA5A-437F-849B-BF41E63313B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6B5-4D87-AA4F-4A5F4D317819}"/>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3.78</c:v>
                </c:pt>
                <c:pt idx="1">
                  <c:v>3.79</c:v>
                </c:pt>
                <c:pt idx="2">
                  <c:v>3.93</c:v>
                </c:pt>
                <c:pt idx="3">
                  <c:v>0</c:v>
                </c:pt>
                <c:pt idx="4">
                  <c:v>3.93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(n=648)</c:v>
                  </c:pt>
                  <c:pt idx="1">
                    <c:v>(n=619)</c:v>
                  </c:pt>
                  <c:pt idx="2">
                    <c:v>(n=260)</c:v>
                  </c:pt>
                  <c:pt idx="4">
                    <c:v>(n=376)</c:v>
                  </c:pt>
                </c15:dlblRangeCache>
              </c15:datalabelsRange>
            </c:ext>
            <c:ext xmlns:c16="http://schemas.microsoft.com/office/drawing/2014/chart" uri="{C3380CC4-5D6E-409C-BE32-E72D297353CC}">
              <c16:uniqueId val="{0000000F-F6B5-4D87-AA4F-4A5F4D317819}"/>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809A-4ACF-85BC-256BD7696B1C}"/>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809A-4ACF-85BC-256BD7696B1C}"/>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809A-4ACF-85BC-256BD7696B1C}"/>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809A-4ACF-85BC-256BD7696B1C}"/>
              </c:ext>
            </c:extLst>
          </c:dPt>
          <c:dLbls>
            <c:dLbl>
              <c:idx val="0"/>
              <c:tx>
                <c:rich>
                  <a:bodyPr/>
                  <a:lstStyle/>
                  <a:p>
                    <a:fld id="{385A1C36-4255-462B-A5BB-D7405E5A1CA2}"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809A-4ACF-85BC-256BD7696B1C}"/>
                </c:ext>
              </c:extLst>
            </c:dLbl>
            <c:dLbl>
              <c:idx val="1"/>
              <c:tx>
                <c:rich>
                  <a:bodyPr/>
                  <a:lstStyle/>
                  <a:p>
                    <a:fld id="{FBCABF9F-8AAF-425B-92D0-FEFEC41CF7A6}"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809A-4ACF-85BC-256BD7696B1C}"/>
                </c:ext>
              </c:extLst>
            </c:dLbl>
            <c:dLbl>
              <c:idx val="2"/>
              <c:tx>
                <c:rich>
                  <a:bodyPr/>
                  <a:lstStyle/>
                  <a:p>
                    <a:fld id="{F69361DE-091C-4263-B5C8-6F158A660D5E}"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809A-4ACF-85BC-256BD7696B1C}"/>
                </c:ext>
              </c:extLst>
            </c:dLbl>
            <c:dLbl>
              <c:idx val="3"/>
              <c:tx>
                <c:rich>
                  <a:bodyPr/>
                  <a:lstStyle/>
                  <a:p>
                    <a:fld id="{061B8D11-7EDD-4FF2-99AB-5899E7936ED8}"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809A-4ACF-85BC-256BD7696B1C}"/>
                </c:ext>
              </c:extLst>
            </c:dLbl>
            <c:dLbl>
              <c:idx val="4"/>
              <c:tx>
                <c:rich>
                  <a:bodyPr/>
                  <a:lstStyle/>
                  <a:p>
                    <a:fld id="{A7E377F4-039B-449E-89B0-1B9B995CAD6D}"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809A-4ACF-85BC-256BD7696B1C}"/>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3.8631044700000001</c:v>
                </c:pt>
                <c:pt idx="1">
                  <c:v>3.83260647</c:v>
                </c:pt>
                <c:pt idx="2">
                  <c:v>3.9396877099999998</c:v>
                </c:pt>
                <c:pt idx="3">
                  <c:v>0</c:v>
                </c:pt>
                <c:pt idx="4">
                  <c:v>4.0270888500000002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3.86</c:v>
                  </c:pt>
                  <c:pt idx="1">
                    <c:v>3.83</c:v>
                  </c:pt>
                  <c:pt idx="2">
                    <c:v>3.94</c:v>
                  </c:pt>
                  <c:pt idx="3">
                    <c:v>^</c:v>
                  </c:pt>
                  <c:pt idx="4">
                    <c:v>4.03</c:v>
                  </c:pt>
                </c15:dlblRangeCache>
              </c15:datalabelsRange>
            </c:ext>
            <c:ext xmlns:c16="http://schemas.microsoft.com/office/drawing/2014/chart" uri="{C3380CC4-5D6E-409C-BE32-E72D297353CC}">
              <c16:uniqueId val="{00000009-809A-4ACF-85BC-256BD7696B1C}"/>
            </c:ext>
          </c:extLst>
        </c:ser>
        <c:ser>
          <c:idx val="1"/>
          <c:order val="1"/>
          <c:spPr>
            <a:noFill/>
            <a:ln>
              <a:noFill/>
            </a:ln>
            <a:effectLst/>
          </c:spPr>
          <c:invertIfNegative val="0"/>
          <c:dLbls>
            <c:dLbl>
              <c:idx val="0"/>
              <c:tx>
                <c:rich>
                  <a:bodyPr/>
                  <a:lstStyle/>
                  <a:p>
                    <a:fld id="{1FEB348E-FC21-4363-8FC9-C97C4935CC9F}"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809A-4ACF-85BC-256BD7696B1C}"/>
                </c:ext>
              </c:extLst>
            </c:dLbl>
            <c:dLbl>
              <c:idx val="1"/>
              <c:tx>
                <c:rich>
                  <a:bodyPr/>
                  <a:lstStyle/>
                  <a:p>
                    <a:fld id="{4127716A-14D2-439F-8ADB-5DFE4FFCAAA6}"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809A-4ACF-85BC-256BD7696B1C}"/>
                </c:ext>
              </c:extLst>
            </c:dLbl>
            <c:dLbl>
              <c:idx val="2"/>
              <c:tx>
                <c:rich>
                  <a:bodyPr/>
                  <a:lstStyle/>
                  <a:p>
                    <a:fld id="{5954DBA6-3038-4ED8-837E-FD7519B937A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09A-4ACF-85BC-256BD7696B1C}"/>
                </c:ext>
              </c:extLst>
            </c:dLbl>
            <c:dLbl>
              <c:idx val="3"/>
              <c:tx>
                <c:rich>
                  <a:bodyPr/>
                  <a:lstStyle/>
                  <a:p>
                    <a:fld id="{EF9153D3-A3B5-4A99-ABEA-DCE01D788590}"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809A-4ACF-85BC-256BD7696B1C}"/>
                </c:ext>
              </c:extLst>
            </c:dLbl>
            <c:dLbl>
              <c:idx val="4"/>
              <c:tx>
                <c:rich>
                  <a:bodyPr/>
                  <a:lstStyle/>
                  <a:p>
                    <a:fld id="{4BE48EB6-507B-4AA6-9578-9F50BE56390C}"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09A-4ACF-85BC-256BD7696B1C}"/>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3.86</c:v>
                </c:pt>
                <c:pt idx="1">
                  <c:v>3.83</c:v>
                </c:pt>
                <c:pt idx="2">
                  <c:v>3.94</c:v>
                </c:pt>
                <c:pt idx="3">
                  <c:v>0</c:v>
                </c:pt>
                <c:pt idx="4">
                  <c:v>4.03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(n=637)</c:v>
                  </c:pt>
                  <c:pt idx="1">
                    <c:v>(n=611)</c:v>
                  </c:pt>
                  <c:pt idx="2">
                    <c:v>(n=263)</c:v>
                  </c:pt>
                  <c:pt idx="4">
                    <c:v>(n=374)</c:v>
                  </c:pt>
                </c15:dlblRangeCache>
              </c15:datalabelsRange>
            </c:ext>
            <c:ext xmlns:c16="http://schemas.microsoft.com/office/drawing/2014/chart" uri="{C3380CC4-5D6E-409C-BE32-E72D297353CC}">
              <c16:uniqueId val="{0000000F-809A-4ACF-85BC-256BD7696B1C}"/>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BA8-4EF5-B3A8-6756EC9324C6}"/>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BA8-4EF5-B3A8-6756EC9324C6}"/>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BA8-4EF5-B3A8-6756EC9324C6}"/>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BA8-4EF5-B3A8-6756EC9324C6}"/>
              </c:ext>
            </c:extLst>
          </c:dPt>
          <c:dLbls>
            <c:dLbl>
              <c:idx val="0"/>
              <c:tx>
                <c:rich>
                  <a:bodyPr/>
                  <a:lstStyle/>
                  <a:p>
                    <a:fld id="{0D4CA41A-088E-4D78-A40C-357335ED3657}"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ABA8-4EF5-B3A8-6756EC9324C6}"/>
                </c:ext>
              </c:extLst>
            </c:dLbl>
            <c:dLbl>
              <c:idx val="1"/>
              <c:tx>
                <c:rich>
                  <a:bodyPr/>
                  <a:lstStyle/>
                  <a:p>
                    <a:fld id="{CE5C3ED3-DFD9-4546-BC13-4617CDD74D5F}"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ABA8-4EF5-B3A8-6756EC9324C6}"/>
                </c:ext>
              </c:extLst>
            </c:dLbl>
            <c:dLbl>
              <c:idx val="2"/>
              <c:tx>
                <c:rich>
                  <a:bodyPr/>
                  <a:lstStyle/>
                  <a:p>
                    <a:fld id="{FE6662A9-D736-4398-BAB0-5789EC08CEC4}"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ABA8-4EF5-B3A8-6756EC9324C6}"/>
                </c:ext>
              </c:extLst>
            </c:dLbl>
            <c:dLbl>
              <c:idx val="3"/>
              <c:tx>
                <c:rich>
                  <a:bodyPr/>
                  <a:lstStyle/>
                  <a:p>
                    <a:fld id="{4C744CDC-C2A1-42FC-8A56-08A639329DD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ABA8-4EF5-B3A8-6756EC9324C6}"/>
                </c:ext>
              </c:extLst>
            </c:dLbl>
            <c:dLbl>
              <c:idx val="4"/>
              <c:tx>
                <c:rich>
                  <a:bodyPr/>
                  <a:lstStyle/>
                  <a:p>
                    <a:fld id="{944975EA-121E-44D2-B329-19E38E15B572}"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ABA8-4EF5-B3A8-6756EC9324C6}"/>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4.0733062100000001</c:v>
                </c:pt>
                <c:pt idx="1">
                  <c:v>4.0571528700000004</c:v>
                </c:pt>
                <c:pt idx="2">
                  <c:v>4.2168703599999997</c:v>
                </c:pt>
                <c:pt idx="3">
                  <c:v>0</c:v>
                </c:pt>
                <c:pt idx="4">
                  <c:v>4.2026902000000002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4.07</c:v>
                  </c:pt>
                  <c:pt idx="1">
                    <c:v>4.06</c:v>
                  </c:pt>
                  <c:pt idx="2">
                    <c:v>4.22</c:v>
                  </c:pt>
                  <c:pt idx="3">
                    <c:v>N/A</c:v>
                  </c:pt>
                  <c:pt idx="4">
                    <c:v>4.20</c:v>
                  </c:pt>
                </c15:dlblRangeCache>
              </c15:datalabelsRange>
            </c:ext>
            <c:ext xmlns:c16="http://schemas.microsoft.com/office/drawing/2014/chart" uri="{C3380CC4-5D6E-409C-BE32-E72D297353CC}">
              <c16:uniqueId val="{00000009-ABA8-4EF5-B3A8-6756EC9324C6}"/>
            </c:ext>
          </c:extLst>
        </c:ser>
        <c:ser>
          <c:idx val="1"/>
          <c:order val="1"/>
          <c:spPr>
            <a:noFill/>
            <a:ln>
              <a:noFill/>
            </a:ln>
            <a:effectLst/>
          </c:spPr>
          <c:invertIfNegative val="0"/>
          <c:dLbls>
            <c:dLbl>
              <c:idx val="0"/>
              <c:tx>
                <c:rich>
                  <a:bodyPr/>
                  <a:lstStyle/>
                  <a:p>
                    <a:fld id="{9A0E8DA7-8811-43EF-A73D-814AF8965124}"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ABA8-4EF5-B3A8-6756EC9324C6}"/>
                </c:ext>
              </c:extLst>
            </c:dLbl>
            <c:dLbl>
              <c:idx val="1"/>
              <c:tx>
                <c:rich>
                  <a:bodyPr/>
                  <a:lstStyle/>
                  <a:p>
                    <a:fld id="{1253CCE1-C377-4A8F-9183-0A29735E2182}"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ABA8-4EF5-B3A8-6756EC9324C6}"/>
                </c:ext>
              </c:extLst>
            </c:dLbl>
            <c:dLbl>
              <c:idx val="2"/>
              <c:tx>
                <c:rich>
                  <a:bodyPr/>
                  <a:lstStyle/>
                  <a:p>
                    <a:fld id="{8FA76540-6938-4B78-8C19-C04E69FD1C1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BA8-4EF5-B3A8-6756EC9324C6}"/>
                </c:ext>
              </c:extLst>
            </c:dLbl>
            <c:dLbl>
              <c:idx val="3"/>
              <c:tx>
                <c:rich>
                  <a:bodyPr/>
                  <a:lstStyle/>
                  <a:p>
                    <a:fld id="{8AE13B79-1AFD-4D55-9719-683E0F069048}"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ABA8-4EF5-B3A8-6756EC9324C6}"/>
                </c:ext>
              </c:extLst>
            </c:dLbl>
            <c:dLbl>
              <c:idx val="4"/>
              <c:tx>
                <c:rich>
                  <a:bodyPr/>
                  <a:lstStyle/>
                  <a:p>
                    <a:fld id="{A8806B54-2675-4739-AAD5-2E79C12CD9C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BA8-4EF5-B3A8-6756EC9324C6}"/>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4.07</c:v>
                </c:pt>
                <c:pt idx="1">
                  <c:v>4.0599999999999996</c:v>
                </c:pt>
                <c:pt idx="2">
                  <c:v>4.22</c:v>
                </c:pt>
                <c:pt idx="3">
                  <c:v>0</c:v>
                </c:pt>
                <c:pt idx="4">
                  <c:v>4.2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(n=252)</c:v>
                  </c:pt>
                  <c:pt idx="1">
                    <c:v>(n=230)</c:v>
                  </c:pt>
                  <c:pt idx="2">
                    <c:v>(n=80)</c:v>
                  </c:pt>
                  <c:pt idx="4">
                    <c:v>(n=121)</c:v>
                  </c:pt>
                </c15:dlblRangeCache>
              </c15:datalabelsRange>
            </c:ext>
            <c:ext xmlns:c16="http://schemas.microsoft.com/office/drawing/2014/chart" uri="{C3380CC4-5D6E-409C-BE32-E72D297353CC}">
              <c16:uniqueId val="{0000000F-ABA8-4EF5-B3A8-6756EC9324C6}"/>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88550090789795"/>
          <c:y val="7.9770497977733612E-2"/>
          <c:w val="0.55048155784606934"/>
          <c:h val="0.84045898914337158"/>
        </c:manualLayout>
      </c:layout>
      <c:barChart>
        <c:barDir val="bar"/>
        <c:grouping val="clustered"/>
        <c:varyColors val="0"/>
        <c:ser>
          <c:idx val="0"/>
          <c:order val="0"/>
          <c:tx>
            <c:strRef>
              <c:f>Sheet1!$B$1</c:f>
              <c:strCache>
                <c:ptCount val="1"/>
                <c:pt idx="0">
                  <c:v>Series 1</c:v>
                </c:pt>
              </c:strCache>
            </c:strRef>
          </c:tx>
          <c:spPr>
            <a:solidFill>
              <a:srgbClr val="5692C9"/>
            </a:solidFill>
            <a:ln>
              <a:noFill/>
            </a:ln>
            <a:effectLst/>
          </c:spPr>
          <c:invertIfNegative val="0"/>
          <c:dLbls>
            <c:dLbl>
              <c:idx val="0"/>
              <c:tx>
                <c:rich>
                  <a:bodyPr/>
                  <a:lstStyle/>
                  <a:p>
                    <a:fld id="{948C3917-969B-4C2B-91AE-5C5DDEF7BDC6}" type="CELLRANGE">
                      <a:rPr lang="en-US"/>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0-D1FA-4D07-A9F8-925D9406321D}"/>
                </c:ext>
              </c:extLst>
            </c:dLbl>
            <c:dLbl>
              <c:idx val="1"/>
              <c:tx>
                <c:rich>
                  <a:bodyPr/>
                  <a:lstStyle/>
                  <a:p>
                    <a:fld id="{5C13DD6E-3113-42A1-BAB5-A7C1F1D26A36}" type="CELLRANGE">
                      <a:rPr lang="en-GB"/>
                      <a:pPr/>
                      <a:t>[CELLRANGE]</a:t>
                    </a:fld>
                    <a:endParaRPr lang="en-US"/>
                  </a:p>
                </c:rich>
              </c:tx>
              <c:dLblPos val="outEnd"/>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D1FA-4D07-A9F8-925D9406321D}"/>
                </c:ext>
              </c:extLst>
            </c:dLbl>
            <c:dLbl>
              <c:idx val="2"/>
              <c:tx>
                <c:rich>
                  <a:bodyPr/>
                  <a:lstStyle/>
                  <a:p>
                    <a:fld id="{B8C0AE7F-261A-4B4D-8430-9DB92402D24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1FA-4D07-A9F8-925D9406321D}"/>
                </c:ext>
              </c:extLst>
            </c:dLbl>
            <c:dLbl>
              <c:idx val="3"/>
              <c:tx>
                <c:rich>
                  <a:bodyPr/>
                  <a:lstStyle/>
                  <a:p>
                    <a:fld id="{CCDDA35E-24B8-4AE6-8ED6-CCDD71547BA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1FA-4D07-A9F8-925D9406321D}"/>
                </c:ext>
              </c:extLst>
            </c:dLbl>
            <c:dLbl>
              <c:idx val="4"/>
              <c:tx>
                <c:rich>
                  <a:bodyPr/>
                  <a:lstStyle/>
                  <a:p>
                    <a:fld id="{C974CF57-F140-441B-BC9E-D0545FE8615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1FA-4D07-A9F8-925D9406321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1-2</c:v>
                </c:pt>
                <c:pt idx="1">
                  <c:v>3-5</c:v>
                </c:pt>
                <c:pt idx="2">
                  <c:v>6-10</c:v>
                </c:pt>
                <c:pt idx="3">
                  <c:v>11-20</c:v>
                </c:pt>
                <c:pt idx="4">
                  <c:v>21 or more</c:v>
                </c:pt>
              </c:strCache>
            </c:strRef>
          </c:cat>
          <c:val>
            <c:numRef>
              <c:f>Sheet1!$B$2:$B$6</c:f>
              <c:numCache>
                <c:formatCode>0.00000000%</c:formatCode>
                <c:ptCount val="5"/>
                <c:pt idx="0">
                  <c:v>0.43649082830000002</c:v>
                </c:pt>
                <c:pt idx="1">
                  <c:v>0.33447059140000002</c:v>
                </c:pt>
                <c:pt idx="2">
                  <c:v>0.1660539634</c:v>
                </c:pt>
                <c:pt idx="3">
                  <c:v>4.9537657800000003E-2</c:v>
                </c:pt>
                <c:pt idx="4">
                  <c:v>1.3446959099999999E-2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44%</c:v>
                  </c:pt>
                  <c:pt idx="1">
                    <c:v>33%</c:v>
                  </c:pt>
                  <c:pt idx="2">
                    <c:v>17%</c:v>
                  </c:pt>
                  <c:pt idx="3">
                    <c:v>5%</c:v>
                  </c:pt>
                  <c:pt idx="4">
                    <c:v>1%</c:v>
                  </c:pt>
                </c15:dlblRangeCache>
              </c15:datalabelsRange>
            </c:ext>
            <c:ext xmlns:c16="http://schemas.microsoft.com/office/drawing/2014/chart" uri="{C3380CC4-5D6E-409C-BE32-E72D297353CC}">
              <c16:uniqueId val="{00000000-3AA9-41C8-980D-75314C22E4E9}"/>
            </c:ext>
          </c:extLst>
        </c:ser>
        <c:dLbls>
          <c:showLegendKey val="0"/>
          <c:showVal val="0"/>
          <c:showCatName val="0"/>
          <c:showSerName val="0"/>
          <c:showPercent val="0"/>
          <c:showBubbleSize val="0"/>
        </c:dLbls>
        <c:gapWidth val="182"/>
        <c:axId val="755379056"/>
        <c:axId val="755387792"/>
      </c:barChart>
      <c:catAx>
        <c:axId val="755379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5387792"/>
        <c:crosses val="autoZero"/>
        <c:auto val="0"/>
        <c:lblAlgn val="ctr"/>
        <c:lblOffset val="100"/>
        <c:noMultiLvlLbl val="0"/>
      </c:catAx>
      <c:valAx>
        <c:axId val="755387792"/>
        <c:scaling>
          <c:orientation val="minMax"/>
          <c:max val="1.2"/>
          <c:min val="0"/>
        </c:scaling>
        <c:delete val="1"/>
        <c:axPos val="t"/>
        <c:numFmt formatCode="0.00000000%" sourceLinked="1"/>
        <c:majorTickMark val="out"/>
        <c:minorTickMark val="none"/>
        <c:tickLblPos val="nextTo"/>
        <c:crossAx val="755379056"/>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F226-47A5-9666-FA06F2DB7C9C}"/>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F226-47A5-9666-FA06F2DB7C9C}"/>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F226-47A5-9666-FA06F2DB7C9C}"/>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F226-47A5-9666-FA06F2DB7C9C}"/>
              </c:ext>
            </c:extLst>
          </c:dPt>
          <c:dLbls>
            <c:dLbl>
              <c:idx val="0"/>
              <c:tx>
                <c:rich>
                  <a:bodyPr/>
                  <a:lstStyle/>
                  <a:p>
                    <a:fld id="{B54EBB34-2BB0-4E85-8DC2-7654F30B434B}"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F226-47A5-9666-FA06F2DB7C9C}"/>
                </c:ext>
              </c:extLst>
            </c:dLbl>
            <c:dLbl>
              <c:idx val="1"/>
              <c:tx>
                <c:rich>
                  <a:bodyPr/>
                  <a:lstStyle/>
                  <a:p>
                    <a:fld id="{29F08423-1B71-42C0-B060-0B982BFC9445}"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F226-47A5-9666-FA06F2DB7C9C}"/>
                </c:ext>
              </c:extLst>
            </c:dLbl>
            <c:dLbl>
              <c:idx val="2"/>
              <c:tx>
                <c:rich>
                  <a:bodyPr/>
                  <a:lstStyle/>
                  <a:p>
                    <a:fld id="{3A1CA376-B6D8-4D5F-A511-8D0BF25052F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F226-47A5-9666-FA06F2DB7C9C}"/>
                </c:ext>
              </c:extLst>
            </c:dLbl>
            <c:dLbl>
              <c:idx val="3"/>
              <c:tx>
                <c:rich>
                  <a:bodyPr/>
                  <a:lstStyle/>
                  <a:p>
                    <a:fld id="{A745E8CE-E7AE-4AD0-BC33-527FEB1360DD}"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F226-47A5-9666-FA06F2DB7C9C}"/>
                </c:ext>
              </c:extLst>
            </c:dLbl>
            <c:dLbl>
              <c:idx val="4"/>
              <c:tx>
                <c:rich>
                  <a:bodyPr/>
                  <a:lstStyle/>
                  <a:p>
                    <a:fld id="{C578E508-98D3-4CCA-8125-3AB5316AB398}"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F226-47A5-9666-FA06F2DB7C9C}"/>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4.0598943700000003</c:v>
                </c:pt>
                <c:pt idx="1">
                  <c:v>4.1788652300000004</c:v>
                </c:pt>
                <c:pt idx="2">
                  <c:v>4.2636529200000002</c:v>
                </c:pt>
                <c:pt idx="3">
                  <c:v>0</c:v>
                </c:pt>
                <c:pt idx="4">
                  <c:v>4.2542251499999999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4.06</c:v>
                  </c:pt>
                  <c:pt idx="1">
                    <c:v>4.18</c:v>
                  </c:pt>
                  <c:pt idx="2">
                    <c:v>4.26</c:v>
                  </c:pt>
                  <c:pt idx="3">
                    <c:v>^</c:v>
                  </c:pt>
                  <c:pt idx="4">
                    <c:v>4.25</c:v>
                  </c:pt>
                </c15:dlblRangeCache>
              </c15:datalabelsRange>
            </c:ext>
            <c:ext xmlns:c16="http://schemas.microsoft.com/office/drawing/2014/chart" uri="{C3380CC4-5D6E-409C-BE32-E72D297353CC}">
              <c16:uniqueId val="{00000009-F226-47A5-9666-FA06F2DB7C9C}"/>
            </c:ext>
          </c:extLst>
        </c:ser>
        <c:ser>
          <c:idx val="1"/>
          <c:order val="1"/>
          <c:spPr>
            <a:noFill/>
            <a:ln>
              <a:noFill/>
            </a:ln>
            <a:effectLst/>
          </c:spPr>
          <c:invertIfNegative val="0"/>
          <c:dLbls>
            <c:dLbl>
              <c:idx val="0"/>
              <c:tx>
                <c:rich>
                  <a:bodyPr/>
                  <a:lstStyle/>
                  <a:p>
                    <a:fld id="{96FBBC8D-1CA2-4518-BBC2-76827BD8C1AF}"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F226-47A5-9666-FA06F2DB7C9C}"/>
                </c:ext>
              </c:extLst>
            </c:dLbl>
            <c:dLbl>
              <c:idx val="1"/>
              <c:tx>
                <c:rich>
                  <a:bodyPr/>
                  <a:lstStyle/>
                  <a:p>
                    <a:fld id="{96066BAC-37AA-4EAC-99D4-C03567EBBF17}"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F226-47A5-9666-FA06F2DB7C9C}"/>
                </c:ext>
              </c:extLst>
            </c:dLbl>
            <c:dLbl>
              <c:idx val="2"/>
              <c:tx>
                <c:rich>
                  <a:bodyPr/>
                  <a:lstStyle/>
                  <a:p>
                    <a:fld id="{9BD88325-FFE8-4BD4-9D25-1EA5B84B04B4}"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226-47A5-9666-FA06F2DB7C9C}"/>
                </c:ext>
              </c:extLst>
            </c:dLbl>
            <c:dLbl>
              <c:idx val="3"/>
              <c:tx>
                <c:rich>
                  <a:bodyPr/>
                  <a:lstStyle/>
                  <a:p>
                    <a:fld id="{BC066E5C-FD83-4329-900E-8AD01BC3AF1A}"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F226-47A5-9666-FA06F2DB7C9C}"/>
                </c:ext>
              </c:extLst>
            </c:dLbl>
            <c:dLbl>
              <c:idx val="4"/>
              <c:tx>
                <c:rich>
                  <a:bodyPr/>
                  <a:lstStyle/>
                  <a:p>
                    <a:fld id="{C7C37F8E-07E6-4DF2-98CD-2B0BCA5E7CF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226-47A5-9666-FA06F2DB7C9C}"/>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4.0599999999999996</c:v>
                </c:pt>
                <c:pt idx="1">
                  <c:v>4.18</c:v>
                </c:pt>
                <c:pt idx="2">
                  <c:v>4.26</c:v>
                </c:pt>
                <c:pt idx="3">
                  <c:v>0</c:v>
                </c:pt>
                <c:pt idx="4">
                  <c:v>4.25</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(n=493)</c:v>
                  </c:pt>
                  <c:pt idx="1">
                    <c:v>(n=448)</c:v>
                  </c:pt>
                  <c:pt idx="2">
                    <c:v>(n=188)</c:v>
                  </c:pt>
                  <c:pt idx="4">
                    <c:v>(n=310)</c:v>
                  </c:pt>
                </c15:dlblRangeCache>
              </c15:datalabelsRange>
            </c:ext>
            <c:ext xmlns:c16="http://schemas.microsoft.com/office/drawing/2014/chart" uri="{C3380CC4-5D6E-409C-BE32-E72D297353CC}">
              <c16:uniqueId val="{0000000F-F226-47A5-9666-FA06F2DB7C9C}"/>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D3B8-408A-94BC-B447ABDD8B68}"/>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D3B8-408A-94BC-B447ABDD8B68}"/>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D3B8-408A-94BC-B447ABDD8B68}"/>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D3B8-408A-94BC-B447ABDD8B68}"/>
              </c:ext>
            </c:extLst>
          </c:dPt>
          <c:dLbls>
            <c:dLbl>
              <c:idx val="0"/>
              <c:tx>
                <c:rich>
                  <a:bodyPr/>
                  <a:lstStyle/>
                  <a:p>
                    <a:fld id="{9A1CE784-9FA6-471F-B05F-BFB3AA9DD91E}"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D3B8-408A-94BC-B447ABDD8B68}"/>
                </c:ext>
              </c:extLst>
            </c:dLbl>
            <c:dLbl>
              <c:idx val="1"/>
              <c:tx>
                <c:rich>
                  <a:bodyPr/>
                  <a:lstStyle/>
                  <a:p>
                    <a:fld id="{23CAAC66-31C2-4657-BE3E-CF439FE4F995}"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D3B8-408A-94BC-B447ABDD8B68}"/>
                </c:ext>
              </c:extLst>
            </c:dLbl>
            <c:dLbl>
              <c:idx val="2"/>
              <c:tx>
                <c:rich>
                  <a:bodyPr/>
                  <a:lstStyle/>
                  <a:p>
                    <a:fld id="{44F02F1F-FAFA-4946-A13A-30E6C1117A04}"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D3B8-408A-94BC-B447ABDD8B68}"/>
                </c:ext>
              </c:extLst>
            </c:dLbl>
            <c:dLbl>
              <c:idx val="3"/>
              <c:tx>
                <c:rich>
                  <a:bodyPr/>
                  <a:lstStyle/>
                  <a:p>
                    <a:fld id="{70E3EDBF-7EEF-49D2-851D-89B1191999BE}"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D3B8-408A-94BC-B447ABDD8B68}"/>
                </c:ext>
              </c:extLst>
            </c:dLbl>
            <c:dLbl>
              <c:idx val="4"/>
              <c:tx>
                <c:rich>
                  <a:bodyPr/>
                  <a:lstStyle/>
                  <a:p>
                    <a:fld id="{8B901EDB-3CF3-4304-9E41-11C0B0653E9B}"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D3B8-408A-94BC-B447ABDD8B68}"/>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4.2067343700000004</c:v>
                </c:pt>
                <c:pt idx="1">
                  <c:v>4.2392605200000002</c:v>
                </c:pt>
                <c:pt idx="2">
                  <c:v>4.3218061600000004</c:v>
                </c:pt>
                <c:pt idx="3">
                  <c:v>0</c:v>
                </c:pt>
                <c:pt idx="4">
                  <c:v>4.2434801999999996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4.21</c:v>
                  </c:pt>
                  <c:pt idx="1">
                    <c:v>4.24</c:v>
                  </c:pt>
                  <c:pt idx="2">
                    <c:v>4.32</c:v>
                  </c:pt>
                  <c:pt idx="3">
                    <c:v>^</c:v>
                  </c:pt>
                  <c:pt idx="4">
                    <c:v>4.24</c:v>
                  </c:pt>
                </c15:dlblRangeCache>
              </c15:datalabelsRange>
            </c:ext>
            <c:ext xmlns:c16="http://schemas.microsoft.com/office/drawing/2014/chart" uri="{C3380CC4-5D6E-409C-BE32-E72D297353CC}">
              <c16:uniqueId val="{00000009-D3B8-408A-94BC-B447ABDD8B68}"/>
            </c:ext>
          </c:extLst>
        </c:ser>
        <c:ser>
          <c:idx val="1"/>
          <c:order val="1"/>
          <c:spPr>
            <a:noFill/>
            <a:ln>
              <a:noFill/>
            </a:ln>
            <a:effectLst/>
          </c:spPr>
          <c:invertIfNegative val="0"/>
          <c:dLbls>
            <c:dLbl>
              <c:idx val="0"/>
              <c:tx>
                <c:rich>
                  <a:bodyPr/>
                  <a:lstStyle/>
                  <a:p>
                    <a:fld id="{EEBDAA31-1370-4F39-A35E-45407274AE7B}"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D3B8-408A-94BC-B447ABDD8B68}"/>
                </c:ext>
              </c:extLst>
            </c:dLbl>
            <c:dLbl>
              <c:idx val="1"/>
              <c:tx>
                <c:rich>
                  <a:bodyPr/>
                  <a:lstStyle/>
                  <a:p>
                    <a:fld id="{C75CB68B-BA9E-424B-8C6C-07B2FDC1FE3C}"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D3B8-408A-94BC-B447ABDD8B68}"/>
                </c:ext>
              </c:extLst>
            </c:dLbl>
            <c:dLbl>
              <c:idx val="2"/>
              <c:tx>
                <c:rich>
                  <a:bodyPr/>
                  <a:lstStyle/>
                  <a:p>
                    <a:fld id="{E63D3587-3BB6-4C31-A2BB-74208B5E0B8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3B8-408A-94BC-B447ABDD8B68}"/>
                </c:ext>
              </c:extLst>
            </c:dLbl>
            <c:dLbl>
              <c:idx val="3"/>
              <c:tx>
                <c:rich>
                  <a:bodyPr/>
                  <a:lstStyle/>
                  <a:p>
                    <a:fld id="{70C817F0-9E0A-4729-B43B-0BD3AC20637F}"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D3B8-408A-94BC-B447ABDD8B68}"/>
                </c:ext>
              </c:extLst>
            </c:dLbl>
            <c:dLbl>
              <c:idx val="4"/>
              <c:tx>
                <c:rich>
                  <a:bodyPr/>
                  <a:lstStyle/>
                  <a:p>
                    <a:fld id="{2A474DC3-D0A3-417F-AFF8-DEA837F965D4}"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3B8-408A-94BC-B447ABDD8B68}"/>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4.21</c:v>
                </c:pt>
                <c:pt idx="1">
                  <c:v>4.24</c:v>
                </c:pt>
                <c:pt idx="2">
                  <c:v>4.32</c:v>
                </c:pt>
                <c:pt idx="3">
                  <c:v>0</c:v>
                </c:pt>
                <c:pt idx="4">
                  <c:v>4.24</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(n=649)</c:v>
                  </c:pt>
                  <c:pt idx="1">
                    <c:v>(n=618)</c:v>
                  </c:pt>
                  <c:pt idx="2">
                    <c:v>(n=258)</c:v>
                  </c:pt>
                  <c:pt idx="4">
                    <c:v>(n=375)</c:v>
                  </c:pt>
                </c15:dlblRangeCache>
              </c15:datalabelsRange>
            </c:ext>
            <c:ext xmlns:c16="http://schemas.microsoft.com/office/drawing/2014/chart" uri="{C3380CC4-5D6E-409C-BE32-E72D297353CC}">
              <c16:uniqueId val="{0000000F-D3B8-408A-94BC-B447ABDD8B68}"/>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F60-4315-BB32-B1BD8F958C95}"/>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F60-4315-BB32-B1BD8F958C95}"/>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F60-4315-BB32-B1BD8F958C95}"/>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F60-4315-BB32-B1BD8F958C95}"/>
              </c:ext>
            </c:extLst>
          </c:dPt>
          <c:dLbls>
            <c:dLbl>
              <c:idx val="0"/>
              <c:tx>
                <c:rich>
                  <a:bodyPr/>
                  <a:lstStyle/>
                  <a:p>
                    <a:fld id="{95DC3040-B33A-4369-BFA6-4D6CC2D5FE3D}"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AF60-4315-BB32-B1BD8F958C95}"/>
                </c:ext>
              </c:extLst>
            </c:dLbl>
            <c:dLbl>
              <c:idx val="1"/>
              <c:tx>
                <c:rich>
                  <a:bodyPr/>
                  <a:lstStyle/>
                  <a:p>
                    <a:fld id="{05DE3946-AC96-4F67-B094-3C5122CD56E4}"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AF60-4315-BB32-B1BD8F958C95}"/>
                </c:ext>
              </c:extLst>
            </c:dLbl>
            <c:dLbl>
              <c:idx val="2"/>
              <c:tx>
                <c:rich>
                  <a:bodyPr/>
                  <a:lstStyle/>
                  <a:p>
                    <a:fld id="{1E8C8C7E-C9A0-4074-B327-FA0D0CCBC136}"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AF60-4315-BB32-B1BD8F958C95}"/>
                </c:ext>
              </c:extLst>
            </c:dLbl>
            <c:dLbl>
              <c:idx val="3"/>
              <c:tx>
                <c:rich>
                  <a:bodyPr/>
                  <a:lstStyle/>
                  <a:p>
                    <a:fld id="{76A6BABB-1D9B-44D2-8F75-9B4FB5AF72ED}"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AF60-4315-BB32-B1BD8F958C95}"/>
                </c:ext>
              </c:extLst>
            </c:dLbl>
            <c:dLbl>
              <c:idx val="4"/>
              <c:tx>
                <c:rich>
                  <a:bodyPr/>
                  <a:lstStyle/>
                  <a:p>
                    <a:fld id="{88370F56-0BFB-4F33-9022-554AD2381F81}"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AF60-4315-BB32-B1BD8F958C95}"/>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4.1541943300000002</c:v>
                </c:pt>
                <c:pt idx="1">
                  <c:v>4.1740116499999997</c:v>
                </c:pt>
                <c:pt idx="2">
                  <c:v>4.2287312000000004</c:v>
                </c:pt>
                <c:pt idx="3">
                  <c:v>0</c:v>
                </c:pt>
                <c:pt idx="4">
                  <c:v>4.2231585699999998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4.15</c:v>
                  </c:pt>
                  <c:pt idx="1">
                    <c:v>4.17</c:v>
                  </c:pt>
                  <c:pt idx="2">
                    <c:v>4.23</c:v>
                  </c:pt>
                  <c:pt idx="3">
                    <c:v>^</c:v>
                  </c:pt>
                  <c:pt idx="4">
                    <c:v>4.22</c:v>
                  </c:pt>
                </c15:dlblRangeCache>
              </c15:datalabelsRange>
            </c:ext>
            <c:ext xmlns:c16="http://schemas.microsoft.com/office/drawing/2014/chart" uri="{C3380CC4-5D6E-409C-BE32-E72D297353CC}">
              <c16:uniqueId val="{00000009-AF60-4315-BB32-B1BD8F958C95}"/>
            </c:ext>
          </c:extLst>
        </c:ser>
        <c:ser>
          <c:idx val="1"/>
          <c:order val="1"/>
          <c:spPr>
            <a:noFill/>
            <a:ln>
              <a:noFill/>
            </a:ln>
            <a:effectLst/>
          </c:spPr>
          <c:invertIfNegative val="0"/>
          <c:dLbls>
            <c:dLbl>
              <c:idx val="0"/>
              <c:tx>
                <c:rich>
                  <a:bodyPr/>
                  <a:lstStyle/>
                  <a:p>
                    <a:fld id="{B05F63E7-FC3A-44BE-9491-B9E219A6EE95}"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AF60-4315-BB32-B1BD8F958C95}"/>
                </c:ext>
              </c:extLst>
            </c:dLbl>
            <c:dLbl>
              <c:idx val="1"/>
              <c:tx>
                <c:rich>
                  <a:bodyPr/>
                  <a:lstStyle/>
                  <a:p>
                    <a:fld id="{11D8F7EA-1271-456F-8E81-A6881A629566}"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AF60-4315-BB32-B1BD8F958C95}"/>
                </c:ext>
              </c:extLst>
            </c:dLbl>
            <c:dLbl>
              <c:idx val="2"/>
              <c:tx>
                <c:rich>
                  <a:bodyPr/>
                  <a:lstStyle/>
                  <a:p>
                    <a:fld id="{E8D6BFD0-8139-4E42-A6A4-B37349346EE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F60-4315-BB32-B1BD8F958C95}"/>
                </c:ext>
              </c:extLst>
            </c:dLbl>
            <c:dLbl>
              <c:idx val="3"/>
              <c:tx>
                <c:rich>
                  <a:bodyPr/>
                  <a:lstStyle/>
                  <a:p>
                    <a:fld id="{CFDBC16A-1F53-4F26-94AE-4C708E09C904}"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AF60-4315-BB32-B1BD8F958C95}"/>
                </c:ext>
              </c:extLst>
            </c:dLbl>
            <c:dLbl>
              <c:idx val="4"/>
              <c:tx>
                <c:rich>
                  <a:bodyPr/>
                  <a:lstStyle/>
                  <a:p>
                    <a:fld id="{43FFE068-2745-48D0-AF73-FB25B54D418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F60-4315-BB32-B1BD8F958C95}"/>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4.1500000000000004</c:v>
                </c:pt>
                <c:pt idx="1">
                  <c:v>4.17</c:v>
                </c:pt>
                <c:pt idx="2">
                  <c:v>4.2300000000000004</c:v>
                </c:pt>
                <c:pt idx="3">
                  <c:v>0</c:v>
                </c:pt>
                <c:pt idx="4">
                  <c:v>4.22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(n=641)</c:v>
                  </c:pt>
                  <c:pt idx="1">
                    <c:v>(n=598)</c:v>
                  </c:pt>
                  <c:pt idx="2">
                    <c:v>(n=261)</c:v>
                  </c:pt>
                  <c:pt idx="4">
                    <c:v>(n=367)</c:v>
                  </c:pt>
                </c15:dlblRangeCache>
              </c15:datalabelsRange>
            </c:ext>
            <c:ext xmlns:c16="http://schemas.microsoft.com/office/drawing/2014/chart" uri="{C3380CC4-5D6E-409C-BE32-E72D297353CC}">
              <c16:uniqueId val="{0000000F-AF60-4315-BB32-B1BD8F958C95}"/>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9576-4546-BA29-83754616640E}"/>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9576-4546-BA29-83754616640E}"/>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9576-4546-BA29-83754616640E}"/>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9576-4546-BA29-83754616640E}"/>
              </c:ext>
            </c:extLst>
          </c:dPt>
          <c:dLbls>
            <c:dLbl>
              <c:idx val="0"/>
              <c:tx>
                <c:rich>
                  <a:bodyPr/>
                  <a:lstStyle/>
                  <a:p>
                    <a:fld id="{D472B53F-DB6B-46F4-8449-77BCD3E96A64}"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9576-4546-BA29-83754616640E}"/>
                </c:ext>
              </c:extLst>
            </c:dLbl>
            <c:dLbl>
              <c:idx val="1"/>
              <c:tx>
                <c:rich>
                  <a:bodyPr/>
                  <a:lstStyle/>
                  <a:p>
                    <a:fld id="{FB88F1E7-675C-49E3-92F8-51A4CFF58DA6}"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9576-4546-BA29-83754616640E}"/>
                </c:ext>
              </c:extLst>
            </c:dLbl>
            <c:dLbl>
              <c:idx val="2"/>
              <c:tx>
                <c:rich>
                  <a:bodyPr/>
                  <a:lstStyle/>
                  <a:p>
                    <a:fld id="{030F90EB-A2BB-4947-B9F1-840F05C3168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9576-4546-BA29-83754616640E}"/>
                </c:ext>
              </c:extLst>
            </c:dLbl>
            <c:dLbl>
              <c:idx val="3"/>
              <c:tx>
                <c:rich>
                  <a:bodyPr/>
                  <a:lstStyle/>
                  <a:p>
                    <a:fld id="{19232882-1566-43B6-A6BF-A2E745986528}"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9576-4546-BA29-83754616640E}"/>
                </c:ext>
              </c:extLst>
            </c:dLbl>
            <c:dLbl>
              <c:idx val="4"/>
              <c:tx>
                <c:rich>
                  <a:bodyPr/>
                  <a:lstStyle/>
                  <a:p>
                    <a:fld id="{56F6E5E0-ABBC-4A36-BF4F-BF0E95E749E3}"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9576-4546-BA29-83754616640E}"/>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3.8453406399999999</c:v>
                </c:pt>
                <c:pt idx="1">
                  <c:v>3.81796107</c:v>
                </c:pt>
                <c:pt idx="2">
                  <c:v>4.0113789200000003</c:v>
                </c:pt>
                <c:pt idx="3">
                  <c:v>0</c:v>
                </c:pt>
                <c:pt idx="4">
                  <c:v>3.93366382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3.85</c:v>
                  </c:pt>
                  <c:pt idx="1">
                    <c:v>3.82</c:v>
                  </c:pt>
                  <c:pt idx="2">
                    <c:v>4.01</c:v>
                  </c:pt>
                  <c:pt idx="3">
                    <c:v>^</c:v>
                  </c:pt>
                  <c:pt idx="4">
                    <c:v>3.93</c:v>
                  </c:pt>
                </c15:dlblRangeCache>
              </c15:datalabelsRange>
            </c:ext>
            <c:ext xmlns:c16="http://schemas.microsoft.com/office/drawing/2014/chart" uri="{C3380CC4-5D6E-409C-BE32-E72D297353CC}">
              <c16:uniqueId val="{00000009-9576-4546-BA29-83754616640E}"/>
            </c:ext>
          </c:extLst>
        </c:ser>
        <c:ser>
          <c:idx val="1"/>
          <c:order val="1"/>
          <c:spPr>
            <a:noFill/>
            <a:ln>
              <a:noFill/>
            </a:ln>
            <a:effectLst/>
          </c:spPr>
          <c:invertIfNegative val="0"/>
          <c:dLbls>
            <c:dLbl>
              <c:idx val="0"/>
              <c:tx>
                <c:rich>
                  <a:bodyPr/>
                  <a:lstStyle/>
                  <a:p>
                    <a:fld id="{CF37198D-42B9-4557-9D7C-3458067951D2}"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9576-4546-BA29-83754616640E}"/>
                </c:ext>
              </c:extLst>
            </c:dLbl>
            <c:dLbl>
              <c:idx val="1"/>
              <c:tx>
                <c:rich>
                  <a:bodyPr/>
                  <a:lstStyle/>
                  <a:p>
                    <a:fld id="{D7D01B14-E313-4178-9523-5F94845C2A30}"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9576-4546-BA29-83754616640E}"/>
                </c:ext>
              </c:extLst>
            </c:dLbl>
            <c:dLbl>
              <c:idx val="2"/>
              <c:tx>
                <c:rich>
                  <a:bodyPr/>
                  <a:lstStyle/>
                  <a:p>
                    <a:fld id="{082D4D65-8159-457E-896D-1CEE5476864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576-4546-BA29-83754616640E}"/>
                </c:ext>
              </c:extLst>
            </c:dLbl>
            <c:dLbl>
              <c:idx val="3"/>
              <c:tx>
                <c:rich>
                  <a:bodyPr/>
                  <a:lstStyle/>
                  <a:p>
                    <a:fld id="{C209A3A3-9E7A-49A7-A816-20049A690B12}"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9576-4546-BA29-83754616640E}"/>
                </c:ext>
              </c:extLst>
            </c:dLbl>
            <c:dLbl>
              <c:idx val="4"/>
              <c:tx>
                <c:rich>
                  <a:bodyPr/>
                  <a:lstStyle/>
                  <a:p>
                    <a:fld id="{78E471DC-F2FF-43A1-96A4-1103526EA8A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576-4546-BA29-83754616640E}"/>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3.85</c:v>
                </c:pt>
                <c:pt idx="1">
                  <c:v>3.82</c:v>
                </c:pt>
                <c:pt idx="2">
                  <c:v>4.01</c:v>
                </c:pt>
                <c:pt idx="3">
                  <c:v>0</c:v>
                </c:pt>
                <c:pt idx="4">
                  <c:v>3.93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(n=396)</c:v>
                  </c:pt>
                  <c:pt idx="1">
                    <c:v>(n=371)</c:v>
                  </c:pt>
                  <c:pt idx="2">
                    <c:v>(n=162)</c:v>
                  </c:pt>
                  <c:pt idx="4">
                    <c:v>(n=257)</c:v>
                  </c:pt>
                </c15:dlblRangeCache>
              </c15:datalabelsRange>
            </c:ext>
            <c:ext xmlns:c16="http://schemas.microsoft.com/office/drawing/2014/chart" uri="{C3380CC4-5D6E-409C-BE32-E72D297353CC}">
              <c16:uniqueId val="{0000000F-9576-4546-BA29-83754616640E}"/>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FBE4-42B5-B87F-0F0323469CE4}"/>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FBE4-42B5-B87F-0F0323469CE4}"/>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FBE4-42B5-B87F-0F0323469CE4}"/>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FBE4-42B5-B87F-0F0323469CE4}"/>
              </c:ext>
            </c:extLst>
          </c:dPt>
          <c:dLbls>
            <c:dLbl>
              <c:idx val="0"/>
              <c:tx>
                <c:rich>
                  <a:bodyPr/>
                  <a:lstStyle/>
                  <a:p>
                    <a:fld id="{5F306E81-1353-4FDD-AE06-283589C69793}"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FBE4-42B5-B87F-0F0323469CE4}"/>
                </c:ext>
              </c:extLst>
            </c:dLbl>
            <c:dLbl>
              <c:idx val="1"/>
              <c:tx>
                <c:rich>
                  <a:bodyPr/>
                  <a:lstStyle/>
                  <a:p>
                    <a:fld id="{F4602868-3682-48D3-8143-F050B317FC42}"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FBE4-42B5-B87F-0F0323469CE4}"/>
                </c:ext>
              </c:extLst>
            </c:dLbl>
            <c:dLbl>
              <c:idx val="2"/>
              <c:tx>
                <c:rich>
                  <a:bodyPr/>
                  <a:lstStyle/>
                  <a:p>
                    <a:fld id="{E84D6159-D384-458D-B4CB-75A65B48DDC5}"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FBE4-42B5-B87F-0F0323469CE4}"/>
                </c:ext>
              </c:extLst>
            </c:dLbl>
            <c:dLbl>
              <c:idx val="3"/>
              <c:tx>
                <c:rich>
                  <a:bodyPr/>
                  <a:lstStyle/>
                  <a:p>
                    <a:fld id="{F779CCBE-CDB7-41F7-818F-3D51BDAFAEFA}"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FBE4-42B5-B87F-0F0323469CE4}"/>
                </c:ext>
              </c:extLst>
            </c:dLbl>
            <c:dLbl>
              <c:idx val="4"/>
              <c:tx>
                <c:rich>
                  <a:bodyPr/>
                  <a:lstStyle/>
                  <a:p>
                    <a:fld id="{57867CBD-90EA-4326-943C-2A432619CADE}"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FBE4-42B5-B87F-0F0323469CE4}"/>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3.4624961999999999</c:v>
                </c:pt>
                <c:pt idx="1">
                  <c:v>3.4391026600000001</c:v>
                </c:pt>
                <c:pt idx="2">
                  <c:v>3.4936596400000002</c:v>
                </c:pt>
                <c:pt idx="3">
                  <c:v>0</c:v>
                </c:pt>
                <c:pt idx="4">
                  <c:v>3.6634591799999998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3.46</c:v>
                  </c:pt>
                  <c:pt idx="1">
                    <c:v>3.44</c:v>
                  </c:pt>
                  <c:pt idx="2">
                    <c:v>3.49</c:v>
                  </c:pt>
                  <c:pt idx="3">
                    <c:v>^</c:v>
                  </c:pt>
                  <c:pt idx="4">
                    <c:v>3.66</c:v>
                  </c:pt>
                </c15:dlblRangeCache>
              </c15:datalabelsRange>
            </c:ext>
            <c:ext xmlns:c16="http://schemas.microsoft.com/office/drawing/2014/chart" uri="{C3380CC4-5D6E-409C-BE32-E72D297353CC}">
              <c16:uniqueId val="{00000009-FBE4-42B5-B87F-0F0323469CE4}"/>
            </c:ext>
          </c:extLst>
        </c:ser>
        <c:ser>
          <c:idx val="1"/>
          <c:order val="1"/>
          <c:spPr>
            <a:noFill/>
            <a:ln>
              <a:noFill/>
            </a:ln>
            <a:effectLst/>
          </c:spPr>
          <c:invertIfNegative val="0"/>
          <c:dLbls>
            <c:dLbl>
              <c:idx val="0"/>
              <c:tx>
                <c:rich>
                  <a:bodyPr/>
                  <a:lstStyle/>
                  <a:p>
                    <a:fld id="{64907047-CB89-42FF-A358-7F99CAB689D5}"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FBE4-42B5-B87F-0F0323469CE4}"/>
                </c:ext>
              </c:extLst>
            </c:dLbl>
            <c:dLbl>
              <c:idx val="1"/>
              <c:tx>
                <c:rich>
                  <a:bodyPr/>
                  <a:lstStyle/>
                  <a:p>
                    <a:fld id="{05ABB01E-868B-4A3D-AA1A-B6DEC11AB00E}"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FBE4-42B5-B87F-0F0323469CE4}"/>
                </c:ext>
              </c:extLst>
            </c:dLbl>
            <c:dLbl>
              <c:idx val="2"/>
              <c:tx>
                <c:rich>
                  <a:bodyPr/>
                  <a:lstStyle/>
                  <a:p>
                    <a:fld id="{1BFADA3F-E3A7-4CEC-8DD1-D72C553ACBF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BE4-42B5-B87F-0F0323469CE4}"/>
                </c:ext>
              </c:extLst>
            </c:dLbl>
            <c:dLbl>
              <c:idx val="3"/>
              <c:tx>
                <c:rich>
                  <a:bodyPr/>
                  <a:lstStyle/>
                  <a:p>
                    <a:fld id="{E44492A9-F7AF-44F8-9BD9-144F6E9F5757}"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FBE4-42B5-B87F-0F0323469CE4}"/>
                </c:ext>
              </c:extLst>
            </c:dLbl>
            <c:dLbl>
              <c:idx val="4"/>
              <c:tx>
                <c:rich>
                  <a:bodyPr/>
                  <a:lstStyle/>
                  <a:p>
                    <a:fld id="{345692E9-AA2D-4172-9211-2E7B2E7662C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BE4-42B5-B87F-0F0323469CE4}"/>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3.46</c:v>
                </c:pt>
                <c:pt idx="1">
                  <c:v>3.44</c:v>
                </c:pt>
                <c:pt idx="2">
                  <c:v>3.49</c:v>
                </c:pt>
                <c:pt idx="3">
                  <c:v>0</c:v>
                </c:pt>
                <c:pt idx="4">
                  <c:v>3.66</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(n=479)</c:v>
                  </c:pt>
                  <c:pt idx="1">
                    <c:v>(n=453)</c:v>
                  </c:pt>
                  <c:pt idx="2">
                    <c:v>(n=199)</c:v>
                  </c:pt>
                  <c:pt idx="4">
                    <c:v>(n=276)</c:v>
                  </c:pt>
                </c15:dlblRangeCache>
              </c15:datalabelsRange>
            </c:ext>
            <c:ext xmlns:c16="http://schemas.microsoft.com/office/drawing/2014/chart" uri="{C3380CC4-5D6E-409C-BE32-E72D297353CC}">
              <c16:uniqueId val="{0000000F-FBE4-42B5-B87F-0F0323469CE4}"/>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B32D-4712-85C6-28C7401A50EC}"/>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B32D-4712-85C6-28C7401A50EC}"/>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B32D-4712-85C6-28C7401A50EC}"/>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B32D-4712-85C6-28C7401A50EC}"/>
              </c:ext>
            </c:extLst>
          </c:dPt>
          <c:dLbls>
            <c:dLbl>
              <c:idx val="0"/>
              <c:tx>
                <c:rich>
                  <a:bodyPr/>
                  <a:lstStyle/>
                  <a:p>
                    <a:fld id="{69645C82-616A-422B-898C-F8142C9A877E}"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B32D-4712-85C6-28C7401A50EC}"/>
                </c:ext>
              </c:extLst>
            </c:dLbl>
            <c:dLbl>
              <c:idx val="1"/>
              <c:tx>
                <c:rich>
                  <a:bodyPr/>
                  <a:lstStyle/>
                  <a:p>
                    <a:fld id="{C91F8DDE-4CD8-467B-A4DC-F41D00F49AF6}"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B32D-4712-85C6-28C7401A50EC}"/>
                </c:ext>
              </c:extLst>
            </c:dLbl>
            <c:dLbl>
              <c:idx val="2"/>
              <c:tx>
                <c:rich>
                  <a:bodyPr/>
                  <a:lstStyle/>
                  <a:p>
                    <a:fld id="{5B0E8AE9-F1D0-441A-8D28-AB62EEB4C03F}"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B32D-4712-85C6-28C7401A50EC}"/>
                </c:ext>
              </c:extLst>
            </c:dLbl>
            <c:dLbl>
              <c:idx val="3"/>
              <c:tx>
                <c:rich>
                  <a:bodyPr/>
                  <a:lstStyle/>
                  <a:p>
                    <a:fld id="{375B5AF7-F990-4B81-8BDB-1127AEEC58A0}"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B32D-4712-85C6-28C7401A50EC}"/>
                </c:ext>
              </c:extLst>
            </c:dLbl>
            <c:dLbl>
              <c:idx val="4"/>
              <c:tx>
                <c:rich>
                  <a:bodyPr/>
                  <a:lstStyle/>
                  <a:p>
                    <a:fld id="{BC8FFF6C-58A8-416E-A40A-A1DB66E20946}"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B32D-4712-85C6-28C7401A50EC}"/>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3.5285896299999999</c:v>
                </c:pt>
                <c:pt idx="1">
                  <c:v>3.28200563</c:v>
                </c:pt>
                <c:pt idx="2">
                  <c:v>3.4051934400000001</c:v>
                </c:pt>
                <c:pt idx="3">
                  <c:v>0</c:v>
                </c:pt>
                <c:pt idx="4">
                  <c:v>3.7912313599999998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3.53</c:v>
                  </c:pt>
                  <c:pt idx="1">
                    <c:v>3.28</c:v>
                  </c:pt>
                  <c:pt idx="2">
                    <c:v>3.41</c:v>
                  </c:pt>
                  <c:pt idx="3">
                    <c:v>^</c:v>
                  </c:pt>
                  <c:pt idx="4">
                    <c:v>3.79</c:v>
                  </c:pt>
                </c15:dlblRangeCache>
              </c15:datalabelsRange>
            </c:ext>
            <c:ext xmlns:c16="http://schemas.microsoft.com/office/drawing/2014/chart" uri="{C3380CC4-5D6E-409C-BE32-E72D297353CC}">
              <c16:uniqueId val="{00000009-B32D-4712-85C6-28C7401A50EC}"/>
            </c:ext>
          </c:extLst>
        </c:ser>
        <c:ser>
          <c:idx val="1"/>
          <c:order val="1"/>
          <c:spPr>
            <a:noFill/>
            <a:ln>
              <a:noFill/>
            </a:ln>
            <a:effectLst/>
          </c:spPr>
          <c:invertIfNegative val="0"/>
          <c:dLbls>
            <c:dLbl>
              <c:idx val="0"/>
              <c:tx>
                <c:rich>
                  <a:bodyPr/>
                  <a:lstStyle/>
                  <a:p>
                    <a:fld id="{7BF1F05A-6C79-4CC0-B3B8-566862FB4F6A}"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B32D-4712-85C6-28C7401A50EC}"/>
                </c:ext>
              </c:extLst>
            </c:dLbl>
            <c:dLbl>
              <c:idx val="1"/>
              <c:tx>
                <c:rich>
                  <a:bodyPr/>
                  <a:lstStyle/>
                  <a:p>
                    <a:fld id="{AF962F6F-8E93-4C07-8F45-698A3D9CE0E3}"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B32D-4712-85C6-28C7401A50EC}"/>
                </c:ext>
              </c:extLst>
            </c:dLbl>
            <c:dLbl>
              <c:idx val="2"/>
              <c:tx>
                <c:rich>
                  <a:bodyPr/>
                  <a:lstStyle/>
                  <a:p>
                    <a:fld id="{17CA07BA-9942-41A0-A03C-112F201E38F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32D-4712-85C6-28C7401A50EC}"/>
                </c:ext>
              </c:extLst>
            </c:dLbl>
            <c:dLbl>
              <c:idx val="3"/>
              <c:tx>
                <c:rich>
                  <a:bodyPr/>
                  <a:lstStyle/>
                  <a:p>
                    <a:fld id="{FCDD42A4-87B1-4337-BA3E-FAD2A4987DC1}"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B32D-4712-85C6-28C7401A50EC}"/>
                </c:ext>
              </c:extLst>
            </c:dLbl>
            <c:dLbl>
              <c:idx val="4"/>
              <c:tx>
                <c:rich>
                  <a:bodyPr/>
                  <a:lstStyle/>
                  <a:p>
                    <a:fld id="{359E2C55-C1B1-4E29-88E7-603C25E5FEB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32D-4712-85C6-28C7401A50EC}"/>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3.53</c:v>
                </c:pt>
                <c:pt idx="1">
                  <c:v>3.28</c:v>
                </c:pt>
                <c:pt idx="2">
                  <c:v>3.41</c:v>
                </c:pt>
                <c:pt idx="3">
                  <c:v>0</c:v>
                </c:pt>
                <c:pt idx="4">
                  <c:v>3.79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(n=322)</c:v>
                  </c:pt>
                  <c:pt idx="1">
                    <c:v>(n=298)</c:v>
                  </c:pt>
                  <c:pt idx="2">
                    <c:v>(n=131)</c:v>
                  </c:pt>
                  <c:pt idx="4">
                    <c:v>(n=220)</c:v>
                  </c:pt>
                </c15:dlblRangeCache>
              </c15:datalabelsRange>
            </c:ext>
            <c:ext xmlns:c16="http://schemas.microsoft.com/office/drawing/2014/chart" uri="{C3380CC4-5D6E-409C-BE32-E72D297353CC}">
              <c16:uniqueId val="{0000000F-B32D-4712-85C6-28C7401A50EC}"/>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86E0-4E89-B75C-97358A890FD1}"/>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86E0-4E89-B75C-97358A890FD1}"/>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86E0-4E89-B75C-97358A890FD1}"/>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86E0-4E89-B75C-97358A890FD1}"/>
              </c:ext>
            </c:extLst>
          </c:dPt>
          <c:dLbls>
            <c:dLbl>
              <c:idx val="0"/>
              <c:tx>
                <c:rich>
                  <a:bodyPr/>
                  <a:lstStyle/>
                  <a:p>
                    <a:fld id="{46CB2F41-371D-462A-AA8B-95FAB00FDB71}"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86E0-4E89-B75C-97358A890FD1}"/>
                </c:ext>
              </c:extLst>
            </c:dLbl>
            <c:dLbl>
              <c:idx val="1"/>
              <c:tx>
                <c:rich>
                  <a:bodyPr/>
                  <a:lstStyle/>
                  <a:p>
                    <a:fld id="{08575360-76CD-4113-8499-3C241391C5FC}"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86E0-4E89-B75C-97358A890FD1}"/>
                </c:ext>
              </c:extLst>
            </c:dLbl>
            <c:dLbl>
              <c:idx val="2"/>
              <c:tx>
                <c:rich>
                  <a:bodyPr/>
                  <a:lstStyle/>
                  <a:p>
                    <a:fld id="{154548DE-E221-4382-A347-E7C61A619CB5}"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86E0-4E89-B75C-97358A890FD1}"/>
                </c:ext>
              </c:extLst>
            </c:dLbl>
            <c:dLbl>
              <c:idx val="3"/>
              <c:tx>
                <c:rich>
                  <a:bodyPr/>
                  <a:lstStyle/>
                  <a:p>
                    <a:fld id="{7C3E16D8-724C-40CB-AA09-D066983035A5}"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86E0-4E89-B75C-97358A890FD1}"/>
                </c:ext>
              </c:extLst>
            </c:dLbl>
            <c:dLbl>
              <c:idx val="4"/>
              <c:tx>
                <c:rich>
                  <a:bodyPr/>
                  <a:lstStyle/>
                  <a:p>
                    <a:fld id="{CE16A6C7-09B0-488D-99A2-99C79B07F1A2}"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86E0-4E89-B75C-97358A890FD1}"/>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3.9367492899999998</c:v>
                </c:pt>
                <c:pt idx="1">
                  <c:v>3.9032758900000002</c:v>
                </c:pt>
                <c:pt idx="2">
                  <c:v>3.8821059</c:v>
                </c:pt>
                <c:pt idx="3">
                  <c:v>0</c:v>
                </c:pt>
                <c:pt idx="4">
                  <c:v>4.0329800100000002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3.94</c:v>
                  </c:pt>
                  <c:pt idx="1">
                    <c:v>3.90</c:v>
                  </c:pt>
                  <c:pt idx="2">
                    <c:v>3.88</c:v>
                  </c:pt>
                  <c:pt idx="3">
                    <c:v>^</c:v>
                  </c:pt>
                  <c:pt idx="4">
                    <c:v>4.03</c:v>
                  </c:pt>
                </c15:dlblRangeCache>
              </c15:datalabelsRange>
            </c:ext>
            <c:ext xmlns:c16="http://schemas.microsoft.com/office/drawing/2014/chart" uri="{C3380CC4-5D6E-409C-BE32-E72D297353CC}">
              <c16:uniqueId val="{00000009-86E0-4E89-B75C-97358A890FD1}"/>
            </c:ext>
          </c:extLst>
        </c:ser>
        <c:ser>
          <c:idx val="1"/>
          <c:order val="1"/>
          <c:spPr>
            <a:noFill/>
            <a:ln>
              <a:noFill/>
            </a:ln>
            <a:effectLst/>
          </c:spPr>
          <c:invertIfNegative val="0"/>
          <c:dLbls>
            <c:dLbl>
              <c:idx val="0"/>
              <c:tx>
                <c:rich>
                  <a:bodyPr/>
                  <a:lstStyle/>
                  <a:p>
                    <a:fld id="{1E4CDADC-3A5D-413E-B340-71052AF2F3E9}"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86E0-4E89-B75C-97358A890FD1}"/>
                </c:ext>
              </c:extLst>
            </c:dLbl>
            <c:dLbl>
              <c:idx val="1"/>
              <c:tx>
                <c:rich>
                  <a:bodyPr/>
                  <a:lstStyle/>
                  <a:p>
                    <a:fld id="{5A4F41BF-2FE3-4325-A25F-803C9637924B}"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86E0-4E89-B75C-97358A890FD1}"/>
                </c:ext>
              </c:extLst>
            </c:dLbl>
            <c:dLbl>
              <c:idx val="2"/>
              <c:tx>
                <c:rich>
                  <a:bodyPr/>
                  <a:lstStyle/>
                  <a:p>
                    <a:fld id="{5F70F8CF-7D19-42DF-A8A7-6455CDAA057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6E0-4E89-B75C-97358A890FD1}"/>
                </c:ext>
              </c:extLst>
            </c:dLbl>
            <c:dLbl>
              <c:idx val="3"/>
              <c:tx>
                <c:rich>
                  <a:bodyPr/>
                  <a:lstStyle/>
                  <a:p>
                    <a:fld id="{5AA6C976-666D-40DF-87D1-F88BCA598A01}"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86E0-4E89-B75C-97358A890FD1}"/>
                </c:ext>
              </c:extLst>
            </c:dLbl>
            <c:dLbl>
              <c:idx val="4"/>
              <c:tx>
                <c:rich>
                  <a:bodyPr/>
                  <a:lstStyle/>
                  <a:p>
                    <a:fld id="{E1C7FD89-CAB5-46E3-941C-7F6E623815F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6E0-4E89-B75C-97358A890FD1}"/>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3.94</c:v>
                </c:pt>
                <c:pt idx="1">
                  <c:v>3.9</c:v>
                </c:pt>
                <c:pt idx="2">
                  <c:v>3.88</c:v>
                </c:pt>
                <c:pt idx="3">
                  <c:v>0</c:v>
                </c:pt>
                <c:pt idx="4">
                  <c:v>4.03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(n=617)</c:v>
                  </c:pt>
                  <c:pt idx="1">
                    <c:v>(n=589)</c:v>
                  </c:pt>
                  <c:pt idx="2">
                    <c:v>(n=251)</c:v>
                  </c:pt>
                  <c:pt idx="4">
                    <c:v>(n=360)</c:v>
                  </c:pt>
                </c15:dlblRangeCache>
              </c15:datalabelsRange>
            </c:ext>
            <c:ext xmlns:c16="http://schemas.microsoft.com/office/drawing/2014/chart" uri="{C3380CC4-5D6E-409C-BE32-E72D297353CC}">
              <c16:uniqueId val="{0000000F-86E0-4E89-B75C-97358A890FD1}"/>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8874-483A-88F2-FF2E27D8C7EE}"/>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8874-483A-88F2-FF2E27D8C7EE}"/>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8874-483A-88F2-FF2E27D8C7EE}"/>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8874-483A-88F2-FF2E27D8C7EE}"/>
              </c:ext>
            </c:extLst>
          </c:dPt>
          <c:dLbls>
            <c:dLbl>
              <c:idx val="0"/>
              <c:tx>
                <c:rich>
                  <a:bodyPr/>
                  <a:lstStyle/>
                  <a:p>
                    <a:fld id="{E028E6F3-2BFF-408B-B210-A7D3CB7F6385}"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8874-483A-88F2-FF2E27D8C7EE}"/>
                </c:ext>
              </c:extLst>
            </c:dLbl>
            <c:dLbl>
              <c:idx val="1"/>
              <c:tx>
                <c:rich>
                  <a:bodyPr/>
                  <a:lstStyle/>
                  <a:p>
                    <a:fld id="{0CDEB50C-D3D4-4FCC-A3E2-D153D019A5F6}"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8874-483A-88F2-FF2E27D8C7EE}"/>
                </c:ext>
              </c:extLst>
            </c:dLbl>
            <c:dLbl>
              <c:idx val="2"/>
              <c:tx>
                <c:rich>
                  <a:bodyPr/>
                  <a:lstStyle/>
                  <a:p>
                    <a:fld id="{6FC45FE0-1E70-4C30-A963-FBA618DA10FE}"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8874-483A-88F2-FF2E27D8C7EE}"/>
                </c:ext>
              </c:extLst>
            </c:dLbl>
            <c:dLbl>
              <c:idx val="3"/>
              <c:tx>
                <c:rich>
                  <a:bodyPr/>
                  <a:lstStyle/>
                  <a:p>
                    <a:fld id="{09CBF53A-FA3C-4524-8E40-6D2A7183D637}"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8874-483A-88F2-FF2E27D8C7EE}"/>
                </c:ext>
              </c:extLst>
            </c:dLbl>
            <c:dLbl>
              <c:idx val="4"/>
              <c:tx>
                <c:rich>
                  <a:bodyPr/>
                  <a:lstStyle/>
                  <a:p>
                    <a:fld id="{BBEECED1-0AD8-48A4-892E-0DAE2AD2A478}"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8874-483A-88F2-FF2E27D8C7EE}"/>
                </c:ext>
              </c:extLst>
            </c:dLbl>
            <c:spPr>
              <a:noFill/>
              <a:ln>
                <a:noFill/>
              </a:ln>
              <a:effectLst/>
            </c:spPr>
            <c:txPr>
              <a:bodyPr rot="0" spcFirstLastPara="1" vertOverflow="ellipsis" vert="horz" wrap="square" lIns="0" rIns="0"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3.6914891299999999</c:v>
                </c:pt>
                <c:pt idx="1">
                  <c:v>3.5742492000000001</c:v>
                </c:pt>
                <c:pt idx="2">
                  <c:v>3.5407248400000002</c:v>
                </c:pt>
                <c:pt idx="3">
                  <c:v>0</c:v>
                </c:pt>
                <c:pt idx="4">
                  <c:v>3.8758809900000002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3.69</c:v>
                  </c:pt>
                  <c:pt idx="1">
                    <c:v>3.57</c:v>
                  </c:pt>
                  <c:pt idx="2">
                    <c:v>3.54</c:v>
                  </c:pt>
                  <c:pt idx="3">
                    <c:v>^</c:v>
                  </c:pt>
                  <c:pt idx="4">
                    <c:v>3.88</c:v>
                  </c:pt>
                </c15:dlblRangeCache>
              </c15:datalabelsRange>
            </c:ext>
            <c:ext xmlns:c16="http://schemas.microsoft.com/office/drawing/2014/chart" uri="{C3380CC4-5D6E-409C-BE32-E72D297353CC}">
              <c16:uniqueId val="{00000009-8874-483A-88F2-FF2E27D8C7EE}"/>
            </c:ext>
          </c:extLst>
        </c:ser>
        <c:ser>
          <c:idx val="1"/>
          <c:order val="1"/>
          <c:spPr>
            <a:noFill/>
            <a:ln>
              <a:noFill/>
            </a:ln>
            <a:effectLst/>
          </c:spPr>
          <c:invertIfNegative val="0"/>
          <c:dLbls>
            <c:dLbl>
              <c:idx val="0"/>
              <c:tx>
                <c:rich>
                  <a:bodyPr/>
                  <a:lstStyle/>
                  <a:p>
                    <a:fld id="{717C7731-2066-44D7-8C69-3BFB9F693672}"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8874-483A-88F2-FF2E27D8C7EE}"/>
                </c:ext>
              </c:extLst>
            </c:dLbl>
            <c:dLbl>
              <c:idx val="1"/>
              <c:tx>
                <c:rich>
                  <a:bodyPr/>
                  <a:lstStyle/>
                  <a:p>
                    <a:fld id="{499DC5D6-A2A6-4525-9ED3-B15194C5829D}"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8874-483A-88F2-FF2E27D8C7EE}"/>
                </c:ext>
              </c:extLst>
            </c:dLbl>
            <c:dLbl>
              <c:idx val="2"/>
              <c:tx>
                <c:rich>
                  <a:bodyPr/>
                  <a:lstStyle/>
                  <a:p>
                    <a:fld id="{56359190-FF16-4E5E-ADAF-20F18608B34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874-483A-88F2-FF2E27D8C7EE}"/>
                </c:ext>
              </c:extLst>
            </c:dLbl>
            <c:dLbl>
              <c:idx val="3"/>
              <c:tx>
                <c:rich>
                  <a:bodyPr/>
                  <a:lstStyle/>
                  <a:p>
                    <a:fld id="{42D9E086-764F-4DC0-9C5F-6D2324F2052C}"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8874-483A-88F2-FF2E27D8C7EE}"/>
                </c:ext>
              </c:extLst>
            </c:dLbl>
            <c:dLbl>
              <c:idx val="4"/>
              <c:tx>
                <c:rich>
                  <a:bodyPr/>
                  <a:lstStyle/>
                  <a:p>
                    <a:fld id="{0214876E-6345-49F8-9DC2-81EE8D719BA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874-483A-88F2-FF2E27D8C7EE}"/>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3.69</c:v>
                </c:pt>
                <c:pt idx="1">
                  <c:v>3.57</c:v>
                </c:pt>
                <c:pt idx="2">
                  <c:v>3.54</c:v>
                </c:pt>
                <c:pt idx="3">
                  <c:v>0</c:v>
                </c:pt>
                <c:pt idx="4">
                  <c:v>3.88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(n=603)</c:v>
                  </c:pt>
                  <c:pt idx="1">
                    <c:v>(n=569)</c:v>
                  </c:pt>
                  <c:pt idx="2">
                    <c:v>(n=243)</c:v>
                  </c:pt>
                  <c:pt idx="4">
                    <c:v>(n=342)</c:v>
                  </c:pt>
                </c15:dlblRangeCache>
              </c15:datalabelsRange>
            </c:ext>
            <c:ext xmlns:c16="http://schemas.microsoft.com/office/drawing/2014/chart" uri="{C3380CC4-5D6E-409C-BE32-E72D297353CC}">
              <c16:uniqueId val="{0000000F-8874-483A-88F2-FF2E27D8C7EE}"/>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95933532715"/>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8F0F-43A3-8CF4-A286DFD7A38E}"/>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8F0F-43A3-8CF4-A286DFD7A38E}"/>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8F0F-43A3-8CF4-A286DFD7A38E}"/>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8F0F-43A3-8CF4-A286DFD7A38E}"/>
              </c:ext>
            </c:extLst>
          </c:dPt>
          <c:dLbls>
            <c:dLbl>
              <c:idx val="0"/>
              <c:tx>
                <c:rich>
                  <a:bodyPr/>
                  <a:lstStyle/>
                  <a:p>
                    <a:fld id="{A0F99545-C760-4ACE-B70F-77DBEDBD9DB8}"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8F0F-43A3-8CF4-A286DFD7A38E}"/>
                </c:ext>
              </c:extLst>
            </c:dLbl>
            <c:dLbl>
              <c:idx val="1"/>
              <c:tx>
                <c:rich>
                  <a:bodyPr/>
                  <a:lstStyle/>
                  <a:p>
                    <a:fld id="{284D2047-201D-449D-879C-003A7C247DFC}"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8F0F-43A3-8CF4-A286DFD7A38E}"/>
                </c:ext>
              </c:extLst>
            </c:dLbl>
            <c:dLbl>
              <c:idx val="2"/>
              <c:tx>
                <c:rich>
                  <a:bodyPr/>
                  <a:lstStyle/>
                  <a:p>
                    <a:fld id="{3386B4A4-735D-47BC-B906-A592F3DD2CD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8F0F-43A3-8CF4-A286DFD7A38E}"/>
                </c:ext>
              </c:extLst>
            </c:dLbl>
            <c:dLbl>
              <c:idx val="3"/>
              <c:tx>
                <c:rich>
                  <a:bodyPr/>
                  <a:lstStyle/>
                  <a:p>
                    <a:fld id="{D4A02AD3-35D6-4877-A616-A2755310A57C}"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8F0F-43A3-8CF4-A286DFD7A38E}"/>
                </c:ext>
              </c:extLst>
            </c:dLbl>
            <c:dLbl>
              <c:idx val="4"/>
              <c:tx>
                <c:rich>
                  <a:bodyPr/>
                  <a:lstStyle/>
                  <a:p>
                    <a:fld id="{7C55A5A2-188E-4260-9912-79E0562E0DE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8F0F-43A3-8CF4-A286DFD7A38E}"/>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3.9458268300000001</c:v>
                </c:pt>
                <c:pt idx="1">
                  <c:v>3.86442262</c:v>
                </c:pt>
                <c:pt idx="2">
                  <c:v>4.04628313</c:v>
                </c:pt>
                <c:pt idx="3">
                  <c:v>0</c:v>
                </c:pt>
                <c:pt idx="4">
                  <c:v>4.11343031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3.95</c:v>
                  </c:pt>
                  <c:pt idx="1">
                    <c:v>3.86</c:v>
                  </c:pt>
                  <c:pt idx="2">
                    <c:v>4.05</c:v>
                  </c:pt>
                  <c:pt idx="3">
                    <c:v>^</c:v>
                  </c:pt>
                  <c:pt idx="4">
                    <c:v>4.11</c:v>
                  </c:pt>
                </c15:dlblRangeCache>
              </c15:datalabelsRange>
            </c:ext>
            <c:ext xmlns:c16="http://schemas.microsoft.com/office/drawing/2014/chart" uri="{C3380CC4-5D6E-409C-BE32-E72D297353CC}">
              <c16:uniqueId val="{00000009-8F0F-43A3-8CF4-A286DFD7A38E}"/>
            </c:ext>
          </c:extLst>
        </c:ser>
        <c:ser>
          <c:idx val="1"/>
          <c:order val="1"/>
          <c:spPr>
            <a:noFill/>
            <a:ln>
              <a:noFill/>
            </a:ln>
            <a:effectLst/>
          </c:spPr>
          <c:invertIfNegative val="0"/>
          <c:dLbls>
            <c:dLbl>
              <c:idx val="0"/>
              <c:tx>
                <c:rich>
                  <a:bodyPr/>
                  <a:lstStyle/>
                  <a:p>
                    <a:fld id="{A920D0FB-5560-4910-8DDC-C7DD50E83914}"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8F0F-43A3-8CF4-A286DFD7A38E}"/>
                </c:ext>
              </c:extLst>
            </c:dLbl>
            <c:dLbl>
              <c:idx val="1"/>
              <c:tx>
                <c:rich>
                  <a:bodyPr/>
                  <a:lstStyle/>
                  <a:p>
                    <a:fld id="{2870349F-3470-478D-9EAA-E834E381A3B9}"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8F0F-43A3-8CF4-A286DFD7A38E}"/>
                </c:ext>
              </c:extLst>
            </c:dLbl>
            <c:dLbl>
              <c:idx val="2"/>
              <c:tx>
                <c:rich>
                  <a:bodyPr/>
                  <a:lstStyle/>
                  <a:p>
                    <a:fld id="{CCE34AC6-EB88-4F5E-AEA8-0837CAE7DC8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F0F-43A3-8CF4-A286DFD7A38E}"/>
                </c:ext>
              </c:extLst>
            </c:dLbl>
            <c:dLbl>
              <c:idx val="3"/>
              <c:tx>
                <c:rich>
                  <a:bodyPr/>
                  <a:lstStyle/>
                  <a:p>
                    <a:fld id="{157EDA7A-F43C-4821-A16B-33E0349C875A}"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8F0F-43A3-8CF4-A286DFD7A38E}"/>
                </c:ext>
              </c:extLst>
            </c:dLbl>
            <c:dLbl>
              <c:idx val="4"/>
              <c:tx>
                <c:rich>
                  <a:bodyPr/>
                  <a:lstStyle/>
                  <a:p>
                    <a:fld id="{9C1E8CEC-F4AC-41E6-B030-49A52AAD4804}"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F0F-43A3-8CF4-A286DFD7A38E}"/>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3.95</c:v>
                </c:pt>
                <c:pt idx="1">
                  <c:v>3.86</c:v>
                </c:pt>
                <c:pt idx="2">
                  <c:v>4.05</c:v>
                </c:pt>
                <c:pt idx="3">
                  <c:v>0</c:v>
                </c:pt>
                <c:pt idx="4">
                  <c:v>4.1100000000000003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(n=641)</c:v>
                  </c:pt>
                  <c:pt idx="1">
                    <c:v>(n=605)</c:v>
                  </c:pt>
                  <c:pt idx="2">
                    <c:v>(n=255)</c:v>
                  </c:pt>
                  <c:pt idx="4">
                    <c:v>(n=374)</c:v>
                  </c:pt>
                </c15:dlblRangeCache>
              </c15:datalabelsRange>
            </c:ext>
            <c:ext xmlns:c16="http://schemas.microsoft.com/office/drawing/2014/chart" uri="{C3380CC4-5D6E-409C-BE32-E72D297353CC}">
              <c16:uniqueId val="{0000000F-8F0F-43A3-8CF4-A286DFD7A38E}"/>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983898401260376"/>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BC10-4E2D-92FD-85FF50A2544B}"/>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BC10-4E2D-92FD-85FF50A2544B}"/>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BC10-4E2D-92FD-85FF50A2544B}"/>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BC10-4E2D-92FD-85FF50A2544B}"/>
              </c:ext>
            </c:extLst>
          </c:dPt>
          <c:dLbls>
            <c:dLbl>
              <c:idx val="0"/>
              <c:tx>
                <c:rich>
                  <a:bodyPr/>
                  <a:lstStyle/>
                  <a:p>
                    <a:fld id="{C0CB0037-3FFD-4E4A-A712-89BEA7F446EF}"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BC10-4E2D-92FD-85FF50A2544B}"/>
                </c:ext>
              </c:extLst>
            </c:dLbl>
            <c:dLbl>
              <c:idx val="1"/>
              <c:tx>
                <c:rich>
                  <a:bodyPr/>
                  <a:lstStyle/>
                  <a:p>
                    <a:fld id="{0AF9AE02-87D6-4F31-8ADD-9C32033E2879}"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BC10-4E2D-92FD-85FF50A2544B}"/>
                </c:ext>
              </c:extLst>
            </c:dLbl>
            <c:dLbl>
              <c:idx val="2"/>
              <c:tx>
                <c:rich>
                  <a:bodyPr/>
                  <a:lstStyle/>
                  <a:p>
                    <a:fld id="{53BFEDB2-4042-4854-84D4-FF6CD365F252}"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BC10-4E2D-92FD-85FF50A2544B}"/>
                </c:ext>
              </c:extLst>
            </c:dLbl>
            <c:dLbl>
              <c:idx val="3"/>
              <c:tx>
                <c:rich>
                  <a:bodyPr/>
                  <a:lstStyle/>
                  <a:p>
                    <a:fld id="{FC6E96C5-3842-4E3E-B257-A3CBC2FDD20A}"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BC10-4E2D-92FD-85FF50A2544B}"/>
                </c:ext>
              </c:extLst>
            </c:dLbl>
            <c:dLbl>
              <c:idx val="4"/>
              <c:tx>
                <c:rich>
                  <a:bodyPr/>
                  <a:lstStyle/>
                  <a:p>
                    <a:fld id="{4ADE9A2D-4183-40D0-B79F-FD806506EC9A}"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BC10-4E2D-92FD-85FF50A2544B}"/>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3.8876682900000001</c:v>
                </c:pt>
                <c:pt idx="1">
                  <c:v>3.8099392399999998</c:v>
                </c:pt>
                <c:pt idx="2">
                  <c:v>3.9330560800000001</c:v>
                </c:pt>
                <c:pt idx="3" formatCode="0.00">
                  <c:v>0</c:v>
                </c:pt>
                <c:pt idx="4">
                  <c:v>3.9914560099999998</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3.89</c:v>
                  </c:pt>
                  <c:pt idx="1">
                    <c:v>3.81</c:v>
                  </c:pt>
                  <c:pt idx="2">
                    <c:v>3.93</c:v>
                  </c:pt>
                  <c:pt idx="3">
                    <c:v>^</c:v>
                  </c:pt>
                  <c:pt idx="4">
                    <c:v>3.99</c:v>
                  </c:pt>
                </c15:dlblRangeCache>
              </c15:datalabelsRange>
            </c:ext>
            <c:ext xmlns:c16="http://schemas.microsoft.com/office/drawing/2014/chart" uri="{C3380CC4-5D6E-409C-BE32-E72D297353CC}">
              <c16:uniqueId val="{00000009-BC10-4E2D-92FD-85FF50A2544B}"/>
            </c:ext>
          </c:extLst>
        </c:ser>
        <c:ser>
          <c:idx val="1"/>
          <c:order val="1"/>
          <c:spPr>
            <a:noFill/>
            <a:ln>
              <a:noFill/>
            </a:ln>
            <a:effectLst/>
          </c:spPr>
          <c:invertIfNegative val="0"/>
          <c:dLbls>
            <c:dLbl>
              <c:idx val="0"/>
              <c:tx>
                <c:rich>
                  <a:bodyPr/>
                  <a:lstStyle/>
                  <a:p>
                    <a:fld id="{A3C307EE-DFC6-4E4B-AF09-71888620EB9C}"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BC10-4E2D-92FD-85FF50A2544B}"/>
                </c:ext>
              </c:extLst>
            </c:dLbl>
            <c:dLbl>
              <c:idx val="1"/>
              <c:tx>
                <c:rich>
                  <a:bodyPr/>
                  <a:lstStyle/>
                  <a:p>
                    <a:fld id="{BACF6153-2C2A-47E6-8FFA-CC7984D44802}"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BC10-4E2D-92FD-85FF50A2544B}"/>
                </c:ext>
              </c:extLst>
            </c:dLbl>
            <c:dLbl>
              <c:idx val="2"/>
              <c:tx>
                <c:rich>
                  <a:bodyPr/>
                  <a:lstStyle/>
                  <a:p>
                    <a:fld id="{BB785492-6F33-484F-81D9-4D1C3E92381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C10-4E2D-92FD-85FF50A2544B}"/>
                </c:ext>
              </c:extLst>
            </c:dLbl>
            <c:dLbl>
              <c:idx val="3"/>
              <c:tx>
                <c:rich>
                  <a:bodyPr/>
                  <a:lstStyle/>
                  <a:p>
                    <a:fld id="{ADC26502-3E4C-4CA0-904D-31446FEC9D8C}"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BC10-4E2D-92FD-85FF50A2544B}"/>
                </c:ext>
              </c:extLst>
            </c:dLbl>
            <c:dLbl>
              <c:idx val="4"/>
              <c:tx>
                <c:rich>
                  <a:bodyPr/>
                  <a:lstStyle/>
                  <a:p>
                    <a:fld id="{C98DFA1C-E1E9-4EB1-9C42-22D514D000D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C10-4E2D-92FD-85FF50A2544B}"/>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3.89</c:v>
                </c:pt>
                <c:pt idx="1">
                  <c:v>3.81</c:v>
                </c:pt>
                <c:pt idx="2">
                  <c:v>3.93</c:v>
                </c:pt>
                <c:pt idx="3">
                  <c:v>0</c:v>
                </c:pt>
                <c:pt idx="4">
                  <c:v>3.99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(n=640)</c:v>
                  </c:pt>
                  <c:pt idx="1">
                    <c:v>(n=609)</c:v>
                  </c:pt>
                  <c:pt idx="2">
                    <c:v>(n=260)</c:v>
                  </c:pt>
                  <c:pt idx="4">
                    <c:v>(n=376)</c:v>
                  </c:pt>
                </c15:dlblRangeCache>
              </c15:datalabelsRange>
            </c:ext>
            <c:ext xmlns:c16="http://schemas.microsoft.com/office/drawing/2014/chart" uri="{C3380CC4-5D6E-409C-BE32-E72D297353CC}">
              <c16:uniqueId val="{0000000F-BC10-4E2D-92FD-85FF50A2544B}"/>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8301205635071E-3"/>
          <c:y val="3.9527077227830887E-2"/>
          <c:w val="0.98984968662261963"/>
          <c:h val="0.71495473384857178"/>
        </c:manualLayout>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2C6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BCB1-47F5-A443-E44645431447}"/>
              </c:ext>
            </c:extLst>
          </c:dPt>
          <c:dPt>
            <c:idx val="1"/>
            <c:invertIfNegative val="0"/>
            <c:bubble3D val="0"/>
            <c:spPr>
              <a:solidFill>
                <a:srgbClr val="003A8C"/>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BCB1-47F5-A443-E44645431447}"/>
              </c:ext>
            </c:extLst>
          </c:dPt>
          <c:dPt>
            <c:idx val="2"/>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BCB1-47F5-A443-E44645431447}"/>
              </c:ext>
            </c:extLst>
          </c:dPt>
          <c:dPt>
            <c:idx val="3"/>
            <c:invertIfNegative val="0"/>
            <c:bubble3D val="0"/>
            <c:spPr>
              <a:solidFill>
                <a:srgbClr val="6BA8F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BCB1-47F5-A443-E44645431447}"/>
              </c:ext>
            </c:extLst>
          </c:dPt>
          <c:dPt>
            <c:idx val="4"/>
            <c:invertIfNegative val="0"/>
            <c:bubble3D val="0"/>
            <c:spPr>
              <a:solidFill>
                <a:srgbClr val="7DB2F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BCB1-47F5-A443-E44645431447}"/>
              </c:ext>
            </c:extLst>
          </c:dPt>
          <c:dPt>
            <c:idx val="5"/>
            <c:invertIfNegative val="0"/>
            <c:bubble3D val="0"/>
            <c:spPr>
              <a:solidFill>
                <a:srgbClr val="AFCFF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BCB1-47F5-A443-E44645431447}"/>
              </c:ext>
            </c:extLst>
          </c:dPt>
          <c:cat>
            <c:strRef>
              <c:f>Sheet1!$A$2:$A$7</c:f>
              <c:strCache>
                <c:ptCount val="6"/>
                <c:pt idx="0">
                  <c:v>Less than 
1 hr</c:v>
                </c:pt>
                <c:pt idx="1">
                  <c:v>1 hr -
1 hr 30 min</c:v>
                </c:pt>
                <c:pt idx="2">
                  <c:v>1 hr 31 min 
- 2 hrs</c:v>
                </c:pt>
                <c:pt idx="3">
                  <c:v>2 hrs 
- 3 hrs</c:v>
                </c:pt>
                <c:pt idx="4">
                  <c:v>3 hrs 
- 5 hrs</c:v>
                </c:pt>
                <c:pt idx="5">
                  <c:v>More than
5 hrs</c:v>
                </c:pt>
              </c:strCache>
            </c:strRef>
          </c:cat>
          <c:val>
            <c:numRef>
              <c:f>Sheet1!$B$2:$B$7</c:f>
              <c:numCache>
                <c:formatCode>0.00000000%</c:formatCode>
                <c:ptCount val="6"/>
                <c:pt idx="0">
                  <c:v>9.1375834599999997E-2</c:v>
                </c:pt>
                <c:pt idx="1">
                  <c:v>0.27390786909999998</c:v>
                </c:pt>
                <c:pt idx="2">
                  <c:v>0.22751726019999999</c:v>
                </c:pt>
                <c:pt idx="3">
                  <c:v>0.31423508820000001</c:v>
                </c:pt>
                <c:pt idx="4">
                  <c:v>8.1047131800000005E-2</c:v>
                </c:pt>
                <c:pt idx="5">
                  <c:v>1.19168161E-2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C-BCB1-47F5-A443-E44645431447}"/>
            </c:ext>
          </c:extLst>
        </c:ser>
        <c:ser>
          <c:idx val="1"/>
          <c:order val="1"/>
          <c:tx>
            <c:strRef>
              <c:f>Sheet1!$C$1</c:f>
              <c:strCache>
                <c:ptCount val="1"/>
                <c:pt idx="0">
                  <c:v>Arrival Before Departure Time / Duration of the Connection</c:v>
                </c:pt>
              </c:strCache>
            </c:strRef>
          </c:tx>
          <c:spPr>
            <a:solidFill>
              <a:srgbClr val="7F7F7F">
                <a:alpha val="50196"/>
              </a:srgbClr>
            </a:solidFill>
            <a:ln>
              <a:noFill/>
            </a:ln>
            <a:effectLst/>
          </c:spPr>
          <c:invertIfNegative val="0"/>
          <c:dPt>
            <c:idx val="0"/>
            <c:invertIfNegative val="0"/>
            <c:bubble3D val="0"/>
            <c:spPr>
              <a:solidFill>
                <a:srgbClr val="7F7F7F">
                  <a:alpha val="50196"/>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E-BCB1-47F5-A443-E44645431447}"/>
              </c:ext>
            </c:extLst>
          </c:dPt>
          <c:dPt>
            <c:idx val="1"/>
            <c:invertIfNegative val="0"/>
            <c:bubble3D val="0"/>
            <c:spPr>
              <a:solidFill>
                <a:srgbClr val="7F7F7F">
                  <a:alpha val="50196"/>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0-BCB1-47F5-A443-E44645431447}"/>
              </c:ext>
            </c:extLst>
          </c:dPt>
          <c:dPt>
            <c:idx val="2"/>
            <c:invertIfNegative val="0"/>
            <c:bubble3D val="0"/>
            <c:spPr>
              <a:solidFill>
                <a:srgbClr val="7F7F7F">
                  <a:alpha val="50196"/>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2-BCB1-47F5-A443-E44645431447}"/>
              </c:ext>
            </c:extLst>
          </c:dPt>
          <c:dPt>
            <c:idx val="3"/>
            <c:invertIfNegative val="0"/>
            <c:bubble3D val="0"/>
            <c:spPr>
              <a:solidFill>
                <a:srgbClr val="7F7F7F">
                  <a:alpha val="50196"/>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4-BCB1-47F5-A443-E44645431447}"/>
              </c:ext>
            </c:extLst>
          </c:dPt>
          <c:dPt>
            <c:idx val="4"/>
            <c:invertIfNegative val="0"/>
            <c:bubble3D val="0"/>
            <c:spPr>
              <a:solidFill>
                <a:srgbClr val="7F7F7F">
                  <a:alpha val="50196"/>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6-BCB1-47F5-A443-E44645431447}"/>
              </c:ext>
            </c:extLst>
          </c:dPt>
          <c:dPt>
            <c:idx val="5"/>
            <c:invertIfNegative val="0"/>
            <c:bubble3D val="0"/>
            <c:spPr>
              <a:solidFill>
                <a:srgbClr val="7F7F7F">
                  <a:alpha val="50196"/>
                </a:srgbClr>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8-BCB1-47F5-A443-E44645431447}"/>
              </c:ext>
            </c:extLst>
          </c:dPt>
          <c:cat>
            <c:strRef>
              <c:f>Sheet1!$A$2:$A$7</c:f>
              <c:strCache>
                <c:ptCount val="6"/>
                <c:pt idx="0">
                  <c:v>Less than 
1 hr</c:v>
                </c:pt>
                <c:pt idx="1">
                  <c:v>1 hr -
1 hr 30 min</c:v>
                </c:pt>
                <c:pt idx="2">
                  <c:v>1 hr 31 min 
- 2 hrs</c:v>
                </c:pt>
                <c:pt idx="3">
                  <c:v>2 hrs 
- 3 hrs</c:v>
                </c:pt>
                <c:pt idx="4">
                  <c:v>3 hrs 
- 5 hrs</c:v>
                </c:pt>
                <c:pt idx="5">
                  <c:v>More than
5 hrs</c:v>
                </c:pt>
              </c:strCache>
            </c:strRef>
          </c:cat>
          <c:val>
            <c:numRef>
              <c:f>Sheet1!$C$2:$C$7</c:f>
              <c:numCache>
                <c:formatCode>0%</c:formatCode>
                <c:ptCount val="6"/>
                <c:pt idx="0">
                  <c:v>0.91</c:v>
                </c:pt>
                <c:pt idx="1">
                  <c:v>0.73</c:v>
                </c:pt>
                <c:pt idx="2">
                  <c:v>0.77</c:v>
                </c:pt>
                <c:pt idx="3">
                  <c:v>0.69</c:v>
                </c:pt>
                <c:pt idx="4">
                  <c:v>0.92</c:v>
                </c:pt>
                <c:pt idx="5">
                  <c:v>0.99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9-BCB1-47F5-A443-E44645431447}"/>
            </c:ext>
          </c:extLst>
        </c:ser>
        <c:dLbls>
          <c:showLegendKey val="0"/>
          <c:showVal val="0"/>
          <c:showCatName val="0"/>
          <c:showSerName val="0"/>
          <c:showPercent val="0"/>
          <c:showBubbleSize val="0"/>
        </c:dLbls>
        <c:gapWidth val="100"/>
        <c:overlap val="100"/>
        <c:axId val="709243935"/>
        <c:axId val="709250191"/>
      </c:barChart>
      <c:catAx>
        <c:axId val="709243935"/>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b" anchorCtr="1"/>
          <a:lstStyle/>
          <a:p>
            <a:pPr>
              <a:defRPr sz="9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9250191"/>
        <c:crosses val="autoZero"/>
        <c:auto val="0"/>
        <c:lblAlgn val="ctr"/>
        <c:lblOffset val="100"/>
        <c:noMultiLvlLbl val="0"/>
      </c:catAx>
      <c:valAx>
        <c:axId val="709250191"/>
        <c:scaling>
          <c:orientation val="minMax"/>
        </c:scaling>
        <c:delete val="1"/>
        <c:axPos val="l"/>
        <c:numFmt formatCode="0%" sourceLinked="1"/>
        <c:majorTickMark val="none"/>
        <c:minorTickMark val="none"/>
        <c:tickLblPos val="nextTo"/>
        <c:crossAx val="709243935"/>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1851360872388E-3"/>
          <c:y val="0.21304431557655334"/>
          <c:w val="0.94130194187164307"/>
          <c:h val="0.72631722688674927"/>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rgbClr val="70AD47"/>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FE3-4AE4-BF95-527C2A484758}"/>
              </c:ext>
            </c:extLst>
          </c:dPt>
          <c:dPt>
            <c:idx val="1"/>
            <c:invertIfNegative val="0"/>
            <c:bubble3D val="0"/>
            <c:spPr>
              <a:solidFill>
                <a:srgbClr val="654E98"/>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FE3-4AE4-BF95-527C2A484758}"/>
              </c:ext>
            </c:extLst>
          </c:dPt>
          <c:dPt>
            <c:idx val="2"/>
            <c:invertIfNegative val="0"/>
            <c:bubble3D val="0"/>
            <c:spPr>
              <a:solidFill>
                <a:srgbClr val="7F7F7F"/>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FE3-4AE4-BF95-527C2A484758}"/>
              </c:ext>
            </c:extLst>
          </c:dPt>
          <c:dPt>
            <c:idx val="3"/>
            <c:invertIfNegative val="0"/>
            <c:bubble3D val="0"/>
            <c:spPr>
              <a:solidFill>
                <a:srgbClr val="5692C9"/>
              </a:solidFill>
              <a:ln>
                <a:noFill/>
              </a:ln>
              <a:effectLst/>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FE3-4AE4-BF95-527C2A484758}"/>
              </c:ext>
            </c:extLst>
          </c:dPt>
          <c:dLbls>
            <c:dLbl>
              <c:idx val="0"/>
              <c:tx>
                <c:rich>
                  <a:bodyPr/>
                  <a:lstStyle/>
                  <a:p>
                    <a:fld id="{3D550A38-CE96-40AF-AC36-C4CD919A6B44}" type="CELLRANGE">
                      <a:rPr lang="en-US">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1-AFE3-4AE4-BF95-527C2A484758}"/>
                </c:ext>
              </c:extLst>
            </c:dLbl>
            <c:dLbl>
              <c:idx val="1"/>
              <c:tx>
                <c:rich>
                  <a:bodyPr/>
                  <a:lstStyle/>
                  <a:p>
                    <a:fld id="{5AE45195-62B1-4871-9EF8-C0E415BC2247}"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3-AFE3-4AE4-BF95-527C2A484758}"/>
                </c:ext>
              </c:extLst>
            </c:dLbl>
            <c:dLbl>
              <c:idx val="2"/>
              <c:tx>
                <c:rich>
                  <a:bodyPr/>
                  <a:lstStyle/>
                  <a:p>
                    <a:fld id="{040DACA5-2DE5-4782-86B1-0C6E15E9FBE6}" type="CELLRANGE">
                      <a:rPr lang="en-GB">
                        <a:solidFill>
                          <a:srgbClr val="595959"/>
                        </a:solidFill>
                      </a:rPr>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5-AFE3-4AE4-BF95-527C2A484758}"/>
                </c:ext>
              </c:extLst>
            </c:dLbl>
            <c:dLbl>
              <c:idx val="3"/>
              <c:tx>
                <c:rich>
                  <a:bodyPr/>
                  <a:lstStyle/>
                  <a:p>
                    <a:fld id="{13F336F9-7D25-4F6D-B1C6-D2B7E0D79517}" type="CELLRANGE">
                      <a:rPr lang="en-GB"/>
                      <a:pPr/>
                      <a:t>[CELLRANGE]</a:t>
                    </a:fld>
                    <a:endParaRPr lang="en-US"/>
                  </a:p>
                </c:rich>
              </c:tx>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7-AFE3-4AE4-BF95-527C2A484758}"/>
                </c:ext>
              </c:extLst>
            </c:dLbl>
            <c:dLbl>
              <c:idx val="4"/>
              <c:tx>
                <c:rich>
                  <a:bodyPr rot="0" spcFirstLastPara="1" vertOverflow="ellipsis" vert="horz" wrap="square" anchor="ctr" anchorCtr="1"/>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fld id="{16CA5652-DAC7-41B7-8CE7-C08B4C51A6CA}" type="CELLRANGE">
                      <a:rPr lang="en-GB">
                        <a:solidFill>
                          <a:srgbClr val="595959"/>
                        </a:solidFill>
                      </a:rPr>
                      <a:pPr>
                        <a:defRPr sz="1200" b="1" i="0" u="none" strike="noStrike" kern="1200" baseline="0">
                          <a:solidFill>
                            <a:srgbClr val="C00000"/>
                          </a:solidFill>
                          <a:latin typeface="Arial" panose="020B0604020202020204" pitchFamily="34" charset="0"/>
                          <a:ea typeface="+mn-ea"/>
                          <a:cs typeface="Arial" panose="020B0604020202020204" pitchFamily="34" charset="0"/>
                        </a:defRPr>
                      </a:pPr>
                      <a:t>[CELLRANGE]</a:t>
                    </a:fld>
                    <a:endParaRPr lang="en-US"/>
                  </a:p>
                </c:rich>
              </c:tx>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8-AFE3-4AE4-BF95-527C2A484758}"/>
                </c:ext>
              </c:extLst>
            </c:dLbl>
            <c:spPr>
              <a:noFill/>
              <a:ln>
                <a:noFill/>
              </a:ln>
              <a:effectLst/>
            </c:spPr>
            <c:txPr>
              <a:bodyPr rot="0" spcFirstLastPara="1" vertOverflow="ellipsis" vert="horz" wrap="square" anchor="ctr" anchorCtr="1"/>
              <a:lstStyle/>
              <a:p>
                <a:pPr>
                  <a:defRPr sz="1200" b="1"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Q2 2022</c:v>
                </c:pt>
                <c:pt idx="1">
                  <c:v>Q3 2022</c:v>
                </c:pt>
                <c:pt idx="2">
                  <c:v>Q4 2022</c:v>
                </c:pt>
                <c:pt idx="3">
                  <c:v>Q1 2023</c:v>
                </c:pt>
                <c:pt idx="4">
                  <c:v>Q2 2023</c:v>
                </c:pt>
              </c:strCache>
            </c:strRef>
          </c:cat>
          <c:val>
            <c:numRef>
              <c:f>Sheet1!$B$2:$B$6</c:f>
              <c:numCache>
                <c:formatCode>0.00000000</c:formatCode>
                <c:ptCount val="5"/>
                <c:pt idx="0">
                  <c:v>3.8302949599999998</c:v>
                </c:pt>
                <c:pt idx="1">
                  <c:v>3.7290983299999998</c:v>
                </c:pt>
                <c:pt idx="2">
                  <c:v>3.79638075</c:v>
                </c:pt>
                <c:pt idx="3">
                  <c:v>0</c:v>
                </c:pt>
                <c:pt idx="4">
                  <c:v>3.9490793900000001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Sheet1!$C$2:$C$6</c15:f>
                <c15:dlblRangeCache>
                  <c:ptCount val="5"/>
                  <c:pt idx="0">
                    <c:v>3.83</c:v>
                  </c:pt>
                  <c:pt idx="1">
                    <c:v>3.73</c:v>
                  </c:pt>
                  <c:pt idx="2">
                    <c:v>3.80</c:v>
                  </c:pt>
                  <c:pt idx="3">
                    <c:v>^</c:v>
                  </c:pt>
                  <c:pt idx="4">
                    <c:v>3.95</c:v>
                  </c:pt>
                </c15:dlblRangeCache>
              </c15:datalabelsRange>
            </c:ext>
            <c:ext xmlns:c16="http://schemas.microsoft.com/office/drawing/2014/chart" uri="{C3380CC4-5D6E-409C-BE32-E72D297353CC}">
              <c16:uniqueId val="{00000009-AFE3-4AE4-BF95-527C2A484758}"/>
            </c:ext>
          </c:extLst>
        </c:ser>
        <c:ser>
          <c:idx val="1"/>
          <c:order val="1"/>
          <c:spPr>
            <a:noFill/>
            <a:ln>
              <a:noFill/>
            </a:ln>
            <a:effectLst/>
          </c:spPr>
          <c:invertIfNegative val="0"/>
          <c:dLbls>
            <c:dLbl>
              <c:idx val="0"/>
              <c:tx>
                <c:rich>
                  <a:bodyPr/>
                  <a:lstStyle/>
                  <a:p>
                    <a:fld id="{B9E750E1-56ED-4E1E-8A76-8A0ED2DCB9F3}" type="CELLRANGE">
                      <a:rPr lang="en-US"/>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A-AFE3-4AE4-BF95-527C2A484758}"/>
                </c:ext>
              </c:extLst>
            </c:dLbl>
            <c:dLbl>
              <c:idx val="1"/>
              <c:tx>
                <c:rich>
                  <a:bodyPr/>
                  <a:lstStyle/>
                  <a:p>
                    <a:fld id="{0700CA50-377F-4849-B651-62A5A59A7245}"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B-AFE3-4AE4-BF95-527C2A484758}"/>
                </c:ext>
              </c:extLst>
            </c:dLbl>
            <c:dLbl>
              <c:idx val="2"/>
              <c:tx>
                <c:rich>
                  <a:bodyPr/>
                  <a:lstStyle/>
                  <a:p>
                    <a:fld id="{9FE7A61E-ED49-4F8C-A823-B4C9814AFAC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FE3-4AE4-BF95-527C2A484758}"/>
                </c:ext>
              </c:extLst>
            </c:dLbl>
            <c:dLbl>
              <c:idx val="3"/>
              <c:tx>
                <c:rich>
                  <a:bodyPr/>
                  <a:lstStyle/>
                  <a:p>
                    <a:fld id="{17AEF7B7-F115-46FD-B9E1-D5DBC021F4F1}" type="CELLRANGE">
                      <a:rPr lang="en-GB"/>
                      <a:pPr/>
                      <a:t>[CELLRANGE]</a:t>
                    </a:fld>
                    <a:endParaRPr lang="en-US"/>
                  </a:p>
                </c:rich>
              </c:tx>
              <c:dLblPos val="inBase"/>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dlblFieldTable/>
                  <c15:showDataLabelsRange val="1"/>
                </c:ext>
                <c:ext xmlns:c16="http://schemas.microsoft.com/office/drawing/2014/chart" uri="{C3380CC4-5D6E-409C-BE32-E72D297353CC}">
                  <c16:uniqueId val="{0000000D-AFE3-4AE4-BF95-527C2A484758}"/>
                </c:ext>
              </c:extLst>
            </c:dLbl>
            <c:dLbl>
              <c:idx val="4"/>
              <c:tx>
                <c:rich>
                  <a:bodyPr/>
                  <a:lstStyle/>
                  <a:p>
                    <a:fld id="{2B8C7326-0784-45AF-AFCC-F7FDEEA45D4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FE3-4AE4-BF95-527C2A484758}"/>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DataLabelsRange val="1"/>
                <c15:showLeaderLines val="0"/>
              </c:ext>
            </c:extLst>
          </c:dLbls>
          <c:cat>
            <c:strRef>
              <c:f>Sheet1!$A$2:$A$6</c:f>
              <c:strCache>
                <c:ptCount val="5"/>
                <c:pt idx="0">
                  <c:v>Q2 2022</c:v>
                </c:pt>
                <c:pt idx="1">
                  <c:v>Q3 2022</c:v>
                </c:pt>
                <c:pt idx="2">
                  <c:v>Q4 2022</c:v>
                </c:pt>
                <c:pt idx="3">
                  <c:v>Q1 2023</c:v>
                </c:pt>
                <c:pt idx="4">
                  <c:v>Q2 2023</c:v>
                </c:pt>
              </c:strCache>
            </c:strRef>
          </c:cat>
          <c:val>
            <c:numRef>
              <c:f>Sheet1!$C$2:$C$6</c:f>
              <c:numCache>
                <c:formatCode>@</c:formatCode>
                <c:ptCount val="5"/>
                <c:pt idx="0">
                  <c:v>3.83</c:v>
                </c:pt>
                <c:pt idx="1">
                  <c:v>3.73</c:v>
                </c:pt>
                <c:pt idx="2">
                  <c:v>3.8</c:v>
                </c:pt>
                <c:pt idx="3">
                  <c:v>0</c:v>
                </c:pt>
                <c:pt idx="4">
                  <c:v>3.95</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02D57815-91ED-43cb-92C2-25804820EDAC}">
              <c15:datalabelsRange>
                <c15:f>Sheet1!$D$2:$D$6</c15:f>
                <c15:dlblRangeCache>
                  <c:ptCount val="5"/>
                  <c:pt idx="0">
                    <c:v>(n=637)</c:v>
                  </c:pt>
                  <c:pt idx="1">
                    <c:v>(n=585)</c:v>
                  </c:pt>
                  <c:pt idx="2">
                    <c:v>(n=262)</c:v>
                  </c:pt>
                  <c:pt idx="4">
                    <c:v>(n=374)</c:v>
                  </c:pt>
                </c15:dlblRangeCache>
              </c15:datalabelsRange>
            </c:ext>
            <c:ext xmlns:c16="http://schemas.microsoft.com/office/drawing/2014/chart" uri="{C3380CC4-5D6E-409C-BE32-E72D297353CC}">
              <c16:uniqueId val="{0000000F-AFE3-4AE4-BF95-527C2A484758}"/>
            </c:ext>
          </c:extLst>
        </c:ser>
        <c:dLbls>
          <c:showLegendKey val="0"/>
          <c:showVal val="0"/>
          <c:showCatName val="0"/>
          <c:showSerName val="0"/>
          <c:showPercent val="0"/>
          <c:showBubbleSize val="0"/>
        </c:dLbls>
        <c:gapWidth val="50"/>
        <c:overlap val="100"/>
        <c:axId val="299334464"/>
        <c:axId val="299324896"/>
      </c:barChart>
      <c:catAx>
        <c:axId val="299334464"/>
        <c:scaling>
          <c:orientation val="minMax"/>
        </c:scaling>
        <c:delete val="1"/>
        <c:axPos val="b"/>
        <c:numFmt formatCode="General" sourceLinked="1"/>
        <c:majorTickMark val="none"/>
        <c:minorTickMark val="none"/>
        <c:tickLblPos val="low"/>
        <c:crossAx val="299324896"/>
        <c:crosses val="autoZero"/>
        <c:auto val="0"/>
        <c:lblAlgn val="ctr"/>
        <c:lblOffset val="100"/>
        <c:noMultiLvlLbl val="0"/>
      </c:catAx>
      <c:valAx>
        <c:axId val="299324896"/>
        <c:scaling>
          <c:orientation val="minMax"/>
          <c:max val="6"/>
          <c:min val="0"/>
        </c:scaling>
        <c:delete val="1"/>
        <c:axPos val="l"/>
        <c:numFmt formatCode="0.00000000" sourceLinked="1"/>
        <c:majorTickMark val="out"/>
        <c:minorTickMark val="none"/>
        <c:tickLblPos val="nextTo"/>
        <c:crossAx val="299334464"/>
        <c:crosses val="autoZero"/>
        <c:crossBetween val="between"/>
      </c:valAx>
      <c:spPr>
        <a:noFill/>
        <a:ln>
          <a:noFill/>
        </a:ln>
        <a:effectLst/>
      </c:spPr>
    </c:plotArea>
    <c:plotVisOnly val="1"/>
    <c:dispBlanksAs val="gap"/>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5A91EC-19D7-4BDF-9E8A-9BFBC3EA95C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72A1C35A-2A45-443A-9975-E88491B4504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2FB7160-21A4-4C08-A864-F6082AE0C764}" type="datetimeFigureOut">
              <a:rPr lang="en-IN" smtClean="0"/>
              <a:t>08-08-2023</a:t>
            </a:fld>
            <a:endParaRPr lang="en-IN"/>
          </a:p>
        </p:txBody>
      </p:sp>
      <p:sp>
        <p:nvSpPr>
          <p:cNvPr id="4" name="Footer Placeholder 3">
            <a:extLst>
              <a:ext uri="{FF2B5EF4-FFF2-40B4-BE49-F238E27FC236}">
                <a16:creationId xmlns:a16="http://schemas.microsoft.com/office/drawing/2014/main" id="{80B1366B-BDBD-4803-BAB3-CCC32A5FD8F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87B8A2C6-1A8D-4D27-A923-EFBF190AD12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8C6BD2C-0041-41DD-B7F6-120738C1A855}" type="slidenum">
              <a:rPr lang="en-IN" smtClean="0"/>
              <a:t>‹#›</a:t>
            </a:fld>
            <a:endParaRPr lang="en-IN"/>
          </a:p>
        </p:txBody>
      </p:sp>
    </p:spTree>
    <p:extLst>
      <p:ext uri="{BB962C8B-B14F-4D97-AF65-F5344CB8AC3E}">
        <p14:creationId xmlns:p14="http://schemas.microsoft.com/office/powerpoint/2010/main" val="337415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2747" tIns="46373" rIns="92747" bIns="46373" rtlCol="0"/>
          <a:lstStyle>
            <a:lvl1pPr algn="l">
              <a:defRPr sz="1200"/>
            </a:lvl1pPr>
          </a:lstStyle>
          <a:p>
            <a:endParaRPr lang="en-CA"/>
          </a:p>
        </p:txBody>
      </p:sp>
      <p:sp>
        <p:nvSpPr>
          <p:cNvPr id="3" name="Date Placeholder 2"/>
          <p:cNvSpPr>
            <a:spLocks noGrp="1"/>
          </p:cNvSpPr>
          <p:nvPr>
            <p:ph type="dt" idx="1"/>
          </p:nvPr>
        </p:nvSpPr>
        <p:spPr>
          <a:xfrm>
            <a:off x="3970938" y="1"/>
            <a:ext cx="3037840" cy="466435"/>
          </a:xfrm>
          <a:prstGeom prst="rect">
            <a:avLst/>
          </a:prstGeom>
        </p:spPr>
        <p:txBody>
          <a:bodyPr vert="horz" lIns="92747" tIns="46373" rIns="92747" bIns="46373" rtlCol="0"/>
          <a:lstStyle>
            <a:lvl1pPr algn="r">
              <a:defRPr sz="1200"/>
            </a:lvl1pPr>
          </a:lstStyle>
          <a:p>
            <a:fld id="{314ED8C8-D0FA-4A87-A455-E9B6AA5B469E}" type="datetimeFigureOut">
              <a:rPr lang="en-CA" smtClean="0"/>
              <a:t>2023-08-08</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2747" tIns="46373" rIns="92747" bIns="463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4"/>
          </a:xfrm>
          <a:prstGeom prst="rect">
            <a:avLst/>
          </a:prstGeom>
        </p:spPr>
        <p:txBody>
          <a:bodyPr vert="horz" lIns="92747" tIns="46373" rIns="92747" bIns="46373"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747" tIns="46373" rIns="92747" bIns="46373" rtlCol="0" anchor="b"/>
          <a:lstStyle>
            <a:lvl1pPr algn="r">
              <a:defRPr sz="1200"/>
            </a:lvl1pPr>
          </a:lstStyle>
          <a:p>
            <a:fld id="{6FA7A1A3-0730-42C1-9CCC-FC9EA2246071}" type="slidenum">
              <a:rPr lang="en-CA" smtClean="0"/>
              <a:t>‹#›</a:t>
            </a:fld>
            <a:endParaRPr lang="en-CA"/>
          </a:p>
        </p:txBody>
      </p:sp>
    </p:spTree>
    <p:extLst>
      <p:ext uri="{BB962C8B-B14F-4D97-AF65-F5344CB8AC3E}">
        <p14:creationId xmlns:p14="http://schemas.microsoft.com/office/powerpoint/2010/main" val="232498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1</a:t>
            </a:fld>
            <a:endParaRPr lang="en-CA"/>
          </a:p>
        </p:txBody>
      </p:sp>
    </p:spTree>
    <p:extLst>
      <p:ext uri="{BB962C8B-B14F-4D97-AF65-F5344CB8AC3E}">
        <p14:creationId xmlns:p14="http://schemas.microsoft.com/office/powerpoint/2010/main" val="74133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11</a:t>
            </a:fld>
            <a:endParaRPr lang="en-CA"/>
          </a:p>
        </p:txBody>
      </p:sp>
    </p:spTree>
    <p:extLst>
      <p:ext uri="{BB962C8B-B14F-4D97-AF65-F5344CB8AC3E}">
        <p14:creationId xmlns:p14="http://schemas.microsoft.com/office/powerpoint/2010/main" val="381059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12</a:t>
            </a:fld>
            <a:endParaRPr lang="en-CA"/>
          </a:p>
        </p:txBody>
      </p:sp>
    </p:spTree>
    <p:extLst>
      <p:ext uri="{BB962C8B-B14F-4D97-AF65-F5344CB8AC3E}">
        <p14:creationId xmlns:p14="http://schemas.microsoft.com/office/powerpoint/2010/main" val="292368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13</a:t>
            </a:fld>
            <a:endParaRPr lang="en-CA"/>
          </a:p>
        </p:txBody>
      </p:sp>
    </p:spTree>
    <p:extLst>
      <p:ext uri="{BB962C8B-B14F-4D97-AF65-F5344CB8AC3E}">
        <p14:creationId xmlns:p14="http://schemas.microsoft.com/office/powerpoint/2010/main" val="292368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14</a:t>
            </a:fld>
            <a:endParaRPr lang="en-CA"/>
          </a:p>
        </p:txBody>
      </p:sp>
    </p:spTree>
    <p:extLst>
      <p:ext uri="{BB962C8B-B14F-4D97-AF65-F5344CB8AC3E}">
        <p14:creationId xmlns:p14="http://schemas.microsoft.com/office/powerpoint/2010/main" val="3386244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15</a:t>
            </a:fld>
            <a:endParaRPr lang="en-CA"/>
          </a:p>
        </p:txBody>
      </p:sp>
    </p:spTree>
    <p:extLst>
      <p:ext uri="{BB962C8B-B14F-4D97-AF65-F5344CB8AC3E}">
        <p14:creationId xmlns:p14="http://schemas.microsoft.com/office/powerpoint/2010/main" val="102521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FA7A1A3-0730-42C1-9CCC-FC9EA2246071}" type="slidenum">
              <a:rPr lang="en-CA" smtClean="0"/>
              <a:t>16</a:t>
            </a:fld>
            <a:endParaRPr lang="en-CA"/>
          </a:p>
        </p:txBody>
      </p:sp>
    </p:spTree>
    <p:extLst>
      <p:ext uri="{BB962C8B-B14F-4D97-AF65-F5344CB8AC3E}">
        <p14:creationId xmlns:p14="http://schemas.microsoft.com/office/powerpoint/2010/main" val="364659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2">
              <a:buFont typeface="Arial" panose="020B0604020202020204" pitchFamily="34" charset="0"/>
              <a:buNone/>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17</a:t>
            </a:fld>
            <a:endParaRPr lang="en-CA"/>
          </a:p>
        </p:txBody>
      </p:sp>
    </p:spTree>
    <p:extLst>
      <p:ext uri="{BB962C8B-B14F-4D97-AF65-F5344CB8AC3E}">
        <p14:creationId xmlns:p14="http://schemas.microsoft.com/office/powerpoint/2010/main" val="1630207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18</a:t>
            </a:fld>
            <a:endParaRPr lang="en-CA"/>
          </a:p>
        </p:txBody>
      </p:sp>
    </p:spTree>
    <p:extLst>
      <p:ext uri="{BB962C8B-B14F-4D97-AF65-F5344CB8AC3E}">
        <p14:creationId xmlns:p14="http://schemas.microsoft.com/office/powerpoint/2010/main" val="2990017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20</a:t>
            </a:fld>
            <a:endParaRPr lang="en-CA"/>
          </a:p>
        </p:txBody>
      </p:sp>
    </p:spTree>
    <p:extLst>
      <p:ext uri="{BB962C8B-B14F-4D97-AF65-F5344CB8AC3E}">
        <p14:creationId xmlns:p14="http://schemas.microsoft.com/office/powerpoint/2010/main" val="723623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21</a:t>
            </a:fld>
            <a:endParaRPr lang="en-CA"/>
          </a:p>
        </p:txBody>
      </p:sp>
    </p:spTree>
    <p:extLst>
      <p:ext uri="{BB962C8B-B14F-4D97-AF65-F5344CB8AC3E}">
        <p14:creationId xmlns:p14="http://schemas.microsoft.com/office/powerpoint/2010/main" val="184638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a:t>
            </a:fld>
            <a:endParaRPr lang="en-CA"/>
          </a:p>
        </p:txBody>
      </p:sp>
    </p:spTree>
    <p:extLst>
      <p:ext uri="{BB962C8B-B14F-4D97-AF65-F5344CB8AC3E}">
        <p14:creationId xmlns:p14="http://schemas.microsoft.com/office/powerpoint/2010/main" val="2598414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22</a:t>
            </a:fld>
            <a:endParaRPr lang="en-CA"/>
          </a:p>
        </p:txBody>
      </p:sp>
    </p:spTree>
    <p:extLst>
      <p:ext uri="{BB962C8B-B14F-4D97-AF65-F5344CB8AC3E}">
        <p14:creationId xmlns:p14="http://schemas.microsoft.com/office/powerpoint/2010/main" val="204644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23</a:t>
            </a:fld>
            <a:endParaRPr lang="en-CA"/>
          </a:p>
        </p:txBody>
      </p:sp>
    </p:spTree>
    <p:extLst>
      <p:ext uri="{BB962C8B-B14F-4D97-AF65-F5344CB8AC3E}">
        <p14:creationId xmlns:p14="http://schemas.microsoft.com/office/powerpoint/2010/main" val="1928338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a:p>
        </p:txBody>
      </p:sp>
      <p:sp>
        <p:nvSpPr>
          <p:cNvPr id="4" name="Slide Number Placeholder 3"/>
          <p:cNvSpPr>
            <a:spLocks noGrp="1"/>
          </p:cNvSpPr>
          <p:nvPr>
            <p:ph type="sldNum" sz="quarter" idx="5"/>
          </p:nvPr>
        </p:nvSpPr>
        <p:spPr/>
        <p:txBody>
          <a:bodyPr/>
          <a:lstStyle/>
          <a:p>
            <a:fld id="{6FA7A1A3-0730-42C1-9CCC-FC9EA2246071}" type="slidenum">
              <a:rPr lang="en-CA" smtClean="0"/>
              <a:t>24</a:t>
            </a:fld>
            <a:endParaRPr lang="en-CA"/>
          </a:p>
        </p:txBody>
      </p:sp>
    </p:spTree>
    <p:extLst>
      <p:ext uri="{BB962C8B-B14F-4D97-AF65-F5344CB8AC3E}">
        <p14:creationId xmlns:p14="http://schemas.microsoft.com/office/powerpoint/2010/main" val="3535393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a:p>
        </p:txBody>
      </p:sp>
      <p:sp>
        <p:nvSpPr>
          <p:cNvPr id="4" name="Slide Number Placeholder 3"/>
          <p:cNvSpPr>
            <a:spLocks noGrp="1"/>
          </p:cNvSpPr>
          <p:nvPr>
            <p:ph type="sldNum" sz="quarter" idx="5"/>
          </p:nvPr>
        </p:nvSpPr>
        <p:spPr/>
        <p:txBody>
          <a:bodyPr/>
          <a:lstStyle/>
          <a:p>
            <a:fld id="{6FA7A1A3-0730-42C1-9CCC-FC9EA2246071}" type="slidenum">
              <a:rPr lang="en-CA" smtClean="0"/>
              <a:t>25</a:t>
            </a:fld>
            <a:endParaRPr lang="en-CA"/>
          </a:p>
        </p:txBody>
      </p:sp>
    </p:spTree>
    <p:extLst>
      <p:ext uri="{BB962C8B-B14F-4D97-AF65-F5344CB8AC3E}">
        <p14:creationId xmlns:p14="http://schemas.microsoft.com/office/powerpoint/2010/main" val="914461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26</a:t>
            </a:fld>
            <a:endParaRPr lang="en-CA"/>
          </a:p>
        </p:txBody>
      </p:sp>
    </p:spTree>
    <p:extLst>
      <p:ext uri="{BB962C8B-B14F-4D97-AF65-F5344CB8AC3E}">
        <p14:creationId xmlns:p14="http://schemas.microsoft.com/office/powerpoint/2010/main" val="2187403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A7A1A3-0730-42C1-9CCC-FC9EA224607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5631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A7A1A3-0730-42C1-9CCC-FC9EA224607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4693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A7A1A3-0730-42C1-9CCC-FC9EA224607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517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32</a:t>
            </a:fld>
            <a:endParaRPr lang="en-CA"/>
          </a:p>
        </p:txBody>
      </p:sp>
    </p:spTree>
    <p:extLst>
      <p:ext uri="{BB962C8B-B14F-4D97-AF65-F5344CB8AC3E}">
        <p14:creationId xmlns:p14="http://schemas.microsoft.com/office/powerpoint/2010/main" val="2266650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33</a:t>
            </a:fld>
            <a:endParaRPr lang="en-CA"/>
          </a:p>
        </p:txBody>
      </p:sp>
    </p:spTree>
    <p:extLst>
      <p:ext uri="{BB962C8B-B14F-4D97-AF65-F5344CB8AC3E}">
        <p14:creationId xmlns:p14="http://schemas.microsoft.com/office/powerpoint/2010/main" val="27117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3</a:t>
            </a:fld>
            <a:endParaRPr lang="en-CA"/>
          </a:p>
        </p:txBody>
      </p:sp>
    </p:spTree>
    <p:extLst>
      <p:ext uri="{BB962C8B-B14F-4D97-AF65-F5344CB8AC3E}">
        <p14:creationId xmlns:p14="http://schemas.microsoft.com/office/powerpoint/2010/main" val="2817424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34</a:t>
            </a:fld>
            <a:endParaRPr lang="en-CA"/>
          </a:p>
        </p:txBody>
      </p:sp>
    </p:spTree>
    <p:extLst>
      <p:ext uri="{BB962C8B-B14F-4D97-AF65-F5344CB8AC3E}">
        <p14:creationId xmlns:p14="http://schemas.microsoft.com/office/powerpoint/2010/main" val="3932540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35</a:t>
            </a:fld>
            <a:endParaRPr lang="en-CA"/>
          </a:p>
        </p:txBody>
      </p:sp>
    </p:spTree>
    <p:extLst>
      <p:ext uri="{BB962C8B-B14F-4D97-AF65-F5344CB8AC3E}">
        <p14:creationId xmlns:p14="http://schemas.microsoft.com/office/powerpoint/2010/main" val="2146809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36</a:t>
            </a:fld>
            <a:endParaRPr lang="en-CA"/>
          </a:p>
        </p:txBody>
      </p:sp>
    </p:spTree>
    <p:extLst>
      <p:ext uri="{BB962C8B-B14F-4D97-AF65-F5344CB8AC3E}">
        <p14:creationId xmlns:p14="http://schemas.microsoft.com/office/powerpoint/2010/main" val="4119118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37</a:t>
            </a:fld>
            <a:endParaRPr lang="en-CA"/>
          </a:p>
        </p:txBody>
      </p:sp>
    </p:spTree>
    <p:extLst>
      <p:ext uri="{BB962C8B-B14F-4D97-AF65-F5344CB8AC3E}">
        <p14:creationId xmlns:p14="http://schemas.microsoft.com/office/powerpoint/2010/main" val="582899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38</a:t>
            </a:fld>
            <a:endParaRPr lang="en-CA"/>
          </a:p>
        </p:txBody>
      </p:sp>
    </p:spTree>
    <p:extLst>
      <p:ext uri="{BB962C8B-B14F-4D97-AF65-F5344CB8AC3E}">
        <p14:creationId xmlns:p14="http://schemas.microsoft.com/office/powerpoint/2010/main" val="103429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39</a:t>
            </a:fld>
            <a:endParaRPr lang="en-CA"/>
          </a:p>
        </p:txBody>
      </p:sp>
    </p:spTree>
    <p:extLst>
      <p:ext uri="{BB962C8B-B14F-4D97-AF65-F5344CB8AC3E}">
        <p14:creationId xmlns:p14="http://schemas.microsoft.com/office/powerpoint/2010/main" val="2632362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40</a:t>
            </a:fld>
            <a:endParaRPr lang="en-CA"/>
          </a:p>
        </p:txBody>
      </p:sp>
    </p:spTree>
    <p:extLst>
      <p:ext uri="{BB962C8B-B14F-4D97-AF65-F5344CB8AC3E}">
        <p14:creationId xmlns:p14="http://schemas.microsoft.com/office/powerpoint/2010/main" val="2632362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41</a:t>
            </a:fld>
            <a:endParaRPr lang="en-CA"/>
          </a:p>
        </p:txBody>
      </p:sp>
    </p:spTree>
    <p:extLst>
      <p:ext uri="{BB962C8B-B14F-4D97-AF65-F5344CB8AC3E}">
        <p14:creationId xmlns:p14="http://schemas.microsoft.com/office/powerpoint/2010/main" val="1607176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FA7A1A3-0730-42C1-9CCC-FC9EA2246071}" type="slidenum">
              <a:rPr lang="en-CA" smtClean="0"/>
              <a:t>42</a:t>
            </a:fld>
            <a:endParaRPr lang="en-CA"/>
          </a:p>
        </p:txBody>
      </p:sp>
    </p:spTree>
    <p:extLst>
      <p:ext uri="{BB962C8B-B14F-4D97-AF65-F5344CB8AC3E}">
        <p14:creationId xmlns:p14="http://schemas.microsoft.com/office/powerpoint/2010/main" val="97359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FA7A1A3-0730-42C1-9CCC-FC9EA224607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10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5</a:t>
            </a:fld>
            <a:endParaRPr lang="en-CA"/>
          </a:p>
        </p:txBody>
      </p:sp>
    </p:spTree>
    <p:extLst>
      <p:ext uri="{BB962C8B-B14F-4D97-AF65-F5344CB8AC3E}">
        <p14:creationId xmlns:p14="http://schemas.microsoft.com/office/powerpoint/2010/main" val="42662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7</a:t>
            </a:fld>
            <a:endParaRPr lang="en-CA"/>
          </a:p>
        </p:txBody>
      </p:sp>
    </p:spTree>
    <p:extLst>
      <p:ext uri="{BB962C8B-B14F-4D97-AF65-F5344CB8AC3E}">
        <p14:creationId xmlns:p14="http://schemas.microsoft.com/office/powerpoint/2010/main" val="169107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8</a:t>
            </a:fld>
            <a:endParaRPr lang="en-CA"/>
          </a:p>
        </p:txBody>
      </p:sp>
    </p:spTree>
    <p:extLst>
      <p:ext uri="{BB962C8B-B14F-4D97-AF65-F5344CB8AC3E}">
        <p14:creationId xmlns:p14="http://schemas.microsoft.com/office/powerpoint/2010/main" val="85050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A7A1A3-0730-42C1-9CCC-FC9EA2246071}" type="slidenum">
              <a:rPr lang="en-CA" smtClean="0"/>
              <a:t>9</a:t>
            </a:fld>
            <a:endParaRPr lang="en-CA"/>
          </a:p>
        </p:txBody>
      </p:sp>
    </p:spTree>
    <p:extLst>
      <p:ext uri="{BB962C8B-B14F-4D97-AF65-F5344CB8AC3E}">
        <p14:creationId xmlns:p14="http://schemas.microsoft.com/office/powerpoint/2010/main" val="346255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6FA7A1A3-0730-42C1-9CCC-FC9EA2246071}" type="slidenum">
              <a:rPr lang="en-CA" smtClean="0"/>
              <a:t>10</a:t>
            </a:fld>
            <a:endParaRPr lang="en-CA"/>
          </a:p>
        </p:txBody>
      </p:sp>
    </p:spTree>
    <p:extLst>
      <p:ext uri="{BB962C8B-B14F-4D97-AF65-F5344CB8AC3E}">
        <p14:creationId xmlns:p14="http://schemas.microsoft.com/office/powerpoint/2010/main" val="278464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6497" y="148009"/>
            <a:ext cx="9599277" cy="954569"/>
          </a:xfrm>
          <a:ln>
            <a:noFill/>
          </a:ln>
        </p:spPr>
        <p:txBody>
          <a:bodyPr>
            <a:normAutofit/>
          </a:bodyPr>
          <a:lstStyle>
            <a:lvl1pPr algn="l">
              <a:defRPr sz="2400" b="1" baseline="0">
                <a:solidFill>
                  <a:srgbClr val="003A8C"/>
                </a:solidFill>
                <a:latin typeface="Arial" panose="020B0604020202020204" pitchFamily="34" charset="0"/>
                <a:cs typeface="Arial" panose="020B0604020202020204" pitchFamily="34" charset="0"/>
              </a:defRPr>
            </a:lvl1pPr>
          </a:lstStyle>
          <a:p>
            <a:r>
              <a:rPr lang="en-US"/>
              <a:t>Slide Title Goes Here</a:t>
            </a:r>
          </a:p>
        </p:txBody>
      </p:sp>
      <p:sp>
        <p:nvSpPr>
          <p:cNvPr id="11" name="Slide Number Placeholder 5"/>
          <p:cNvSpPr>
            <a:spLocks noGrp="1"/>
          </p:cNvSpPr>
          <p:nvPr>
            <p:ph type="sldNum" sz="quarter" idx="4"/>
          </p:nvPr>
        </p:nvSpPr>
        <p:spPr>
          <a:xfrm>
            <a:off x="8829633" y="654696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fld id="{13DAD56E-802A-2646-A8DB-6610A51D0FC3}" type="slidenum">
              <a:rPr lang="en-US" smtClean="0"/>
              <a:t>‹#›</a:t>
            </a:fld>
            <a:endParaRPr lang="en-US"/>
          </a:p>
        </p:txBody>
      </p:sp>
      <p:sp>
        <p:nvSpPr>
          <p:cNvPr id="12" name="Subtitle 2">
            <a:extLst>
              <a:ext uri="{FF2B5EF4-FFF2-40B4-BE49-F238E27FC236}">
                <a16:creationId xmlns:a16="http://schemas.microsoft.com/office/drawing/2014/main" id="{BEC21335-0ACD-4632-8567-580645D53064}"/>
              </a:ext>
            </a:extLst>
          </p:cNvPr>
          <p:cNvSpPr>
            <a:spLocks noGrp="1"/>
          </p:cNvSpPr>
          <p:nvPr>
            <p:ph type="subTitle" idx="1" hasCustomPrompt="1"/>
          </p:nvPr>
        </p:nvSpPr>
        <p:spPr>
          <a:xfrm>
            <a:off x="540028" y="1195642"/>
            <a:ext cx="10883348" cy="1742015"/>
          </a:xfrm>
        </p:spPr>
        <p:txBody>
          <a:bodyPr wrap="square">
            <a:spAutoFit/>
          </a:bodyPr>
          <a:lstStyle>
            <a:lvl1pPr marL="457200" marR="0" indent="-457200" algn="l" defTabSz="457200" rtl="0" eaLnBrk="1" fontAlgn="auto" latinLnBrk="0" hangingPunct="1">
              <a:lnSpc>
                <a:spcPct val="100000"/>
              </a:lnSpc>
              <a:spcBef>
                <a:spcPct val="20000"/>
              </a:spcBef>
              <a:spcAft>
                <a:spcPct val="0"/>
              </a:spcAft>
              <a:buClrTx/>
              <a:buSzTx/>
              <a:buFont typeface="Wingdings" panose="05000000000000000000" pitchFamily="2" charset="2"/>
              <a:buChar char=""/>
              <a:defRPr sz="1600" baseline="0">
                <a:solidFill>
                  <a:schemeClr val="tx1">
                    <a:lumMod val="65000"/>
                    <a:lumOff val="35000"/>
                  </a:schemeClr>
                </a:solidFill>
                <a:latin typeface="Arial" panose="020B0604020202020204" pitchFamily="34" charset="0"/>
                <a:cs typeface="Arial" panose="020B0604020202020204" pitchFamily="34" charset="0"/>
              </a:defRPr>
            </a:lvl1pPr>
            <a:lvl2pPr marL="914400" indent="-457200" algn="l">
              <a:buFont typeface="Wingdings" panose="05000000000000000000" pitchFamily="2" charset="2"/>
              <a:buChar char="§"/>
              <a:defRPr sz="1400">
                <a:solidFill>
                  <a:schemeClr val="tx1">
                    <a:lumMod val="65000"/>
                    <a:lumOff val="35000"/>
                  </a:schemeClr>
                </a:solidFill>
              </a:defRPr>
            </a:lvl2pPr>
            <a:lvl3pPr marL="1257300" indent="-342900" algn="l">
              <a:buFont typeface="Wingdings" panose="05000000000000000000" pitchFamily="2" charset="2"/>
              <a:buChar char="Ø"/>
              <a:defRPr sz="1400">
                <a:solidFill>
                  <a:schemeClr val="tx1">
                    <a:lumMod val="65000"/>
                    <a:lumOff val="3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Content 1</a:t>
            </a:r>
          </a:p>
          <a:p>
            <a:r>
              <a:rPr lang="en-US"/>
              <a:t>Content 2</a:t>
            </a:r>
          </a:p>
          <a:p>
            <a:r>
              <a:rPr lang="en-US"/>
              <a:t>Content 3</a:t>
            </a:r>
          </a:p>
          <a:p>
            <a:pPr lvl="1"/>
            <a:r>
              <a:rPr lang="en-US"/>
              <a:t>…</a:t>
            </a:r>
          </a:p>
          <a:p>
            <a:pPr lvl="2"/>
            <a:r>
              <a:rPr lang="en-US" sz="1400"/>
              <a:t>….</a:t>
            </a:r>
            <a:endParaRPr lang="en-US"/>
          </a:p>
          <a:p>
            <a:endParaRPr lang="en-US"/>
          </a:p>
        </p:txBody>
      </p:sp>
      <p:cxnSp>
        <p:nvCxnSpPr>
          <p:cNvPr id="8" name="Straight Connector 7">
            <a:extLst>
              <a:ext uri="{FF2B5EF4-FFF2-40B4-BE49-F238E27FC236}">
                <a16:creationId xmlns:a16="http://schemas.microsoft.com/office/drawing/2014/main" id="{9B431698-27F1-4C0F-8727-B35BB0D8FCF8}"/>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71734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7245" y="148009"/>
            <a:ext cx="9612000" cy="954570"/>
          </a:xfrm>
          <a:ln>
            <a:noFill/>
          </a:ln>
        </p:spPr>
        <p:txBody>
          <a:bodyPr>
            <a:normAutofit/>
          </a:bodyPr>
          <a:lstStyle>
            <a:lvl1pPr algn="l">
              <a:defRPr sz="2400" b="1" baseline="0">
                <a:solidFill>
                  <a:schemeClr val="tx2"/>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11036"/>
          </a:xfrm>
          <a:prstGeom prst="rect">
            <a:avLst/>
          </a:prstGeom>
        </p:spPr>
        <p:txBody>
          <a:bodyPr anchor="ctr"/>
          <a:lstStyle>
            <a:lvl1pPr>
              <a:defRPr lang="en-IN" sz="900" kern="1200" smtClean="0">
                <a:solidFill>
                  <a:srgbClr val="262626"/>
                </a:solidFill>
                <a:latin typeface="Arial" panose="020B0604020202020204" pitchFamily="34" charset="0"/>
                <a:ea typeface="+mn-ea"/>
                <a:cs typeface="Arial" panose="020B0604020202020204" pitchFamily="34" charset="0"/>
              </a:defRPr>
            </a:lvl1pPr>
          </a:lstStyle>
          <a:p>
            <a:fld id="{13DAD56E-802A-2646-A8DB-6610A51D0FC3}" type="slidenum">
              <a:rPr lang="en-IN" smtClean="0"/>
              <a:t>‹#›</a:t>
            </a:fld>
            <a:endParaRPr lang="en-IN"/>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64647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Interior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C3DB6-2CFD-4114-90E9-CBCA8CA60837}"/>
              </a:ext>
            </a:extLst>
          </p:cNvPr>
          <p:cNvSpPr>
            <a:spLocks noGrp="1"/>
          </p:cNvSpPr>
          <p:nvPr>
            <p:ph sz="quarter" idx="10"/>
          </p:nvPr>
        </p:nvSpPr>
        <p:spPr>
          <a:xfrm>
            <a:off x="334963" y="6103938"/>
            <a:ext cx="11520487" cy="441325"/>
          </a:xfrm>
        </p:spPr>
        <p:txBody>
          <a:bodyPr anchor="b">
            <a:noAutofit/>
          </a:bodyPr>
          <a:lstStyle>
            <a:lvl1pPr marL="0" indent="0">
              <a:buNone/>
              <a:defRPr sz="800" i="1">
                <a:solidFill>
                  <a:schemeClr val="tx1">
                    <a:lumMod val="85000"/>
                    <a:lumOff val="15000"/>
                  </a:schemeClr>
                </a:solidFill>
              </a:defRPr>
            </a:lvl1pPr>
            <a:lvl2pPr>
              <a:defRPr sz="800"/>
            </a:lvl2pPr>
            <a:lvl3pPr>
              <a:defRPr sz="800"/>
            </a:lvl3pPr>
            <a:lvl4pPr>
              <a:defRPr sz="800"/>
            </a:lvl4pPr>
            <a:lvl5pPr>
              <a:defRPr sz="800"/>
            </a:lvl5pPr>
          </a:lstStyle>
          <a:p>
            <a:pPr lvl="0"/>
            <a:endParaRPr lang="en-CA"/>
          </a:p>
        </p:txBody>
      </p:sp>
      <p:sp>
        <p:nvSpPr>
          <p:cNvPr id="16" name="Title 1"/>
          <p:cNvSpPr>
            <a:spLocks noGrp="1"/>
          </p:cNvSpPr>
          <p:nvPr>
            <p:ph type="title" hasCustomPrompt="1"/>
          </p:nvPr>
        </p:nvSpPr>
        <p:spPr>
          <a:xfrm>
            <a:off x="537245" y="148009"/>
            <a:ext cx="9612000" cy="954570"/>
          </a:xfrm>
          <a:ln>
            <a:noFill/>
          </a:ln>
        </p:spPr>
        <p:txBody>
          <a:bodyPr>
            <a:normAutofit/>
          </a:bodyPr>
          <a:lstStyle>
            <a:lvl1pPr algn="l">
              <a:defRPr sz="2400" b="1" baseline="0">
                <a:solidFill>
                  <a:schemeClr val="tx2"/>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11039"/>
          </a:xfrm>
          <a:prstGeom prst="rect">
            <a:avLst/>
          </a:prstGeom>
        </p:spPr>
        <p:txBody>
          <a:bodyPr anchor="ctr"/>
          <a:lstStyle>
            <a:lvl1pPr algn="r">
              <a:defRPr lang="en-US" sz="900" kern="1200" smtClean="0">
                <a:solidFill>
                  <a:srgbClr val="262626"/>
                </a:solidFill>
                <a:latin typeface="Arial" panose="020B0604020202020204" pitchFamily="34" charset="0"/>
                <a:ea typeface="+mn-ea"/>
                <a:cs typeface="Arial" panose="020B0604020202020204" pitchFamily="34" charset="0"/>
              </a:defRPr>
            </a:lvl1pPr>
          </a:lstStyle>
          <a:p>
            <a:fld id="{13DAD56E-802A-2646-A8DB-6610A51D0FC3}" type="slidenum">
              <a:rPr lang="en-IN" smtClean="0"/>
              <a:t>‹#›</a:t>
            </a:fld>
            <a:endParaRPr lang="en-IN"/>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60018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5842" y="161557"/>
            <a:ext cx="9144000" cy="640451"/>
          </a:xfrm>
          <a:ln>
            <a:noFill/>
          </a:ln>
        </p:spPr>
        <p:txBody>
          <a:bodyPr>
            <a:normAutofit/>
          </a:bodyPr>
          <a:lstStyle>
            <a:lvl1pPr algn="l">
              <a:defRPr sz="2400" b="1" baseline="0">
                <a:solidFill>
                  <a:srgbClr val="003A8C"/>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11039"/>
          </a:xfrm>
          <a:prstGeom prst="rect">
            <a:avLst/>
          </a:prstGeom>
        </p:spPr>
        <p:txBody>
          <a:bodyPr anchor="ctr"/>
          <a:lstStyle>
            <a:lvl1pPr algn="r">
              <a:defRPr lang="en-IN" sz="900" kern="1200" smtClean="0">
                <a:solidFill>
                  <a:srgbClr val="262626"/>
                </a:solidFill>
                <a:latin typeface="Arial" panose="020B0604020202020204" pitchFamily="34" charset="0"/>
                <a:ea typeface="+mn-ea"/>
                <a:cs typeface="Arial" panose="020B0604020202020204" pitchFamily="34" charset="0"/>
              </a:defRPr>
            </a:lvl1pPr>
          </a:lstStyle>
          <a:p>
            <a:fld id="{13DAD56E-802A-2646-A8DB-6610A51D0FC3}" type="slidenum">
              <a:rPr lang="en-IN" smtClean="0"/>
              <a:t>‹#›</a:t>
            </a:fld>
            <a:endParaRPr lang="en-IN"/>
          </a:p>
        </p:txBody>
      </p:sp>
      <p:sp>
        <p:nvSpPr>
          <p:cNvPr id="3" name="Text Placeholder 2">
            <a:extLst>
              <a:ext uri="{FF2B5EF4-FFF2-40B4-BE49-F238E27FC236}">
                <a16:creationId xmlns:a16="http://schemas.microsoft.com/office/drawing/2014/main" id="{D73350B8-1F6C-4C54-A296-2FAED628CBFE}"/>
              </a:ext>
            </a:extLst>
          </p:cNvPr>
          <p:cNvSpPr>
            <a:spLocks noGrp="1"/>
          </p:cNvSpPr>
          <p:nvPr>
            <p:ph type="body" sz="quarter" idx="10" hasCustomPrompt="1"/>
          </p:nvPr>
        </p:nvSpPr>
        <p:spPr>
          <a:xfrm>
            <a:off x="543220" y="644761"/>
            <a:ext cx="9713588" cy="457680"/>
          </a:xfrm>
        </p:spPr>
        <p:txBody>
          <a:bodyPr>
            <a:normAutofit/>
          </a:bodyPr>
          <a:lstStyle>
            <a:lvl1pPr marL="0" indent="0">
              <a:buNone/>
              <a:defRPr sz="2400">
                <a:solidFill>
                  <a:schemeClr val="bg2"/>
                </a:solidFill>
              </a:defRPr>
            </a:lvl1pPr>
          </a:lstStyle>
          <a:p>
            <a:pPr lvl="0"/>
            <a:r>
              <a:rPr lang="en-US"/>
              <a:t>Sub Title</a:t>
            </a:r>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9065420"/>
      </p:ext>
    </p:extLst>
  </p:cSld>
  <p:clrMapOvr>
    <a:masterClrMapping/>
  </p:clrMapOvr>
  <p:transition/>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Interior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829633" y="6546961"/>
            <a:ext cx="3007691" cy="311039"/>
          </a:xfrm>
          <a:prstGeom prst="rect">
            <a:avLst/>
          </a:prstGeom>
        </p:spPr>
        <p:txBody>
          <a:bodyPr anchor="ctr"/>
          <a:lstStyle>
            <a:lvl1pPr algn="r">
              <a:defRPr lang="en-US" sz="900" kern="1200" smtClean="0">
                <a:solidFill>
                  <a:srgbClr val="262626"/>
                </a:solidFill>
                <a:latin typeface="Arial" panose="020B0604020202020204" pitchFamily="34" charset="0"/>
                <a:ea typeface="+mn-ea"/>
                <a:cs typeface="Arial" panose="020B0604020202020204" pitchFamily="34" charset="0"/>
              </a:defRPr>
            </a:lvl1pPr>
          </a:lstStyle>
          <a:p>
            <a:fld id="{13DAD56E-802A-2646-A8DB-6610A51D0FC3}" type="slidenum">
              <a:rPr lang="en-IN" smtClean="0"/>
              <a:t>‹#›</a:t>
            </a:fld>
            <a:endParaRPr lang="en-IN"/>
          </a:p>
        </p:txBody>
      </p:sp>
      <p:sp>
        <p:nvSpPr>
          <p:cNvPr id="12" name="Title 1">
            <a:extLst>
              <a:ext uri="{FF2B5EF4-FFF2-40B4-BE49-F238E27FC236}">
                <a16:creationId xmlns:a16="http://schemas.microsoft.com/office/drawing/2014/main" id="{4141FCA7-C5F0-421A-9D9D-BB2304DF0EB1}"/>
              </a:ext>
            </a:extLst>
          </p:cNvPr>
          <p:cNvSpPr>
            <a:spLocks noGrp="1"/>
          </p:cNvSpPr>
          <p:nvPr>
            <p:ph type="title" hasCustomPrompt="1"/>
          </p:nvPr>
        </p:nvSpPr>
        <p:spPr>
          <a:xfrm>
            <a:off x="1073383" y="161557"/>
            <a:ext cx="8807302" cy="640451"/>
          </a:xfrm>
          <a:ln>
            <a:noFill/>
          </a:ln>
        </p:spPr>
        <p:txBody>
          <a:bodyPr>
            <a:normAutofit/>
          </a:bodyPr>
          <a:lstStyle>
            <a:lvl1pPr algn="l">
              <a:defRPr sz="2400" b="1" baseline="0">
                <a:solidFill>
                  <a:srgbClr val="003A8C"/>
                </a:solidFill>
              </a:defRPr>
            </a:lvl1pPr>
          </a:lstStyle>
          <a:p>
            <a:r>
              <a:rPr lang="en-US"/>
              <a:t>Slide Title Goes Here</a:t>
            </a:r>
          </a:p>
        </p:txBody>
      </p:sp>
      <p:sp>
        <p:nvSpPr>
          <p:cNvPr id="7" name="Text Placeholder 2">
            <a:extLst>
              <a:ext uri="{FF2B5EF4-FFF2-40B4-BE49-F238E27FC236}">
                <a16:creationId xmlns:a16="http://schemas.microsoft.com/office/drawing/2014/main" id="{BADCB3C9-5946-4645-A9B3-A9E787F55E05}"/>
              </a:ext>
            </a:extLst>
          </p:cNvPr>
          <p:cNvSpPr>
            <a:spLocks noGrp="1"/>
          </p:cNvSpPr>
          <p:nvPr>
            <p:ph type="body" sz="quarter" idx="10" hasCustomPrompt="1"/>
          </p:nvPr>
        </p:nvSpPr>
        <p:spPr>
          <a:xfrm>
            <a:off x="1076330" y="644761"/>
            <a:ext cx="9237251" cy="457680"/>
          </a:xfrm>
        </p:spPr>
        <p:txBody>
          <a:bodyPr>
            <a:normAutofit/>
          </a:bodyPr>
          <a:lstStyle>
            <a:lvl1pPr marL="0" indent="0">
              <a:buNone/>
              <a:defRPr sz="2400">
                <a:solidFill>
                  <a:schemeClr val="bg2"/>
                </a:solidFill>
              </a:defRPr>
            </a:lvl1pPr>
          </a:lstStyle>
          <a:p>
            <a:pPr lvl="0"/>
            <a:r>
              <a:rPr lang="en-US"/>
              <a:t>Sub Title</a:t>
            </a:r>
          </a:p>
        </p:txBody>
      </p:sp>
      <p:cxnSp>
        <p:nvCxnSpPr>
          <p:cNvPr id="9" name="Straight Connector 8">
            <a:extLst>
              <a:ext uri="{FF2B5EF4-FFF2-40B4-BE49-F238E27FC236}">
                <a16:creationId xmlns:a16="http://schemas.microsoft.com/office/drawing/2014/main" id="{FDAD8154-6E80-4199-9023-3C638353E841}"/>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3926644"/>
      </p:ext>
    </p:extLst>
  </p:cSld>
  <p:clrMapOvr>
    <a:masterClrMapping/>
  </p:clrMapOvr>
  <p:transition/>
  <p:extLst>
    <p:ext uri="{DCECCB84-F9BA-43D5-87BE-67443E8EF086}">
      <p15:sldGuideLst xmlns:p15="http://schemas.microsoft.com/office/powerpoint/2012/main">
        <p15:guide id="1" orient="horz" pos="527" userDrawn="1">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27305" y="148009"/>
            <a:ext cx="9611999" cy="954570"/>
          </a:xfrm>
          <a:ln>
            <a:noFill/>
          </a:ln>
        </p:spPr>
        <p:txBody>
          <a:bodyPr>
            <a:normAutofit/>
          </a:bodyPr>
          <a:lstStyle>
            <a:lvl1pPr algn="l">
              <a:defRPr sz="2400" b="1" baseline="0">
                <a:solidFill>
                  <a:srgbClr val="003A8C"/>
                </a:solidFill>
                <a:latin typeface="Arial" panose="020B0604020202020204" pitchFamily="34" charset="0"/>
                <a:cs typeface="Arial" panose="020B0604020202020204" pitchFamily="34" charset="0"/>
              </a:defRPr>
            </a:lvl1pPr>
          </a:lstStyle>
          <a:p>
            <a:r>
              <a:rPr lang="en-US"/>
              <a:t>Slide Title Goes Here</a:t>
            </a:r>
          </a:p>
        </p:txBody>
      </p:sp>
      <p:cxnSp>
        <p:nvCxnSpPr>
          <p:cNvPr id="6" name="Straight Connector 5">
            <a:extLst>
              <a:ext uri="{FF2B5EF4-FFF2-40B4-BE49-F238E27FC236}">
                <a16:creationId xmlns:a16="http://schemas.microsoft.com/office/drawing/2014/main" id="{1568C0C2-6352-4897-A0CD-E43F020D3C7E}"/>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
        <p:nvSpPr>
          <p:cNvPr id="7" name="Text Placeholder 3">
            <a:extLst>
              <a:ext uri="{FF2B5EF4-FFF2-40B4-BE49-F238E27FC236}">
                <a16:creationId xmlns:a16="http://schemas.microsoft.com/office/drawing/2014/main" id="{F3C14104-AAF3-4913-A24D-5AA6C62E5032}"/>
              </a:ext>
            </a:extLst>
          </p:cNvPr>
          <p:cNvSpPr>
            <a:spLocks noGrp="1"/>
          </p:cNvSpPr>
          <p:nvPr>
            <p:ph type="body" sz="quarter" idx="11"/>
          </p:nvPr>
        </p:nvSpPr>
        <p:spPr>
          <a:xfrm>
            <a:off x="342900" y="6149975"/>
            <a:ext cx="11520488" cy="376238"/>
          </a:xfrm>
        </p:spPr>
        <p:txBody>
          <a:bodyPr anchor="b">
            <a:noAutofit/>
          </a:bodyPr>
          <a:lstStyle>
            <a:lvl1pPr marL="0" indent="0">
              <a:buNone/>
              <a:defRPr sz="800" i="1">
                <a:solidFill>
                  <a:schemeClr val="tx1">
                    <a:lumMod val="85000"/>
                    <a:lumOff val="15000"/>
                  </a:schemeClr>
                </a:solidFill>
              </a:defRPr>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a:t>
            </a:r>
          </a:p>
        </p:txBody>
      </p:sp>
      <p:sp>
        <p:nvSpPr>
          <p:cNvPr id="13" name="Slide Number Placeholder 5">
            <a:extLst>
              <a:ext uri="{FF2B5EF4-FFF2-40B4-BE49-F238E27FC236}">
                <a16:creationId xmlns:a16="http://schemas.microsoft.com/office/drawing/2014/main" id="{D267877C-F3D0-4CD0-ADFA-A3E595356653}"/>
              </a:ext>
            </a:extLst>
          </p:cNvPr>
          <p:cNvSpPr>
            <a:spLocks noGrp="1"/>
          </p:cNvSpPr>
          <p:nvPr>
            <p:ph type="sldNum" sz="quarter" idx="4"/>
          </p:nvPr>
        </p:nvSpPr>
        <p:spPr>
          <a:xfrm>
            <a:off x="11142358" y="6539223"/>
            <a:ext cx="713134" cy="288000"/>
          </a:xfrm>
          <a:prstGeom prst="rect">
            <a:avLst/>
          </a:prstGeom>
        </p:spPr>
        <p:txBody>
          <a:bodyPr anchor="ctr"/>
          <a:lstStyle>
            <a:lvl1pPr algn="r">
              <a:defRPr lang="en-US" sz="900" kern="1200" smtClean="0">
                <a:solidFill>
                  <a:srgbClr val="262626"/>
                </a:solidFill>
                <a:latin typeface="Arial" panose="020B0604020202020204" pitchFamily="34" charset="0"/>
                <a:ea typeface="+mn-ea"/>
                <a:cs typeface="Arial" panose="020B0604020202020204" pitchFamily="34" charset="0"/>
              </a:defRPr>
            </a:lvl1pPr>
          </a:lstStyle>
          <a:p>
            <a:fld id="{13DAD56E-802A-2646-A8DB-6610A51D0FC3}" type="slidenum">
              <a:rPr lang="en-IN" smtClean="0"/>
              <a:t>‹#›</a:t>
            </a:fld>
            <a:endParaRPr lang="en-IN"/>
          </a:p>
        </p:txBody>
      </p:sp>
    </p:spTree>
    <p:extLst>
      <p:ext uri="{BB962C8B-B14F-4D97-AF65-F5344CB8AC3E}">
        <p14:creationId xmlns:p14="http://schemas.microsoft.com/office/powerpoint/2010/main" val="2636488900"/>
      </p:ext>
    </p:extLst>
  </p:cSld>
  <p:clrMapOvr>
    <a:masterClrMapping/>
  </p:clrMapOvr>
  <p:transition/>
  <p:extLst>
    <p:ext uri="{DCECCB84-F9BA-43D5-87BE-67443E8EF086}">
      <p15:sldGuideLst xmlns:p15="http://schemas.microsoft.com/office/powerpoint/2012/main">
        <p15:guide id="1" orient="horz" pos="75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terior Title Slid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CED2B9-82E7-4A25-8E8A-CBEFEE8C376C}"/>
              </a:ext>
            </a:extLst>
          </p:cNvPr>
          <p:cNvSpPr/>
          <p:nvPr userDrawn="1"/>
        </p:nvSpPr>
        <p:spPr>
          <a:xfrm>
            <a:off x="0" y="3286043"/>
            <a:ext cx="1709928" cy="3571957"/>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pic>
        <p:nvPicPr>
          <p:cNvPr id="18" name="Picture 17" descr="A picture containing text, clipart, sign&#10;&#10;Description automatically generated">
            <a:extLst>
              <a:ext uri="{FF2B5EF4-FFF2-40B4-BE49-F238E27FC236}">
                <a16:creationId xmlns:a16="http://schemas.microsoft.com/office/drawing/2014/main" id="{1CEF7C1D-3275-4DC5-97CB-ED2F0BE4B845}"/>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3829" y="5955559"/>
            <a:ext cx="1526845" cy="712793"/>
          </a:xfrm>
          <a:prstGeom prst="rect">
            <a:avLst/>
          </a:prstGeom>
        </p:spPr>
      </p:pic>
      <p:sp>
        <p:nvSpPr>
          <p:cNvPr id="2" name="Rectangle 1">
            <a:extLst>
              <a:ext uri="{FF2B5EF4-FFF2-40B4-BE49-F238E27FC236}">
                <a16:creationId xmlns:a16="http://schemas.microsoft.com/office/drawing/2014/main" id="{7DA76FA3-497B-496C-B4AE-7EF48B0AEABB}"/>
              </a:ext>
            </a:extLst>
          </p:cNvPr>
          <p:cNvSpPr/>
          <p:nvPr userDrawn="1"/>
        </p:nvSpPr>
        <p:spPr>
          <a:xfrm>
            <a:off x="0" y="-1"/>
            <a:ext cx="523550" cy="3286044"/>
          </a:xfrm>
          <a:prstGeom prst="rect">
            <a:avLst/>
          </a:prstGeom>
          <a:solidFill>
            <a:srgbClr val="569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6D1960F1-7E84-4E74-B234-F70BD51072E8}"/>
              </a:ext>
            </a:extLst>
          </p:cNvPr>
          <p:cNvSpPr/>
          <p:nvPr userDrawn="1"/>
        </p:nvSpPr>
        <p:spPr>
          <a:xfrm>
            <a:off x="5010150" y="6562725"/>
            <a:ext cx="2705100" cy="2190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IN"/>
          </a:p>
        </p:txBody>
      </p:sp>
      <p:sp>
        <p:nvSpPr>
          <p:cNvPr id="8" name="Rectangle 7">
            <a:extLst>
              <a:ext uri="{FF2B5EF4-FFF2-40B4-BE49-F238E27FC236}">
                <a16:creationId xmlns:a16="http://schemas.microsoft.com/office/drawing/2014/main" id="{BBE99285-CC16-488E-8700-4AE320830DBA}"/>
              </a:ext>
            </a:extLst>
          </p:cNvPr>
          <p:cNvSpPr/>
          <p:nvPr userDrawn="1"/>
        </p:nvSpPr>
        <p:spPr>
          <a:xfrm>
            <a:off x="10077450" y="47625"/>
            <a:ext cx="1943224" cy="9620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IN"/>
          </a:p>
        </p:txBody>
      </p:sp>
      <p:pic>
        <p:nvPicPr>
          <p:cNvPr id="12" name="Picture 11" descr="A picture containing text&#10;&#10;Description automatically generated">
            <a:extLst>
              <a:ext uri="{FF2B5EF4-FFF2-40B4-BE49-F238E27FC236}">
                <a16:creationId xmlns:a16="http://schemas.microsoft.com/office/drawing/2014/main" id="{3DA9385B-5320-4DC4-98C4-DF68206C38A4}"/>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523550" y="-1"/>
            <a:ext cx="11668450" cy="3286044"/>
          </a:xfrm>
          <a:prstGeom prst="rect">
            <a:avLst/>
          </a:prstGeom>
        </p:spPr>
      </p:pic>
    </p:spTree>
    <p:extLst>
      <p:ext uri="{BB962C8B-B14F-4D97-AF65-F5344CB8AC3E}">
        <p14:creationId xmlns:p14="http://schemas.microsoft.com/office/powerpoint/2010/main" val="999323258"/>
      </p:ext>
    </p:extLst>
  </p:cSld>
  <p:clrMapOvr>
    <a:overrideClrMapping bg1="dk1" tx1="lt1" bg2="dk2" tx2="lt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BE4C9-695A-4A97-9FF3-18341368AEF7}"/>
              </a:ext>
            </a:extLst>
          </p:cNvPr>
          <p:cNvSpPr/>
          <p:nvPr userDrawn="1"/>
        </p:nvSpPr>
        <p:spPr>
          <a:xfrm>
            <a:off x="0" y="0"/>
            <a:ext cx="2494722" cy="6858000"/>
          </a:xfrm>
          <a:prstGeom prst="rect">
            <a:avLst/>
          </a:prstGeom>
          <a:solidFill>
            <a:srgbClr val="003A8C"/>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CA"/>
          </a:p>
        </p:txBody>
      </p:sp>
      <p:pic>
        <p:nvPicPr>
          <p:cNvPr id="8" name="Picture 5">
            <a:extLst>
              <a:ext uri="{FF2B5EF4-FFF2-40B4-BE49-F238E27FC236}">
                <a16:creationId xmlns:a16="http://schemas.microsoft.com/office/drawing/2014/main" id="{BDFE40B6-04C3-4001-B8CA-5257BAE6A2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004" y="816115"/>
            <a:ext cx="1490713" cy="1750919"/>
          </a:xfrm>
          <a:prstGeom prst="rect">
            <a:avLst/>
          </a:prstGeom>
          <a:noFill/>
        </p:spPr>
      </p:pic>
      <p:pic>
        <p:nvPicPr>
          <p:cNvPr id="10" name="Picture 9" descr="ASQ_PPT_Elements_Design1-BackSlide_UrlNOCopyright-32.jpg">
            <a:extLst>
              <a:ext uri="{FF2B5EF4-FFF2-40B4-BE49-F238E27FC236}">
                <a16:creationId xmlns:a16="http://schemas.microsoft.com/office/drawing/2014/main" id="{380CB359-03C4-482F-BA2F-DE042BEC6612}"/>
              </a:ext>
            </a:extLst>
          </p:cNvPr>
          <p:cNvPicPr>
            <a:picLocks noChangeAspect="1"/>
          </p:cNvPicPr>
          <p:nvPr userDrawn="1"/>
        </p:nvPicPr>
        <p:blipFill>
          <a:blip r:embed="rId3">
            <a:extLst>
              <a:ext uri="{28A0092B-C50C-407E-A947-70E740481C1C}">
                <a14:useLocalDpi xmlns:a14="http://schemas.microsoft.com/office/drawing/2010/main" val="0"/>
              </a:ext>
            </a:extLst>
          </a:blip>
          <a:srcRect r="6578"/>
          <a:stretch>
            <a:fillRect/>
          </a:stretch>
        </p:blipFill>
        <p:spPr>
          <a:xfrm>
            <a:off x="7936571" y="3236524"/>
            <a:ext cx="4043450" cy="542544"/>
          </a:xfrm>
          <a:prstGeom prst="rect">
            <a:avLst/>
          </a:prstGeom>
        </p:spPr>
      </p:pic>
      <p:pic>
        <p:nvPicPr>
          <p:cNvPr id="7" name="Picture 6" descr="A picture containing text, clipart, sign&#10;&#10;Description automatically generated">
            <a:extLst>
              <a:ext uri="{FF2B5EF4-FFF2-40B4-BE49-F238E27FC236}">
                <a16:creationId xmlns:a16="http://schemas.microsoft.com/office/drawing/2014/main" id="{3218DE60-FF14-4E23-A78F-3D9060F3FA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26953" y="1915067"/>
            <a:ext cx="2830643" cy="1321458"/>
          </a:xfrm>
          <a:prstGeom prst="rect">
            <a:avLst/>
          </a:prstGeom>
        </p:spPr>
      </p:pic>
      <p:sp>
        <p:nvSpPr>
          <p:cNvPr id="9" name="Rectangle 8">
            <a:extLst>
              <a:ext uri="{FF2B5EF4-FFF2-40B4-BE49-F238E27FC236}">
                <a16:creationId xmlns:a16="http://schemas.microsoft.com/office/drawing/2014/main" id="{9317FBBE-8817-4F4C-AF64-90C8D31D2381}"/>
              </a:ext>
            </a:extLst>
          </p:cNvPr>
          <p:cNvSpPr/>
          <p:nvPr userDrawn="1"/>
        </p:nvSpPr>
        <p:spPr>
          <a:xfrm>
            <a:off x="5010150" y="6562725"/>
            <a:ext cx="2705100" cy="2190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IN"/>
          </a:p>
        </p:txBody>
      </p:sp>
      <p:sp>
        <p:nvSpPr>
          <p:cNvPr id="12" name="Rectangle 11">
            <a:extLst>
              <a:ext uri="{FF2B5EF4-FFF2-40B4-BE49-F238E27FC236}">
                <a16:creationId xmlns:a16="http://schemas.microsoft.com/office/drawing/2014/main" id="{4973758B-7E4E-4B13-B068-64647C786C84}"/>
              </a:ext>
            </a:extLst>
          </p:cNvPr>
          <p:cNvSpPr/>
          <p:nvPr userDrawn="1"/>
        </p:nvSpPr>
        <p:spPr>
          <a:xfrm>
            <a:off x="10201275" y="142875"/>
            <a:ext cx="1924050" cy="8858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IN"/>
          </a:p>
        </p:txBody>
      </p:sp>
    </p:spTree>
    <p:extLst>
      <p:ext uri="{BB962C8B-B14F-4D97-AF65-F5344CB8AC3E}">
        <p14:creationId xmlns:p14="http://schemas.microsoft.com/office/powerpoint/2010/main" val="2599531284"/>
      </p:ext>
    </p:extLst>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19F07926-8966-9044-8BCD-9034795CD159}"/>
              </a:ext>
            </a:extLst>
          </p:cNvPr>
          <p:cNvSpPr>
            <a:spLocks noGrp="1"/>
          </p:cNvSpPr>
          <p:nvPr>
            <p:ph type="pic" sz="quarter" idx="13" hasCustomPrompt="1"/>
          </p:nvPr>
        </p:nvSpPr>
        <p:spPr>
          <a:xfrm>
            <a:off x="6489751" y="1"/>
            <a:ext cx="5702249" cy="6872180"/>
          </a:xfrm>
          <a:custGeom>
            <a:avLst/>
            <a:gdLst>
              <a:gd name="connsiteX0" fmla="*/ 1769235 w 5702249"/>
              <a:gd name="connsiteY0" fmla="*/ 0 h 6872180"/>
              <a:gd name="connsiteX1" fmla="*/ 5702249 w 5702249"/>
              <a:gd name="connsiteY1" fmla="*/ 0 h 6872180"/>
              <a:gd name="connsiteX2" fmla="*/ 5702249 w 5702249"/>
              <a:gd name="connsiteY2" fmla="*/ 6865505 h 6872180"/>
              <a:gd name="connsiteX3" fmla="*/ 0 w 5702249"/>
              <a:gd name="connsiteY3" fmla="*/ 6872180 h 6872180"/>
              <a:gd name="connsiteX4" fmla="*/ 1769235 w 5702249"/>
              <a:gd name="connsiteY4" fmla="*/ 0 h 6872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2249" h="6872180">
                <a:moveTo>
                  <a:pt x="1769235" y="0"/>
                </a:moveTo>
                <a:lnTo>
                  <a:pt x="5702249" y="0"/>
                </a:lnTo>
                <a:lnTo>
                  <a:pt x="5702249" y="6865505"/>
                </a:lnTo>
                <a:lnTo>
                  <a:pt x="0" y="6872180"/>
                </a:lnTo>
                <a:lnTo>
                  <a:pt x="1769235" y="0"/>
                </a:lnTo>
                <a:close/>
              </a:path>
            </a:pathLst>
          </a:custGeom>
          <a:pattFill prst="pct5">
            <a:fgClr>
              <a:schemeClr val="tx2"/>
            </a:fgClr>
            <a:bgClr>
              <a:schemeClr val="bg1"/>
            </a:bgClr>
          </a:pattFill>
        </p:spPr>
        <p:txBody>
          <a:bodyPr anchor="ctr" anchorCtr="1"/>
          <a:lstStyle>
            <a:lvl1pPr marL="0" indent="0">
              <a:buFontTx/>
              <a:buNone/>
              <a:defRPr/>
            </a:lvl1pPr>
          </a:lstStyle>
          <a:p>
            <a:r>
              <a:rPr lang="fr-FR"/>
              <a:t> </a:t>
            </a:r>
          </a:p>
        </p:txBody>
      </p:sp>
      <p:sp>
        <p:nvSpPr>
          <p:cNvPr id="7" name="Rectangle 4">
            <a:extLst>
              <a:ext uri="{FF2B5EF4-FFF2-40B4-BE49-F238E27FC236}">
                <a16:creationId xmlns:a16="http://schemas.microsoft.com/office/drawing/2014/main" id="{0D066544-DBEB-094C-91AC-C773283CF7DA}"/>
              </a:ext>
            </a:extLst>
          </p:cNvPr>
          <p:cNvSpPr/>
          <p:nvPr userDrawn="1"/>
        </p:nvSpPr>
        <p:spPr>
          <a:xfrm>
            <a:off x="-18126" y="-24805"/>
            <a:ext cx="8287783" cy="6891298"/>
          </a:xfrm>
          <a:custGeom>
            <a:avLst/>
            <a:gdLst>
              <a:gd name="connsiteX0" fmla="*/ 1140 w 6618030"/>
              <a:gd name="connsiteY0" fmla="*/ 0 h 5893406"/>
              <a:gd name="connsiteX1" fmla="*/ 6618030 w 6618030"/>
              <a:gd name="connsiteY1" fmla="*/ 15288 h 5893406"/>
              <a:gd name="connsiteX2" fmla="*/ 5202940 w 6618030"/>
              <a:gd name="connsiteY2" fmla="*/ 5890367 h 5893406"/>
              <a:gd name="connsiteX3" fmla="*/ 8941 w 6618030"/>
              <a:gd name="connsiteY3" fmla="*/ 5893406 h 5893406"/>
              <a:gd name="connsiteX4" fmla="*/ 1140 w 6618030"/>
              <a:gd name="connsiteY4" fmla="*/ 0 h 589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8030" h="5893406">
                <a:moveTo>
                  <a:pt x="1140" y="0"/>
                </a:moveTo>
                <a:lnTo>
                  <a:pt x="6618030" y="15288"/>
                </a:lnTo>
                <a:lnTo>
                  <a:pt x="5202940" y="5890367"/>
                </a:lnTo>
                <a:lnTo>
                  <a:pt x="8941" y="5893406"/>
                </a:lnTo>
                <a:cubicBezTo>
                  <a:pt x="14918" y="3921171"/>
                  <a:pt x="-4837" y="1972235"/>
                  <a:pt x="1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CAB4FA39-C6E2-C141-BE21-D29324CE3CA9}"/>
              </a:ext>
            </a:extLst>
          </p:cNvPr>
          <p:cNvSpPr>
            <a:spLocks noGrp="1"/>
          </p:cNvSpPr>
          <p:nvPr>
            <p:ph type="ctrTitle"/>
          </p:nvPr>
        </p:nvSpPr>
        <p:spPr>
          <a:xfrm>
            <a:off x="813787" y="1612854"/>
            <a:ext cx="6066407" cy="2387600"/>
          </a:xfrm>
        </p:spPr>
        <p:txBody>
          <a:bodyPr anchor="b">
            <a:normAutofit/>
          </a:bodyPr>
          <a:lstStyle>
            <a:lvl1pPr algn="l">
              <a:defRPr sz="3600" b="1">
                <a:solidFill>
                  <a:schemeClr val="bg1"/>
                </a:solidFill>
              </a:defRPr>
            </a:lvl1pPr>
          </a:lstStyle>
          <a:p>
            <a:r>
              <a:rPr lang="fr-CA"/>
              <a:t>Modifier le style du titre</a:t>
            </a:r>
            <a:endParaRPr lang="fr-FR"/>
          </a:p>
        </p:txBody>
      </p:sp>
      <p:sp>
        <p:nvSpPr>
          <p:cNvPr id="3" name="Sous-titre 2">
            <a:extLst>
              <a:ext uri="{FF2B5EF4-FFF2-40B4-BE49-F238E27FC236}">
                <a16:creationId xmlns:a16="http://schemas.microsoft.com/office/drawing/2014/main" id="{1EEC51FA-3C61-0844-81D7-86102BA3B39A}"/>
              </a:ext>
            </a:extLst>
          </p:cNvPr>
          <p:cNvSpPr>
            <a:spLocks noGrp="1"/>
          </p:cNvSpPr>
          <p:nvPr>
            <p:ph type="subTitle" idx="1"/>
          </p:nvPr>
        </p:nvSpPr>
        <p:spPr>
          <a:xfrm>
            <a:off x="813787" y="4092529"/>
            <a:ext cx="6066407" cy="1655762"/>
          </a:xfrm>
        </p:spPr>
        <p:txBody>
          <a:bodyPr>
            <a:normAutofit/>
          </a:bodyPr>
          <a:lstStyle>
            <a:lvl1pPr marL="0" indent="0" algn="l">
              <a:buNone/>
              <a:defRPr sz="2000">
                <a:solidFill>
                  <a:srgbClr val="E3B8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Tree>
    <p:extLst>
      <p:ext uri="{BB962C8B-B14F-4D97-AF65-F5344CB8AC3E}">
        <p14:creationId xmlns:p14="http://schemas.microsoft.com/office/powerpoint/2010/main" val="719247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7245" y="148009"/>
            <a:ext cx="9612000" cy="954570"/>
          </a:xfrm>
          <a:ln>
            <a:noFill/>
          </a:ln>
        </p:spPr>
        <p:txBody>
          <a:bodyPr>
            <a:normAutofit/>
          </a:bodyPr>
          <a:lstStyle>
            <a:lvl1pPr algn="l">
              <a:defRPr sz="2400" b="1" baseline="0">
                <a:solidFill>
                  <a:schemeClr val="tx2"/>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fld id="{13DAD56E-802A-2646-A8DB-6610A51D0FC3}" type="slidenum">
              <a:rPr lang="en-US" smtClean="0"/>
              <a:t>‹#›</a:t>
            </a:fld>
            <a:endParaRPr lang="en-US"/>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64647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Interior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C3DB6-2CFD-4114-90E9-CBCA8CA60837}"/>
              </a:ext>
            </a:extLst>
          </p:cNvPr>
          <p:cNvSpPr>
            <a:spLocks noGrp="1"/>
          </p:cNvSpPr>
          <p:nvPr>
            <p:ph sz="quarter" idx="10"/>
          </p:nvPr>
        </p:nvSpPr>
        <p:spPr>
          <a:xfrm>
            <a:off x="334963" y="6103938"/>
            <a:ext cx="11520487" cy="441325"/>
          </a:xfrm>
        </p:spPr>
        <p:txBody>
          <a:bodyPr anchor="b">
            <a:noAutofit/>
          </a:bodyPr>
          <a:lstStyle>
            <a:lvl1pPr marL="0" indent="0">
              <a:buNone/>
              <a:defRPr sz="800" i="1">
                <a:solidFill>
                  <a:schemeClr val="tx1">
                    <a:lumMod val="85000"/>
                    <a:lumOff val="15000"/>
                  </a:schemeClr>
                </a:solidFill>
              </a:defRPr>
            </a:lvl1pPr>
            <a:lvl2pPr>
              <a:defRPr sz="800"/>
            </a:lvl2pPr>
            <a:lvl3pPr>
              <a:defRPr sz="800"/>
            </a:lvl3pPr>
            <a:lvl4pPr>
              <a:defRPr sz="800"/>
            </a:lvl4pPr>
            <a:lvl5pPr>
              <a:defRPr sz="800"/>
            </a:lvl5pPr>
          </a:lstStyle>
          <a:p>
            <a:pPr lvl="0"/>
            <a:endParaRPr lang="en-CA"/>
          </a:p>
        </p:txBody>
      </p:sp>
      <p:sp>
        <p:nvSpPr>
          <p:cNvPr id="16" name="Title 1"/>
          <p:cNvSpPr>
            <a:spLocks noGrp="1"/>
          </p:cNvSpPr>
          <p:nvPr>
            <p:ph type="title" hasCustomPrompt="1"/>
          </p:nvPr>
        </p:nvSpPr>
        <p:spPr>
          <a:xfrm>
            <a:off x="537245" y="148009"/>
            <a:ext cx="9612000" cy="954570"/>
          </a:xfrm>
          <a:ln>
            <a:noFill/>
          </a:ln>
        </p:spPr>
        <p:txBody>
          <a:bodyPr>
            <a:normAutofit/>
          </a:bodyPr>
          <a:lstStyle>
            <a:lvl1pPr algn="l">
              <a:defRPr sz="2400" b="1" baseline="0">
                <a:solidFill>
                  <a:schemeClr val="tx2"/>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fld id="{13DAD56E-802A-2646-A8DB-6610A51D0FC3}" type="slidenum">
              <a:rPr lang="en-US" smtClean="0"/>
              <a:t>‹#›</a:t>
            </a:fld>
            <a:endParaRPr lang="en-US"/>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60018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5842" y="161557"/>
            <a:ext cx="9144000" cy="640451"/>
          </a:xfrm>
          <a:ln>
            <a:noFill/>
          </a:ln>
        </p:spPr>
        <p:txBody>
          <a:bodyPr>
            <a:normAutofit/>
          </a:bodyPr>
          <a:lstStyle>
            <a:lvl1pPr algn="l">
              <a:defRPr sz="2400" b="1" baseline="0">
                <a:solidFill>
                  <a:srgbClr val="003A8C"/>
                </a:solidFill>
              </a:defRPr>
            </a:lvl1pPr>
          </a:lstStyle>
          <a:p>
            <a:r>
              <a:rPr lang="en-US"/>
              <a:t>Slide Title Goes Here</a:t>
            </a:r>
          </a:p>
        </p:txBody>
      </p:sp>
      <p:sp>
        <p:nvSpPr>
          <p:cNvPr id="19" name="Slide Number Placeholder 5"/>
          <p:cNvSpPr>
            <a:spLocks noGrp="1"/>
          </p:cNvSpPr>
          <p:nvPr>
            <p:ph type="sldNum" sz="quarter" idx="4"/>
          </p:nvPr>
        </p:nvSpPr>
        <p:spPr>
          <a:xfrm>
            <a:off x="8829633" y="654696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fld id="{13DAD56E-802A-2646-A8DB-6610A51D0FC3}" type="slidenum">
              <a:rPr lang="en-US" smtClean="0"/>
              <a:t>‹#›</a:t>
            </a:fld>
            <a:endParaRPr lang="en-US"/>
          </a:p>
        </p:txBody>
      </p:sp>
      <p:sp>
        <p:nvSpPr>
          <p:cNvPr id="3" name="Text Placeholder 2">
            <a:extLst>
              <a:ext uri="{FF2B5EF4-FFF2-40B4-BE49-F238E27FC236}">
                <a16:creationId xmlns:a16="http://schemas.microsoft.com/office/drawing/2014/main" id="{D73350B8-1F6C-4C54-A296-2FAED628CBFE}"/>
              </a:ext>
            </a:extLst>
          </p:cNvPr>
          <p:cNvSpPr>
            <a:spLocks noGrp="1"/>
          </p:cNvSpPr>
          <p:nvPr>
            <p:ph type="body" sz="quarter" idx="10" hasCustomPrompt="1"/>
          </p:nvPr>
        </p:nvSpPr>
        <p:spPr>
          <a:xfrm>
            <a:off x="543220" y="644761"/>
            <a:ext cx="9713588" cy="457680"/>
          </a:xfrm>
        </p:spPr>
        <p:txBody>
          <a:bodyPr>
            <a:normAutofit/>
          </a:bodyPr>
          <a:lstStyle>
            <a:lvl1pPr marL="0" indent="0">
              <a:buNone/>
              <a:defRPr sz="2400">
                <a:solidFill>
                  <a:schemeClr val="bg2"/>
                </a:solidFill>
              </a:defRPr>
            </a:lvl1pPr>
          </a:lstStyle>
          <a:p>
            <a:pPr lvl="0"/>
            <a:r>
              <a:rPr lang="en-US"/>
              <a:t>Sub Title</a:t>
            </a:r>
          </a:p>
        </p:txBody>
      </p:sp>
      <p:cxnSp>
        <p:nvCxnSpPr>
          <p:cNvPr id="8" name="Straight Connector 7">
            <a:extLst>
              <a:ext uri="{FF2B5EF4-FFF2-40B4-BE49-F238E27FC236}">
                <a16:creationId xmlns:a16="http://schemas.microsoft.com/office/drawing/2014/main" id="{8E41FD81-69DC-4CC9-B885-4A75D7860DCC}"/>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9065420"/>
      </p:ext>
    </p:extLst>
  </p:cSld>
  <p:clrMapOvr>
    <a:masterClrMapping/>
  </p:clrMapOvr>
  <p:transition/>
  <p:extLst>
    <p:ext uri="{DCECCB84-F9BA-43D5-87BE-67443E8EF086}">
      <p15:sldGuideLst xmlns:p15="http://schemas.microsoft.com/office/powerpoint/2012/main">
        <p15:guide id="1" orient="horz" pos="527"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Interior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829633" y="654696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fld id="{13DAD56E-802A-2646-A8DB-6610A51D0FC3}" type="slidenum">
              <a:rPr lang="en-US" smtClean="0"/>
              <a:t>‹#›</a:t>
            </a:fld>
            <a:endParaRPr lang="en-US"/>
          </a:p>
        </p:txBody>
      </p:sp>
      <p:sp>
        <p:nvSpPr>
          <p:cNvPr id="12" name="Title 1">
            <a:extLst>
              <a:ext uri="{FF2B5EF4-FFF2-40B4-BE49-F238E27FC236}">
                <a16:creationId xmlns:a16="http://schemas.microsoft.com/office/drawing/2014/main" id="{4141FCA7-C5F0-421A-9D9D-BB2304DF0EB1}"/>
              </a:ext>
            </a:extLst>
          </p:cNvPr>
          <p:cNvSpPr>
            <a:spLocks noGrp="1"/>
          </p:cNvSpPr>
          <p:nvPr>
            <p:ph type="title" hasCustomPrompt="1"/>
          </p:nvPr>
        </p:nvSpPr>
        <p:spPr>
          <a:xfrm>
            <a:off x="1073383" y="161557"/>
            <a:ext cx="8807302" cy="640451"/>
          </a:xfrm>
          <a:ln>
            <a:noFill/>
          </a:ln>
        </p:spPr>
        <p:txBody>
          <a:bodyPr>
            <a:normAutofit/>
          </a:bodyPr>
          <a:lstStyle>
            <a:lvl1pPr algn="l">
              <a:defRPr sz="2400" b="1" baseline="0">
                <a:solidFill>
                  <a:srgbClr val="003A8C"/>
                </a:solidFill>
              </a:defRPr>
            </a:lvl1pPr>
          </a:lstStyle>
          <a:p>
            <a:r>
              <a:rPr lang="en-US"/>
              <a:t>Slide Title Goes Here</a:t>
            </a:r>
          </a:p>
        </p:txBody>
      </p:sp>
      <p:sp>
        <p:nvSpPr>
          <p:cNvPr id="7" name="Text Placeholder 2">
            <a:extLst>
              <a:ext uri="{FF2B5EF4-FFF2-40B4-BE49-F238E27FC236}">
                <a16:creationId xmlns:a16="http://schemas.microsoft.com/office/drawing/2014/main" id="{BADCB3C9-5946-4645-A9B3-A9E787F55E05}"/>
              </a:ext>
            </a:extLst>
          </p:cNvPr>
          <p:cNvSpPr>
            <a:spLocks noGrp="1"/>
          </p:cNvSpPr>
          <p:nvPr>
            <p:ph type="body" sz="quarter" idx="10" hasCustomPrompt="1"/>
          </p:nvPr>
        </p:nvSpPr>
        <p:spPr>
          <a:xfrm>
            <a:off x="1076330" y="644761"/>
            <a:ext cx="9237251" cy="457680"/>
          </a:xfrm>
        </p:spPr>
        <p:txBody>
          <a:bodyPr>
            <a:normAutofit/>
          </a:bodyPr>
          <a:lstStyle>
            <a:lvl1pPr marL="0" indent="0">
              <a:buNone/>
              <a:defRPr sz="2400">
                <a:solidFill>
                  <a:schemeClr val="bg2"/>
                </a:solidFill>
              </a:defRPr>
            </a:lvl1pPr>
          </a:lstStyle>
          <a:p>
            <a:pPr lvl="0"/>
            <a:r>
              <a:rPr lang="en-US"/>
              <a:t>Sub Title</a:t>
            </a:r>
          </a:p>
        </p:txBody>
      </p:sp>
      <p:cxnSp>
        <p:nvCxnSpPr>
          <p:cNvPr id="9" name="Straight Connector 8">
            <a:extLst>
              <a:ext uri="{FF2B5EF4-FFF2-40B4-BE49-F238E27FC236}">
                <a16:creationId xmlns:a16="http://schemas.microsoft.com/office/drawing/2014/main" id="{FDAD8154-6E80-4199-9023-3C638353E841}"/>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3926644"/>
      </p:ext>
    </p:extLst>
  </p:cSld>
  <p:clrMapOvr>
    <a:masterClrMapping/>
  </p:clrMapOvr>
  <p:transition/>
  <p:extLst>
    <p:ext uri="{DCECCB84-F9BA-43D5-87BE-67443E8EF086}">
      <p15:sldGuideLst xmlns:p15="http://schemas.microsoft.com/office/powerpoint/2012/main">
        <p15:guide id="1" orient="horz" pos="527" userDrawn="1">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rior Title Slid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CED2B9-82E7-4A25-8E8A-CBEFEE8C376C}"/>
              </a:ext>
            </a:extLst>
          </p:cNvPr>
          <p:cNvSpPr/>
          <p:nvPr userDrawn="1"/>
        </p:nvSpPr>
        <p:spPr>
          <a:xfrm>
            <a:off x="0" y="3286043"/>
            <a:ext cx="1709928" cy="3571957"/>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 sign&#10;&#10;Description automatically generated">
            <a:extLst>
              <a:ext uri="{FF2B5EF4-FFF2-40B4-BE49-F238E27FC236}">
                <a16:creationId xmlns:a16="http://schemas.microsoft.com/office/drawing/2014/main" id="{1CEF7C1D-3275-4DC5-97CB-ED2F0BE4B845}"/>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3829" y="5955559"/>
            <a:ext cx="1526845" cy="712793"/>
          </a:xfrm>
          <a:prstGeom prst="rect">
            <a:avLst/>
          </a:prstGeom>
        </p:spPr>
      </p:pic>
      <p:sp>
        <p:nvSpPr>
          <p:cNvPr id="2" name="Rectangle 1">
            <a:extLst>
              <a:ext uri="{FF2B5EF4-FFF2-40B4-BE49-F238E27FC236}">
                <a16:creationId xmlns:a16="http://schemas.microsoft.com/office/drawing/2014/main" id="{7DA76FA3-497B-496C-B4AE-7EF48B0AEABB}"/>
              </a:ext>
            </a:extLst>
          </p:cNvPr>
          <p:cNvSpPr/>
          <p:nvPr userDrawn="1"/>
        </p:nvSpPr>
        <p:spPr>
          <a:xfrm>
            <a:off x="0" y="-1"/>
            <a:ext cx="523550" cy="3286044"/>
          </a:xfrm>
          <a:prstGeom prst="rect">
            <a:avLst/>
          </a:prstGeom>
          <a:solidFill>
            <a:srgbClr val="569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1960F1-7E84-4E74-B234-F70BD51072E8}"/>
              </a:ext>
            </a:extLst>
          </p:cNvPr>
          <p:cNvSpPr/>
          <p:nvPr userDrawn="1"/>
        </p:nvSpPr>
        <p:spPr>
          <a:xfrm>
            <a:off x="5010150" y="6562725"/>
            <a:ext cx="2705100" cy="2190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BBE99285-CC16-488E-8700-4AE320830DBA}"/>
              </a:ext>
            </a:extLst>
          </p:cNvPr>
          <p:cNvSpPr/>
          <p:nvPr userDrawn="1"/>
        </p:nvSpPr>
        <p:spPr>
          <a:xfrm>
            <a:off x="10077450" y="47625"/>
            <a:ext cx="1943224" cy="9620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12" name="Picture 11" descr="A picture containing text&#10;&#10;Description automatically generated">
            <a:extLst>
              <a:ext uri="{FF2B5EF4-FFF2-40B4-BE49-F238E27FC236}">
                <a16:creationId xmlns:a16="http://schemas.microsoft.com/office/drawing/2014/main" id="{3DA9385B-5320-4DC4-98C4-DF68206C38A4}"/>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523550" y="-1"/>
            <a:ext cx="11668450" cy="3286044"/>
          </a:xfrm>
          <a:prstGeom prst="rect">
            <a:avLst/>
          </a:prstGeom>
        </p:spPr>
      </p:pic>
    </p:spTree>
    <p:extLst>
      <p:ext uri="{BB962C8B-B14F-4D97-AF65-F5344CB8AC3E}">
        <p14:creationId xmlns:p14="http://schemas.microsoft.com/office/powerpoint/2010/main" val="999323258"/>
      </p:ext>
    </p:extLst>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BE4C9-695A-4A97-9FF3-18341368AEF7}"/>
              </a:ext>
            </a:extLst>
          </p:cNvPr>
          <p:cNvSpPr/>
          <p:nvPr userDrawn="1"/>
        </p:nvSpPr>
        <p:spPr>
          <a:xfrm>
            <a:off x="0" y="0"/>
            <a:ext cx="2494722" cy="6858000"/>
          </a:xfrm>
          <a:prstGeom prst="rect">
            <a:avLst/>
          </a:prstGeom>
          <a:solidFill>
            <a:srgbClr val="003A8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8" name="Picture 5">
            <a:extLst>
              <a:ext uri="{FF2B5EF4-FFF2-40B4-BE49-F238E27FC236}">
                <a16:creationId xmlns:a16="http://schemas.microsoft.com/office/drawing/2014/main" id="{BDFE40B6-04C3-4001-B8CA-5257BAE6A2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004" y="816115"/>
            <a:ext cx="1490713" cy="1750919"/>
          </a:xfrm>
          <a:prstGeom prst="rect">
            <a:avLst/>
          </a:prstGeom>
          <a:noFill/>
        </p:spPr>
      </p:pic>
      <p:pic>
        <p:nvPicPr>
          <p:cNvPr id="10" name="Picture 9" descr="ASQ_PPT_Elements_Design1-BackSlide_UrlNOCopyright-32.jpg">
            <a:extLst>
              <a:ext uri="{FF2B5EF4-FFF2-40B4-BE49-F238E27FC236}">
                <a16:creationId xmlns:a16="http://schemas.microsoft.com/office/drawing/2014/main" id="{380CB359-03C4-482F-BA2F-DE042BEC6612}"/>
              </a:ext>
            </a:extLst>
          </p:cNvPr>
          <p:cNvPicPr>
            <a:picLocks noChangeAspect="1"/>
          </p:cNvPicPr>
          <p:nvPr userDrawn="1"/>
        </p:nvPicPr>
        <p:blipFill>
          <a:blip r:embed="rId3">
            <a:extLst>
              <a:ext uri="{28A0092B-C50C-407E-A947-70E740481C1C}">
                <a14:useLocalDpi xmlns:a14="http://schemas.microsoft.com/office/drawing/2010/main" val="0"/>
              </a:ext>
            </a:extLst>
          </a:blip>
          <a:srcRect r="6578"/>
          <a:stretch>
            <a:fillRect/>
          </a:stretch>
        </p:blipFill>
        <p:spPr>
          <a:xfrm>
            <a:off x="7936571" y="3236524"/>
            <a:ext cx="4043450" cy="542544"/>
          </a:xfrm>
          <a:prstGeom prst="rect">
            <a:avLst/>
          </a:prstGeom>
        </p:spPr>
      </p:pic>
      <p:sp>
        <p:nvSpPr>
          <p:cNvPr id="11" name="TextBox 10">
            <a:extLst>
              <a:ext uri="{FF2B5EF4-FFF2-40B4-BE49-F238E27FC236}">
                <a16:creationId xmlns:a16="http://schemas.microsoft.com/office/drawing/2014/main" id="{76365895-0617-4CA0-907C-6C207709CC6A}"/>
              </a:ext>
            </a:extLst>
          </p:cNvPr>
          <p:cNvSpPr txBox="1"/>
          <p:nvPr userDrawn="1"/>
        </p:nvSpPr>
        <p:spPr>
          <a:xfrm>
            <a:off x="8418604" y="4009609"/>
            <a:ext cx="3133705" cy="569387"/>
          </a:xfrm>
          <a:prstGeom prst="rect">
            <a:avLst/>
          </a:prstGeom>
          <a:noFill/>
        </p:spPr>
        <p:txBody>
          <a:bodyPr wrap="square" rtlCol="0">
            <a:spAutoFit/>
          </a:bodyPr>
          <a:lstStyle/>
          <a:p>
            <a:pPr algn="r" defTabSz="457200"/>
            <a:r>
              <a:rPr lang="en-US" sz="3000">
                <a:solidFill>
                  <a:srgbClr val="1F497D">
                    <a:lumMod val="60000"/>
                    <a:lumOff val="40000"/>
                  </a:srgbClr>
                </a:solidFill>
                <a:latin typeface="Arial" panose="020B0604020202020204" pitchFamily="34" charset="0"/>
                <a:cs typeface="Arial" panose="020B0604020202020204" pitchFamily="34" charset="0"/>
              </a:rPr>
              <a:t>© 2022 ACI</a:t>
            </a:r>
          </a:p>
        </p:txBody>
      </p:sp>
      <p:pic>
        <p:nvPicPr>
          <p:cNvPr id="7" name="Picture 6" descr="A picture containing text, clipart, sign&#10;&#10;Description automatically generated">
            <a:extLst>
              <a:ext uri="{FF2B5EF4-FFF2-40B4-BE49-F238E27FC236}">
                <a16:creationId xmlns:a16="http://schemas.microsoft.com/office/drawing/2014/main" id="{3218DE60-FF14-4E23-A78F-3D9060F3FA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26953" y="1915067"/>
            <a:ext cx="2830643" cy="1321458"/>
          </a:xfrm>
          <a:prstGeom prst="rect">
            <a:avLst/>
          </a:prstGeom>
        </p:spPr>
      </p:pic>
      <p:sp>
        <p:nvSpPr>
          <p:cNvPr id="9" name="Rectangle 8">
            <a:extLst>
              <a:ext uri="{FF2B5EF4-FFF2-40B4-BE49-F238E27FC236}">
                <a16:creationId xmlns:a16="http://schemas.microsoft.com/office/drawing/2014/main" id="{9317FBBE-8817-4F4C-AF64-90C8D31D2381}"/>
              </a:ext>
            </a:extLst>
          </p:cNvPr>
          <p:cNvSpPr/>
          <p:nvPr userDrawn="1"/>
        </p:nvSpPr>
        <p:spPr>
          <a:xfrm>
            <a:off x="5010150" y="6562725"/>
            <a:ext cx="2705100" cy="2190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4973758B-7E4E-4B13-B068-64647C786C84}"/>
              </a:ext>
            </a:extLst>
          </p:cNvPr>
          <p:cNvSpPr/>
          <p:nvPr userDrawn="1"/>
        </p:nvSpPr>
        <p:spPr>
          <a:xfrm>
            <a:off x="10201275" y="142875"/>
            <a:ext cx="1924050" cy="8858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99531284"/>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19F07926-8966-9044-8BCD-9034795CD159}"/>
              </a:ext>
            </a:extLst>
          </p:cNvPr>
          <p:cNvSpPr>
            <a:spLocks noGrp="1"/>
          </p:cNvSpPr>
          <p:nvPr>
            <p:ph type="pic" sz="quarter" idx="13" hasCustomPrompt="1"/>
          </p:nvPr>
        </p:nvSpPr>
        <p:spPr>
          <a:xfrm>
            <a:off x="6489751" y="1"/>
            <a:ext cx="5702249" cy="6872180"/>
          </a:xfrm>
          <a:custGeom>
            <a:avLst/>
            <a:gdLst>
              <a:gd name="connsiteX0" fmla="*/ 1769235 w 5702249"/>
              <a:gd name="connsiteY0" fmla="*/ 0 h 6872180"/>
              <a:gd name="connsiteX1" fmla="*/ 5702249 w 5702249"/>
              <a:gd name="connsiteY1" fmla="*/ 0 h 6872180"/>
              <a:gd name="connsiteX2" fmla="*/ 5702249 w 5702249"/>
              <a:gd name="connsiteY2" fmla="*/ 6865505 h 6872180"/>
              <a:gd name="connsiteX3" fmla="*/ 0 w 5702249"/>
              <a:gd name="connsiteY3" fmla="*/ 6872180 h 6872180"/>
              <a:gd name="connsiteX4" fmla="*/ 1769235 w 5702249"/>
              <a:gd name="connsiteY4" fmla="*/ 0 h 6872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2249" h="6872180">
                <a:moveTo>
                  <a:pt x="1769235" y="0"/>
                </a:moveTo>
                <a:lnTo>
                  <a:pt x="5702249" y="0"/>
                </a:lnTo>
                <a:lnTo>
                  <a:pt x="5702249" y="6865505"/>
                </a:lnTo>
                <a:lnTo>
                  <a:pt x="0" y="6872180"/>
                </a:lnTo>
                <a:lnTo>
                  <a:pt x="1769235" y="0"/>
                </a:lnTo>
                <a:close/>
              </a:path>
            </a:pathLst>
          </a:custGeom>
          <a:pattFill prst="pct5">
            <a:fgClr>
              <a:schemeClr val="tx2"/>
            </a:fgClr>
            <a:bgClr>
              <a:schemeClr val="bg1"/>
            </a:bgClr>
          </a:pattFill>
        </p:spPr>
        <p:txBody>
          <a:bodyPr anchor="ctr" anchorCtr="1"/>
          <a:lstStyle>
            <a:lvl1pPr marL="0" indent="0">
              <a:buFontTx/>
              <a:buNone/>
              <a:defRPr/>
            </a:lvl1pPr>
          </a:lstStyle>
          <a:p>
            <a:r>
              <a:rPr lang="fr-FR"/>
              <a:t> </a:t>
            </a:r>
          </a:p>
        </p:txBody>
      </p:sp>
      <p:sp>
        <p:nvSpPr>
          <p:cNvPr id="7" name="Rectangle 4">
            <a:extLst>
              <a:ext uri="{FF2B5EF4-FFF2-40B4-BE49-F238E27FC236}">
                <a16:creationId xmlns:a16="http://schemas.microsoft.com/office/drawing/2014/main" id="{0D066544-DBEB-094C-91AC-C773283CF7DA}"/>
              </a:ext>
            </a:extLst>
          </p:cNvPr>
          <p:cNvSpPr/>
          <p:nvPr userDrawn="1"/>
        </p:nvSpPr>
        <p:spPr>
          <a:xfrm>
            <a:off x="-18126" y="-24805"/>
            <a:ext cx="8287783" cy="6891298"/>
          </a:xfrm>
          <a:custGeom>
            <a:avLst/>
            <a:gdLst>
              <a:gd name="connsiteX0" fmla="*/ 1140 w 6618030"/>
              <a:gd name="connsiteY0" fmla="*/ 0 h 5893406"/>
              <a:gd name="connsiteX1" fmla="*/ 6618030 w 6618030"/>
              <a:gd name="connsiteY1" fmla="*/ 15288 h 5893406"/>
              <a:gd name="connsiteX2" fmla="*/ 5202940 w 6618030"/>
              <a:gd name="connsiteY2" fmla="*/ 5890367 h 5893406"/>
              <a:gd name="connsiteX3" fmla="*/ 8941 w 6618030"/>
              <a:gd name="connsiteY3" fmla="*/ 5893406 h 5893406"/>
              <a:gd name="connsiteX4" fmla="*/ 1140 w 6618030"/>
              <a:gd name="connsiteY4" fmla="*/ 0 h 589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8030" h="5893406">
                <a:moveTo>
                  <a:pt x="1140" y="0"/>
                </a:moveTo>
                <a:lnTo>
                  <a:pt x="6618030" y="15288"/>
                </a:lnTo>
                <a:lnTo>
                  <a:pt x="5202940" y="5890367"/>
                </a:lnTo>
                <a:lnTo>
                  <a:pt x="8941" y="5893406"/>
                </a:lnTo>
                <a:cubicBezTo>
                  <a:pt x="14918" y="3921171"/>
                  <a:pt x="-4837" y="1972235"/>
                  <a:pt x="1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B4FA39-C6E2-C141-BE21-D29324CE3CA9}"/>
              </a:ext>
            </a:extLst>
          </p:cNvPr>
          <p:cNvSpPr>
            <a:spLocks noGrp="1"/>
          </p:cNvSpPr>
          <p:nvPr>
            <p:ph type="ctrTitle"/>
          </p:nvPr>
        </p:nvSpPr>
        <p:spPr>
          <a:xfrm>
            <a:off x="813787" y="1612854"/>
            <a:ext cx="6066407" cy="2387600"/>
          </a:xfrm>
        </p:spPr>
        <p:txBody>
          <a:bodyPr anchor="b">
            <a:normAutofit/>
          </a:bodyPr>
          <a:lstStyle>
            <a:lvl1pPr algn="l">
              <a:defRPr sz="3600" b="1">
                <a:solidFill>
                  <a:schemeClr val="bg1"/>
                </a:solidFill>
              </a:defRPr>
            </a:lvl1pPr>
          </a:lstStyle>
          <a:p>
            <a:r>
              <a:rPr lang="fr-CA"/>
              <a:t>Modifier le style du titre</a:t>
            </a:r>
            <a:endParaRPr lang="fr-FR"/>
          </a:p>
        </p:txBody>
      </p:sp>
      <p:sp>
        <p:nvSpPr>
          <p:cNvPr id="3" name="Sous-titre 2">
            <a:extLst>
              <a:ext uri="{FF2B5EF4-FFF2-40B4-BE49-F238E27FC236}">
                <a16:creationId xmlns:a16="http://schemas.microsoft.com/office/drawing/2014/main" id="{1EEC51FA-3C61-0844-81D7-86102BA3B39A}"/>
              </a:ext>
            </a:extLst>
          </p:cNvPr>
          <p:cNvSpPr>
            <a:spLocks noGrp="1"/>
          </p:cNvSpPr>
          <p:nvPr>
            <p:ph type="subTitle" idx="1"/>
          </p:nvPr>
        </p:nvSpPr>
        <p:spPr>
          <a:xfrm>
            <a:off x="813787" y="4092529"/>
            <a:ext cx="6066407" cy="1655762"/>
          </a:xfrm>
        </p:spPr>
        <p:txBody>
          <a:bodyPr>
            <a:normAutofit/>
          </a:bodyPr>
          <a:lstStyle>
            <a:lvl1pPr marL="0" indent="0" algn="l">
              <a:buNone/>
              <a:defRPr sz="2000">
                <a:solidFill>
                  <a:srgbClr val="E3B8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Tree>
    <p:extLst>
      <p:ext uri="{BB962C8B-B14F-4D97-AF65-F5344CB8AC3E}">
        <p14:creationId xmlns:p14="http://schemas.microsoft.com/office/powerpoint/2010/main" val="719247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nterior Slid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6497" y="148009"/>
            <a:ext cx="9599277" cy="954569"/>
          </a:xfrm>
          <a:ln>
            <a:noFill/>
          </a:ln>
        </p:spPr>
        <p:txBody>
          <a:bodyPr>
            <a:normAutofit/>
          </a:bodyPr>
          <a:lstStyle>
            <a:lvl1pPr algn="l">
              <a:defRPr sz="2400" b="1" baseline="0">
                <a:solidFill>
                  <a:srgbClr val="003A8C"/>
                </a:solidFill>
                <a:latin typeface="Arial" panose="020B0604020202020204" pitchFamily="34" charset="0"/>
                <a:cs typeface="Arial" panose="020B0604020202020204" pitchFamily="34" charset="0"/>
              </a:defRPr>
            </a:lvl1pPr>
          </a:lstStyle>
          <a:p>
            <a:r>
              <a:rPr lang="en-US"/>
              <a:t>Slide Title Goes Here</a:t>
            </a:r>
          </a:p>
        </p:txBody>
      </p:sp>
      <p:sp>
        <p:nvSpPr>
          <p:cNvPr id="11" name="Slide Number Placeholder 5"/>
          <p:cNvSpPr>
            <a:spLocks noGrp="1"/>
          </p:cNvSpPr>
          <p:nvPr>
            <p:ph type="sldNum" sz="quarter" idx="4"/>
          </p:nvPr>
        </p:nvSpPr>
        <p:spPr>
          <a:xfrm>
            <a:off x="8829633" y="6546961"/>
            <a:ext cx="3007691" cy="318659"/>
          </a:xfrm>
          <a:prstGeom prst="rect">
            <a:avLst/>
          </a:prstGeom>
        </p:spPr>
        <p:txBody>
          <a:bodyPr anchor="ctr"/>
          <a:lstStyle>
            <a:lvl1pPr algn="r">
              <a:defRPr lang="en-US" sz="900" kern="1200" smtClean="0">
                <a:solidFill>
                  <a:srgbClr val="262626"/>
                </a:solidFill>
                <a:latin typeface="Arial" panose="020B0604020202020204" pitchFamily="34" charset="0"/>
                <a:ea typeface="+mn-ea"/>
                <a:cs typeface="Arial" panose="020B0604020202020204" pitchFamily="34" charset="0"/>
              </a:defRPr>
            </a:lvl1pPr>
          </a:lstStyle>
          <a:p>
            <a:fld id="{13DAD56E-802A-2646-A8DB-6610A51D0FC3}" type="slidenum">
              <a:rPr lang="en-IN" smtClean="0"/>
              <a:t>‹#›</a:t>
            </a:fld>
            <a:endParaRPr lang="en-IN"/>
          </a:p>
        </p:txBody>
      </p:sp>
      <p:sp>
        <p:nvSpPr>
          <p:cNvPr id="12" name="Subtitle 2">
            <a:extLst>
              <a:ext uri="{FF2B5EF4-FFF2-40B4-BE49-F238E27FC236}">
                <a16:creationId xmlns:a16="http://schemas.microsoft.com/office/drawing/2014/main" id="{BEC21335-0ACD-4632-8567-580645D53064}"/>
              </a:ext>
            </a:extLst>
          </p:cNvPr>
          <p:cNvSpPr>
            <a:spLocks noGrp="1"/>
          </p:cNvSpPr>
          <p:nvPr>
            <p:ph type="subTitle" idx="1" hasCustomPrompt="1"/>
          </p:nvPr>
        </p:nvSpPr>
        <p:spPr>
          <a:xfrm>
            <a:off x="540028" y="1195642"/>
            <a:ext cx="10883348" cy="1742015"/>
          </a:xfrm>
        </p:spPr>
        <p:txBody>
          <a:bodyPr wrap="square">
            <a:spAutoFit/>
          </a:bodyPr>
          <a:lstStyle>
            <a:lvl1pPr marL="457200" marR="0" indent="-457200" algn="l" defTabSz="457200" rtl="0" eaLnBrk="1" fontAlgn="auto" latinLnBrk="0" hangingPunct="1">
              <a:lnSpc>
                <a:spcPct val="100000"/>
              </a:lnSpc>
              <a:spcBef>
                <a:spcPct val="20000"/>
              </a:spcBef>
              <a:spcAft>
                <a:spcPct val="0"/>
              </a:spcAft>
              <a:buClrTx/>
              <a:buSzTx/>
              <a:buFont typeface="Wingdings" panose="05000000000000000000" pitchFamily="2" charset="2"/>
              <a:buChar char=""/>
              <a:defRPr sz="1600" baseline="0">
                <a:solidFill>
                  <a:schemeClr val="tx1">
                    <a:lumMod val="65000"/>
                    <a:lumOff val="35000"/>
                  </a:schemeClr>
                </a:solidFill>
                <a:latin typeface="Arial" panose="020B0604020202020204" pitchFamily="34" charset="0"/>
                <a:cs typeface="Arial" panose="020B0604020202020204" pitchFamily="34" charset="0"/>
              </a:defRPr>
            </a:lvl1pPr>
            <a:lvl2pPr marL="914400" indent="-457200" algn="l">
              <a:buFont typeface="Wingdings" panose="05000000000000000000" pitchFamily="2" charset="2"/>
              <a:buChar char="§"/>
              <a:defRPr sz="1400">
                <a:solidFill>
                  <a:schemeClr val="tx1">
                    <a:lumMod val="65000"/>
                    <a:lumOff val="35000"/>
                  </a:schemeClr>
                </a:solidFill>
              </a:defRPr>
            </a:lvl2pPr>
            <a:lvl3pPr marL="1257300" indent="-342900" algn="l">
              <a:buFont typeface="Wingdings" panose="05000000000000000000" pitchFamily="2" charset="2"/>
              <a:buChar char="Ø"/>
              <a:defRPr sz="1400">
                <a:solidFill>
                  <a:schemeClr val="tx1">
                    <a:lumMod val="65000"/>
                    <a:lumOff val="3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Content 1</a:t>
            </a:r>
          </a:p>
          <a:p>
            <a:r>
              <a:rPr lang="en-US"/>
              <a:t>Content 2</a:t>
            </a:r>
          </a:p>
          <a:p>
            <a:r>
              <a:rPr lang="en-US"/>
              <a:t>Content 3</a:t>
            </a:r>
          </a:p>
          <a:p>
            <a:pPr lvl="1"/>
            <a:r>
              <a:rPr lang="en-US"/>
              <a:t>…</a:t>
            </a:r>
          </a:p>
          <a:p>
            <a:pPr lvl="2"/>
            <a:r>
              <a:rPr lang="en-US" sz="1400"/>
              <a:t>….</a:t>
            </a:r>
            <a:endParaRPr lang="en-US"/>
          </a:p>
          <a:p>
            <a:endParaRPr lang="en-US"/>
          </a:p>
        </p:txBody>
      </p:sp>
      <p:cxnSp>
        <p:nvCxnSpPr>
          <p:cNvPr id="8" name="Straight Connector 7">
            <a:extLst>
              <a:ext uri="{FF2B5EF4-FFF2-40B4-BE49-F238E27FC236}">
                <a16:creationId xmlns:a16="http://schemas.microsoft.com/office/drawing/2014/main" id="{9B431698-27F1-4C0F-8727-B35BB0D8FCF8}"/>
              </a:ext>
            </a:extLst>
          </p:cNvPr>
          <p:cNvCxnSpPr/>
          <p:nvPr userDrawn="1"/>
        </p:nvCxnSpPr>
        <p:spPr>
          <a:xfrm>
            <a:off x="335544" y="6536194"/>
            <a:ext cx="11520000" cy="0"/>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71734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829633" y="6566011"/>
            <a:ext cx="3007691" cy="324000"/>
          </a:xfrm>
          <a:prstGeom prst="rect">
            <a:avLst/>
          </a:prstGeom>
        </p:spPr>
        <p:txBody>
          <a:bodyPr anchor="ctr"/>
          <a:lstStyle>
            <a:lvl1pPr algn="r">
              <a:defRPr sz="900">
                <a:solidFill>
                  <a:srgbClr val="262626"/>
                </a:solidFill>
                <a:latin typeface="Arial" panose="020B0604020202020204" pitchFamily="34" charset="0"/>
                <a:cs typeface="Arial" panose="020B0604020202020204" pitchFamily="34" charset="0"/>
              </a:defRPr>
            </a:lvl1pPr>
          </a:lstStyle>
          <a:p>
            <a:pPr defTabSz="457200"/>
            <a:fld id="{13DAD56E-802A-2646-A8DB-6610A51D0FC3}" type="slidenum">
              <a:rPr lang="en-US" smtClean="0"/>
              <a:pPr defTabSz="457200"/>
              <a:t>‹#›</a:t>
            </a:fld>
            <a:endParaRPr lang="en-US"/>
          </a:p>
        </p:txBody>
      </p:sp>
      <p:pic>
        <p:nvPicPr>
          <p:cNvPr id="8" name="Picture 7" descr="A picture containing text, clipart, sign&#10;&#10;Description automatically generated">
            <a:extLst>
              <a:ext uri="{FF2B5EF4-FFF2-40B4-BE49-F238E27FC236}">
                <a16:creationId xmlns:a16="http://schemas.microsoft.com/office/drawing/2014/main" id="{70FC12A8-FAD5-4472-B1BD-38C575A0A9D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12309" y="96858"/>
            <a:ext cx="1906483" cy="890023"/>
          </a:xfrm>
          <a:prstGeom prst="rect">
            <a:avLst/>
          </a:prstGeom>
        </p:spPr>
      </p:pic>
      <p:sp>
        <p:nvSpPr>
          <p:cNvPr id="6" name="Text Placeholder 2">
            <a:extLst>
              <a:ext uri="{FF2B5EF4-FFF2-40B4-BE49-F238E27FC236}">
                <a16:creationId xmlns:a16="http://schemas.microsoft.com/office/drawing/2014/main" id="{D887C666-0921-4DD9-B189-C951A5162CED}"/>
              </a:ext>
            </a:extLst>
          </p:cNvPr>
          <p:cNvSpPr txBox="1"/>
          <p:nvPr userDrawn="1"/>
        </p:nvSpPr>
        <p:spPr>
          <a:xfrm>
            <a:off x="334963" y="6546850"/>
            <a:ext cx="3851275" cy="288000"/>
          </a:xfrm>
          <a:prstGeom prst="rect">
            <a:avLst/>
          </a:prstGeom>
        </p:spPr>
        <p:txBody>
          <a:bodyPr anchor="ctr">
            <a:noAutofit/>
          </a:bodyPr>
          <a:lstStyle>
            <a:lvl1pPr marL="0" indent="0" algn="l" defTabSz="457200" rtl="0" eaLnBrk="1" latinLnBrk="0" hangingPunct="1">
              <a:spcBef>
                <a:spcPct val="20000"/>
              </a:spcBef>
              <a:buFont typeface="Wingdings" panose="05000000000000000000" pitchFamily="2" charset="2"/>
              <a:buNone/>
              <a:defRPr sz="900" kern="1200">
                <a:solidFill>
                  <a:schemeClr val="tx2"/>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a:solidFill>
                  <a:schemeClr val="tx2"/>
                </a:solidFill>
              </a:rPr>
              <a:t>© 2022 ACI</a:t>
            </a:r>
            <a:endParaRPr lang="en-CA" sz="1000">
              <a:solidFill>
                <a:schemeClr val="tx2"/>
              </a:solidFill>
            </a:endParaRPr>
          </a:p>
        </p:txBody>
      </p:sp>
      <p:sp>
        <p:nvSpPr>
          <p:cNvPr id="7" name="Text Placeholder 4">
            <a:extLst>
              <a:ext uri="{FF2B5EF4-FFF2-40B4-BE49-F238E27FC236}">
                <a16:creationId xmlns:a16="http://schemas.microsoft.com/office/drawing/2014/main" id="{7782BFE3-79D5-4B31-B615-3505CCC1DD2C}"/>
              </a:ext>
            </a:extLst>
          </p:cNvPr>
          <p:cNvSpPr txBox="1"/>
          <p:nvPr userDrawn="1"/>
        </p:nvSpPr>
        <p:spPr>
          <a:xfrm>
            <a:off x="3941974" y="6546850"/>
            <a:ext cx="4321175" cy="288000"/>
          </a:xfrm>
          <a:prstGeom prst="rect">
            <a:avLst/>
          </a:prstGeom>
        </p:spPr>
        <p:txBody>
          <a:bodyPr anchor="ctr">
            <a:noAutofit/>
          </a:bodyPr>
          <a:lstStyle>
            <a:lvl1pPr marL="0" indent="0" algn="l" defTabSz="457200" rtl="0" eaLnBrk="1" latinLnBrk="0" hangingPunct="1">
              <a:spcBef>
                <a:spcPct val="20000"/>
              </a:spcBef>
              <a:buFont typeface="Wingdings" panose="05000000000000000000" pitchFamily="2" charset="2"/>
              <a:buNone/>
              <a:defRPr sz="900" kern="1200">
                <a:solidFill>
                  <a:schemeClr val="tx2"/>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50"/>
              <a:t>Airport Performance – &lt;Quarter&gt;</a:t>
            </a:r>
            <a:endParaRPr lang="en-CA" sz="1050"/>
          </a:p>
        </p:txBody>
      </p:sp>
    </p:spTree>
    <p:extLst>
      <p:ext uri="{BB962C8B-B14F-4D97-AF65-F5344CB8AC3E}">
        <p14:creationId xmlns:p14="http://schemas.microsoft.com/office/powerpoint/2010/main" val="4264503678"/>
      </p:ext>
    </p:extLst>
  </p:cSld>
  <p:clrMap bg1="lt1" tx1="dk1" bg2="lt2" tx2="dk2" accent1="accent1" accent2="accent2" accent3="accent3" accent4="accent4" accent5="accent5" accent6="accent6" hlink="hlink" folHlink="folHlink"/>
  <p:sldLayoutIdLst>
    <p:sldLayoutId id="2147483684" r:id="rId1"/>
    <p:sldLayoutId id="2147483723" r:id="rId2"/>
    <p:sldLayoutId id="2147483724" r:id="rId3"/>
    <p:sldLayoutId id="2147483705" r:id="rId4"/>
    <p:sldLayoutId id="2147483706" r:id="rId5"/>
    <p:sldLayoutId id="2147483703" r:id="rId6"/>
    <p:sldLayoutId id="2147483687" r:id="rId7"/>
    <p:sldLayoutId id="2147483710" r:id="rId8"/>
  </p:sldLayoutIdLst>
  <p:transition/>
  <p:hf hdr="0"/>
  <p:txStyles>
    <p:titleStyle>
      <a:lvl1pPr algn="ctr" defTabSz="457200" rtl="0" eaLnBrk="1" latinLnBrk="0" hangingPunct="1">
        <a:spcBef>
          <a:spcPct val="0"/>
        </a:spcBef>
        <a:buNone/>
        <a:defRPr sz="4400" kern="1200">
          <a:solidFill>
            <a:srgbClr val="003A8C"/>
          </a:solidFill>
          <a:latin typeface="Arial" panose="020B0604020202020204" pitchFamily="34" charset="0"/>
          <a:ea typeface="Verdana" panose="020B0604030504040204" pitchFamily="34" charset="0"/>
          <a:cs typeface="Arial" panose="020B0604020202020204" pitchFamily="34" charset="0"/>
        </a:defRPr>
      </a:lvl1pPr>
    </p:titleStyle>
    <p:bodyStyle>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829633" y="6527911"/>
            <a:ext cx="3007691" cy="324000"/>
          </a:xfrm>
          <a:prstGeom prst="rect">
            <a:avLst/>
          </a:prstGeom>
        </p:spPr>
        <p:txBody>
          <a:bodyPr anchor="ctr"/>
          <a:lstStyle>
            <a:defPPr>
              <a:defRPr lang="en-US"/>
            </a:defPPr>
            <a:lvl1pPr marL="0" algn="r" defTabSz="914400" rtl="0" eaLnBrk="1" latinLnBrk="0" hangingPunct="1">
              <a:defRPr sz="900" kern="1200">
                <a:solidFill>
                  <a:srgbClr val="26262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13DAD56E-802A-2646-A8DB-6610A51D0FC3}" type="slidenum">
              <a:rPr lang="en-US" smtClean="0"/>
              <a:pPr defTabSz="457200"/>
              <a:t>‹#›</a:t>
            </a:fld>
            <a:endParaRPr lang="en-US"/>
          </a:p>
        </p:txBody>
      </p:sp>
      <p:pic>
        <p:nvPicPr>
          <p:cNvPr id="8" name="Picture 7" descr="A picture containing text, clipart, sign&#10;&#10;Description automatically generated">
            <a:extLst>
              <a:ext uri="{FF2B5EF4-FFF2-40B4-BE49-F238E27FC236}">
                <a16:creationId xmlns:a16="http://schemas.microsoft.com/office/drawing/2014/main" id="{70FC12A8-FAD5-4472-B1BD-38C575A0A9D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212309" y="96858"/>
            <a:ext cx="1906483" cy="890023"/>
          </a:xfrm>
          <a:prstGeom prst="rect">
            <a:avLst/>
          </a:prstGeom>
        </p:spPr>
      </p:pic>
      <p:sp>
        <p:nvSpPr>
          <p:cNvPr id="6" name="Text Placeholder 2">
            <a:extLst>
              <a:ext uri="{FF2B5EF4-FFF2-40B4-BE49-F238E27FC236}">
                <a16:creationId xmlns:a16="http://schemas.microsoft.com/office/drawing/2014/main" id="{D887C666-0921-4DD9-B189-C951A5162CED}"/>
              </a:ext>
            </a:extLst>
          </p:cNvPr>
          <p:cNvSpPr txBox="1"/>
          <p:nvPr userDrawn="1"/>
        </p:nvSpPr>
        <p:spPr>
          <a:xfrm>
            <a:off x="334963" y="6546850"/>
            <a:ext cx="3851275" cy="288000"/>
          </a:xfrm>
          <a:prstGeom prst="rect">
            <a:avLst/>
          </a:prstGeom>
        </p:spPr>
        <p:txBody>
          <a:bodyPr anchor="ctr">
            <a:noAutofit/>
          </a:bodyPr>
          <a:lstStyle>
            <a:defPPr>
              <a:defRPr lang="en-US"/>
            </a:defPPr>
            <a:lvl1pPr marL="0" indent="0" algn="l" defTabSz="457200" rtl="0" eaLnBrk="1" latinLnBrk="0" hangingPunct="1">
              <a:spcBef>
                <a:spcPct val="20000"/>
              </a:spcBef>
              <a:buFont typeface="Wingdings" panose="05000000000000000000" pitchFamily="2" charset="2"/>
              <a:buNone/>
              <a:defRPr sz="900" kern="1200">
                <a:solidFill>
                  <a:schemeClr val="tx2"/>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457200" rtl="0" eaLnBrk="1" latinLnBrk="0" hangingPunct="1">
              <a:spcBef>
                <a:spcPct val="20000"/>
              </a:spcBef>
              <a:buFont typeface="Arial"/>
              <a:buNone/>
              <a:defRPr sz="9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a:solidFill>
                  <a:schemeClr val="tx2"/>
                </a:solidFill>
              </a:rPr>
              <a:t>© 2023 ACI</a:t>
            </a:r>
            <a:endParaRPr lang="en-CA" sz="1000">
              <a:solidFill>
                <a:schemeClr val="tx2"/>
              </a:solidFill>
            </a:endParaRPr>
          </a:p>
        </p:txBody>
      </p:sp>
      <p:sp>
        <p:nvSpPr>
          <p:cNvPr id="7" name="Text Placeholder 4">
            <a:extLst>
              <a:ext uri="{FF2B5EF4-FFF2-40B4-BE49-F238E27FC236}">
                <a16:creationId xmlns:a16="http://schemas.microsoft.com/office/drawing/2014/main" id="{7782BFE3-79D5-4B31-B615-3505CCC1DD2C}"/>
              </a:ext>
            </a:extLst>
          </p:cNvPr>
          <p:cNvSpPr txBox="1"/>
          <p:nvPr userDrawn="1"/>
        </p:nvSpPr>
        <p:spPr>
          <a:xfrm>
            <a:off x="3941974" y="6546850"/>
            <a:ext cx="4321175" cy="288000"/>
          </a:xfrm>
          <a:prstGeom prst="rect">
            <a:avLst/>
          </a:prstGeom>
        </p:spPr>
        <p:txBody>
          <a:bodyPr anchor="ctr">
            <a:noAutofit/>
          </a:bodyPr>
          <a:lstStyle>
            <a:defPPr>
              <a:defRPr lang="en-US"/>
            </a:defPPr>
            <a:lvl1pPr marL="0" indent="0" algn="l" defTabSz="457200" rtl="0" eaLnBrk="1" latinLnBrk="0" hangingPunct="1">
              <a:spcBef>
                <a:spcPct val="20000"/>
              </a:spcBef>
              <a:buFont typeface="Wingdings" panose="05000000000000000000" pitchFamily="2" charset="2"/>
              <a:buNone/>
              <a:defRPr sz="900" kern="1200">
                <a:solidFill>
                  <a:schemeClr val="tx2"/>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457200" rtl="0" eaLnBrk="1" latinLnBrk="0" hangingPunct="1">
              <a:spcBef>
                <a:spcPct val="20000"/>
              </a:spcBef>
              <a:buFont typeface="Arial"/>
              <a:buNone/>
              <a:defRPr sz="1050" kern="1200">
                <a:solidFill>
                  <a:schemeClr val="tx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50"/>
              <a:t>Airport Performance – Q2 2023</a:t>
            </a:r>
            <a:endParaRPr lang="en-CA" sz="1050"/>
          </a:p>
        </p:txBody>
      </p:sp>
    </p:spTree>
    <p:extLst>
      <p:ext uri="{BB962C8B-B14F-4D97-AF65-F5344CB8AC3E}">
        <p14:creationId xmlns:p14="http://schemas.microsoft.com/office/powerpoint/2010/main" val="426450367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ransition/>
  <p:hf hdr="0"/>
  <p:txStyles>
    <p:titleStyle>
      <a:lvl1pPr algn="ctr" defTabSz="457200" rtl="0" eaLnBrk="1" latinLnBrk="0" hangingPunct="1">
        <a:spcBef>
          <a:spcPct val="0"/>
        </a:spcBef>
        <a:buNone/>
        <a:defRPr sz="4400" kern="1200">
          <a:solidFill>
            <a:srgbClr val="003A8C"/>
          </a:solidFill>
          <a:latin typeface="Arial" panose="020B0604020202020204" pitchFamily="34" charset="0"/>
          <a:ea typeface="Verdana" panose="020B0604030504040204" pitchFamily="34" charset="0"/>
          <a:cs typeface="Arial" panose="020B0604020202020204" pitchFamily="34" charset="0"/>
        </a:defRPr>
      </a:lvl1pPr>
    </p:titleStyle>
    <p:bodyStyle>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aciasq@aci.aero"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image" Target="../media/image42.svg"/><Relationship Id="rId3" Type="http://schemas.openxmlformats.org/officeDocument/2006/relationships/chart" Target="../charts/chart5.xml"/><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37.png"/><Relationship Id="rId11" Type="http://schemas.openxmlformats.org/officeDocument/2006/relationships/image" Target="../media/image40.svg"/><Relationship Id="rId5" Type="http://schemas.openxmlformats.org/officeDocument/2006/relationships/chart" Target="../charts/chart6.xml"/><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chart" Target="../charts/chart8.xm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chart" Target="../charts/chart11.xml"/><Relationship Id="rId3" Type="http://schemas.openxmlformats.org/officeDocument/2006/relationships/chart" Target="../charts/chart9.xml"/><Relationship Id="rId7" Type="http://schemas.openxmlformats.org/officeDocument/2006/relationships/image" Target="../media/image46.svg"/><Relationship Id="rId12"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chart" Target="../charts/chart12.xml"/><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chart" Target="../charts/chart14.xml"/><Relationship Id="rId10" Type="http://schemas.openxmlformats.org/officeDocument/2006/relationships/image" Target="../media/image56.svg"/><Relationship Id="rId4" Type="http://schemas.openxmlformats.org/officeDocument/2006/relationships/chart" Target="../charts/chart13.xml"/><Relationship Id="rId9" Type="http://schemas.openxmlformats.org/officeDocument/2006/relationships/image" Target="../media/image55.png"/><Relationship Id="rId14" Type="http://schemas.openxmlformats.org/officeDocument/2006/relationships/image" Target="../media/image6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chart" Target="../charts/chart19.xml"/><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64.png"/><Relationship Id="rId11" Type="http://schemas.openxmlformats.org/officeDocument/2006/relationships/chart" Target="../charts/chart17.xml"/><Relationship Id="rId5" Type="http://schemas.openxmlformats.org/officeDocument/2006/relationships/image" Target="../media/image63.png"/><Relationship Id="rId15" Type="http://schemas.openxmlformats.org/officeDocument/2006/relationships/chart" Target="../charts/chart21.xml"/><Relationship Id="rId10" Type="http://schemas.openxmlformats.org/officeDocument/2006/relationships/chart" Target="../charts/chart16.xml"/><Relationship Id="rId4" Type="http://schemas.openxmlformats.org/officeDocument/2006/relationships/image" Target="../media/image62.png"/><Relationship Id="rId9" Type="http://schemas.openxmlformats.org/officeDocument/2006/relationships/chart" Target="../charts/chart15.xml"/><Relationship Id="rId14" Type="http://schemas.openxmlformats.org/officeDocument/2006/relationships/chart" Target="../charts/chart20.xml"/></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chart" Target="../charts/chart26.xml"/><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64.png"/><Relationship Id="rId11" Type="http://schemas.openxmlformats.org/officeDocument/2006/relationships/chart" Target="../charts/chart24.xml"/><Relationship Id="rId5" Type="http://schemas.openxmlformats.org/officeDocument/2006/relationships/image" Target="../media/image63.png"/><Relationship Id="rId15" Type="http://schemas.openxmlformats.org/officeDocument/2006/relationships/chart" Target="../charts/chart28.xml"/><Relationship Id="rId10" Type="http://schemas.openxmlformats.org/officeDocument/2006/relationships/chart" Target="../charts/chart23.xml"/><Relationship Id="rId4" Type="http://schemas.openxmlformats.org/officeDocument/2006/relationships/image" Target="../media/image62.png"/><Relationship Id="rId9" Type="http://schemas.openxmlformats.org/officeDocument/2006/relationships/chart" Target="../charts/chart22.xml"/><Relationship Id="rId14" Type="http://schemas.openxmlformats.org/officeDocument/2006/relationships/chart" Target="../charts/chart27.xml"/></Relationships>
</file>

<file path=ppt/slides/_rels/slide22.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 Id="rId9" Type="http://schemas.openxmlformats.org/officeDocument/2006/relationships/chart" Target="../charts/chart35.xml"/></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3" Type="http://schemas.openxmlformats.org/officeDocument/2006/relationships/chart" Target="../charts/chart36.xml"/><Relationship Id="rId7" Type="http://schemas.openxmlformats.org/officeDocument/2006/relationships/image" Target="../media/image68.svg"/><Relationship Id="rId12"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52.svg"/><Relationship Id="rId10" Type="http://schemas.openxmlformats.org/officeDocument/2006/relationships/image" Target="../media/image71.png"/><Relationship Id="rId4" Type="http://schemas.openxmlformats.org/officeDocument/2006/relationships/image" Target="../media/image51.png"/><Relationship Id="rId9" Type="http://schemas.openxmlformats.org/officeDocument/2006/relationships/image" Target="../media/image70.svg"/></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chart" Target="../charts/chart38.xml"/><Relationship Id="rId18" Type="http://schemas.openxmlformats.org/officeDocument/2006/relationships/chart" Target="../charts/chart43.xml"/><Relationship Id="rId3" Type="http://schemas.openxmlformats.org/officeDocument/2006/relationships/image" Target="../media/image75.png"/><Relationship Id="rId7" Type="http://schemas.openxmlformats.org/officeDocument/2006/relationships/image" Target="../media/image79.svg"/><Relationship Id="rId12" Type="http://schemas.openxmlformats.org/officeDocument/2006/relationships/chart" Target="../charts/chart37.xml"/><Relationship Id="rId17" Type="http://schemas.openxmlformats.org/officeDocument/2006/relationships/chart" Target="../charts/chart42.xml"/><Relationship Id="rId2" Type="http://schemas.openxmlformats.org/officeDocument/2006/relationships/notesSlide" Target="../notesSlides/notesSlide22.xml"/><Relationship Id="rId16" Type="http://schemas.openxmlformats.org/officeDocument/2006/relationships/chart" Target="../charts/chart41.xml"/><Relationship Id="rId20" Type="http://schemas.openxmlformats.org/officeDocument/2006/relationships/chart" Target="../charts/chart45.xml"/><Relationship Id="rId1" Type="http://schemas.openxmlformats.org/officeDocument/2006/relationships/slideLayout" Target="../slideLayouts/slideLayout14.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chart" Target="../charts/chart40.xml"/><Relationship Id="rId10" Type="http://schemas.openxmlformats.org/officeDocument/2006/relationships/image" Target="../media/image82.png"/><Relationship Id="rId19" Type="http://schemas.openxmlformats.org/officeDocument/2006/relationships/chart" Target="../charts/chart44.xml"/><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chart" Target="../charts/chart39.xml"/></Relationships>
</file>

<file path=ppt/slides/_rels/slide25.xml.rels><?xml version="1.0" encoding="UTF-8" standalone="yes"?>
<Relationships xmlns="http://schemas.openxmlformats.org/package/2006/relationships"><Relationship Id="rId8" Type="http://schemas.openxmlformats.org/officeDocument/2006/relationships/chart" Target="../charts/chart46.xml"/><Relationship Id="rId3" Type="http://schemas.openxmlformats.org/officeDocument/2006/relationships/image" Target="../media/image84.png"/><Relationship Id="rId7" Type="http://schemas.openxmlformats.org/officeDocument/2006/relationships/image" Target="../media/image88.sv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87.png"/><Relationship Id="rId11" Type="http://schemas.openxmlformats.org/officeDocument/2006/relationships/chart" Target="../charts/chart49.xml"/><Relationship Id="rId5" Type="http://schemas.openxmlformats.org/officeDocument/2006/relationships/image" Target="../media/image86.svg"/><Relationship Id="rId10" Type="http://schemas.openxmlformats.org/officeDocument/2006/relationships/chart" Target="../charts/chart48.xml"/><Relationship Id="rId4" Type="http://schemas.openxmlformats.org/officeDocument/2006/relationships/image" Target="../media/image85.png"/><Relationship Id="rId9" Type="http://schemas.openxmlformats.org/officeDocument/2006/relationships/chart" Target="../charts/chart47.xml"/></Relationships>
</file>

<file path=ppt/slides/_rels/slide2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chart" Target="../charts/chart55.xml"/></Relationships>
</file>

<file path=ppt/slides/_rels/slide3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chart" Target="../charts/chart57.xml"/></Relationships>
</file>

<file path=ppt/slides/_rels/slide3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chart" Target="../charts/chart59.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chart" Target="../charts/chart62.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chart" Target="../charts/chart65.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image" Target="../media/image32.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68.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chart" Target="../charts/chart67.xml"/><Relationship Id="rId5" Type="http://schemas.openxmlformats.org/officeDocument/2006/relationships/chart" Target="../charts/chart66.xml"/><Relationship Id="rId4" Type="http://schemas.openxmlformats.org/officeDocument/2006/relationships/image" Target="../media/image89.svg"/></Relationships>
</file>

<file path=ppt/slides/_rels/slide3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chart" Target="../charts/chart70.xml"/></Relationships>
</file>

<file path=ppt/slides/_rels/slide37.xml.rels><?xml version="1.0" encoding="UTF-8" standalone="yes"?>
<Relationships xmlns="http://schemas.openxmlformats.org/package/2006/relationships"><Relationship Id="rId8" Type="http://schemas.openxmlformats.org/officeDocument/2006/relationships/chart" Target="../charts/chart74.xml"/><Relationship Id="rId3" Type="http://schemas.openxmlformats.org/officeDocument/2006/relationships/image" Target="../media/image90.png"/><Relationship Id="rId7" Type="http://schemas.openxmlformats.org/officeDocument/2006/relationships/chart" Target="../charts/chart73.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chart" Target="../charts/chart72.xml"/><Relationship Id="rId5" Type="http://schemas.openxmlformats.org/officeDocument/2006/relationships/chart" Target="../charts/chart71.xml"/><Relationship Id="rId4" Type="http://schemas.openxmlformats.org/officeDocument/2006/relationships/image" Target="../media/image91.svg"/><Relationship Id="rId9" Type="http://schemas.openxmlformats.org/officeDocument/2006/relationships/chart" Target="../charts/chart75.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chart" Target="../charts/chart77.xml"/><Relationship Id="rId5" Type="http://schemas.openxmlformats.org/officeDocument/2006/relationships/chart" Target="../charts/chart76.xml"/><Relationship Id="rId4" Type="http://schemas.openxmlformats.org/officeDocument/2006/relationships/image" Target="../media/image34.svg"/></Relationships>
</file>

<file path=ppt/slides/_rels/slide39.xml.rels><?xml version="1.0" encoding="UTF-8" standalone="yes"?>
<Relationships xmlns="http://schemas.openxmlformats.org/package/2006/relationships"><Relationship Id="rId8" Type="http://schemas.openxmlformats.org/officeDocument/2006/relationships/chart" Target="../charts/chart81.xml"/><Relationship Id="rId3" Type="http://schemas.openxmlformats.org/officeDocument/2006/relationships/image" Target="../media/image92.png"/><Relationship Id="rId7" Type="http://schemas.openxmlformats.org/officeDocument/2006/relationships/chart" Target="../charts/chart80.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chart" Target="../charts/chart79.xml"/><Relationship Id="rId5" Type="http://schemas.openxmlformats.org/officeDocument/2006/relationships/chart" Target="../charts/chart78.xml"/><Relationship Id="rId4" Type="http://schemas.openxmlformats.org/officeDocument/2006/relationships/image" Target="../media/image93.svg"/><Relationship Id="rId9" Type="http://schemas.openxmlformats.org/officeDocument/2006/relationships/chart" Target="../charts/chart8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 Type="http://schemas.openxmlformats.org/officeDocument/2006/relationships/chart" Target="../charts/chart1.xml"/><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1.xml"/><Relationship Id="rId6" Type="http://schemas.openxmlformats.org/officeDocument/2006/relationships/chart" Target="../charts/chart4.xml"/><Relationship Id="rId11" Type="http://schemas.openxmlformats.org/officeDocument/2006/relationships/image" Target="../media/image13.png"/><Relationship Id="rId24" Type="http://schemas.openxmlformats.org/officeDocument/2006/relationships/image" Target="../media/image26.svg"/><Relationship Id="rId5" Type="http://schemas.openxmlformats.org/officeDocument/2006/relationships/chart" Target="../charts/chart3.xml"/><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chart" Target="../charts/chart2.xml"/><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s>
</file>

<file path=ppt/slides/_rels/slide40.xml.rels><?xml version="1.0" encoding="UTF-8" standalone="yes"?>
<Relationships xmlns="http://schemas.openxmlformats.org/package/2006/relationships"><Relationship Id="rId8" Type="http://schemas.openxmlformats.org/officeDocument/2006/relationships/chart" Target="../charts/chart86.xml"/><Relationship Id="rId3" Type="http://schemas.openxmlformats.org/officeDocument/2006/relationships/image" Target="../media/image92.png"/><Relationship Id="rId7" Type="http://schemas.openxmlformats.org/officeDocument/2006/relationships/chart" Target="../charts/chart85.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chart" Target="../charts/chart84.xml"/><Relationship Id="rId5" Type="http://schemas.openxmlformats.org/officeDocument/2006/relationships/chart" Target="../charts/chart83.xml"/><Relationship Id="rId4" Type="http://schemas.openxmlformats.org/officeDocument/2006/relationships/image" Target="../media/image93.svg"/><Relationship Id="rId9" Type="http://schemas.openxmlformats.org/officeDocument/2006/relationships/chart" Target="../charts/chart87.xml"/></Relationships>
</file>

<file path=ppt/slides/_rels/slide41.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chart" Target="../charts/chart90.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chart" Target="../charts/chart89.xml"/><Relationship Id="rId5" Type="http://schemas.openxmlformats.org/officeDocument/2006/relationships/chart" Target="../charts/chart88.xml"/><Relationship Id="rId4" Type="http://schemas.openxmlformats.org/officeDocument/2006/relationships/image" Target="../media/image95.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 name="Picture Placeholder 2">
            <a:extLst>
              <a:ext uri="{FF2B5EF4-FFF2-40B4-BE49-F238E27FC236}">
                <a16:creationId xmlns:a16="http://schemas.microsoft.com/office/drawing/2014/main" id="{8C22DE9C-C7B8-452E-B961-909636F516AE}"/>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t="2151" b="2151"/>
          <a:stretch>
            <a:fillRect/>
          </a:stretch>
        </p:blipFill>
        <p:spPr>
          <a:xfrm>
            <a:off x="3523488" y="0"/>
            <a:ext cx="8668512" cy="6857990"/>
          </a:xfrm>
          <a:prstGeom prst="rect">
            <a:avLst/>
          </a:prstGeom>
        </p:spPr>
      </p:pic>
      <p:sp>
        <p:nvSpPr>
          <p:cNvPr id="44" name="Rectangle 3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Titre 15">
            <a:extLst>
              <a:ext uri="{FF2B5EF4-FFF2-40B4-BE49-F238E27FC236}">
                <a16:creationId xmlns:a16="http://schemas.microsoft.com/office/drawing/2014/main" id="{6A4A2FB8-2474-854D-BC19-E4A16F88E7EF}"/>
              </a:ext>
            </a:extLst>
          </p:cNvPr>
          <p:cNvSpPr>
            <a:spLocks noGrp="1"/>
          </p:cNvSpPr>
          <p:nvPr>
            <p:ph type="ctrTitle"/>
          </p:nvPr>
        </p:nvSpPr>
        <p:spPr>
          <a:xfrm>
            <a:off x="477980" y="1122363"/>
            <a:ext cx="6720262" cy="3204134"/>
          </a:xfrm>
        </p:spPr>
        <p:txBody>
          <a:bodyPr vert="horz" lIns="91440" tIns="45720" rIns="91440" bIns="45720" rtlCol="0" anchor="b">
            <a:normAutofit/>
          </a:bodyPr>
          <a:lstStyle/>
          <a:p>
            <a:r>
              <a:rPr lang="en-US" sz="4400">
                <a:solidFill>
                  <a:srgbClr val="003A8C"/>
                </a:solidFill>
                <a:latin typeface="Helvetica" panose="020B0604020202020204" pitchFamily="34" charset="0"/>
                <a:cs typeface="Helvetica" panose="020B0604020202020204" pitchFamily="34" charset="0"/>
              </a:rPr>
              <a:t>ASQ Departures</a:t>
            </a:r>
            <a:br>
              <a:rPr lang="en-US" sz="4800">
                <a:solidFill>
                  <a:srgbClr val="003A8C"/>
                </a:solidFill>
                <a:latin typeface="Helvetica" panose="020B0604020202020204" pitchFamily="34" charset="0"/>
                <a:cs typeface="Helvetica" panose="020B0604020202020204" pitchFamily="34" charset="0"/>
              </a:rPr>
            </a:br>
            <a:r>
              <a:rPr lang="en-US" sz="3400" b="0">
                <a:solidFill>
                  <a:srgbClr val="003A8C"/>
                </a:solidFill>
                <a:latin typeface="Helvetica" panose="020B0604020202020204" pitchFamily="34" charset="0"/>
                <a:cs typeface="Helvetica" panose="020B0604020202020204" pitchFamily="34" charset="0"/>
              </a:rPr>
              <a:t>Passenger Satisfaction Report</a:t>
            </a:r>
          </a:p>
        </p:txBody>
      </p:sp>
      <p:sp>
        <p:nvSpPr>
          <p:cNvPr id="17" name="Sous-titre 16">
            <a:extLst>
              <a:ext uri="{FF2B5EF4-FFF2-40B4-BE49-F238E27FC236}">
                <a16:creationId xmlns:a16="http://schemas.microsoft.com/office/drawing/2014/main" id="{0DFB7131-C320-2648-BAEE-55142311AB19}"/>
              </a:ext>
            </a:extLst>
          </p:cNvPr>
          <p:cNvSpPr>
            <a:spLocks noGrp="1"/>
          </p:cNvSpPr>
          <p:nvPr>
            <p:ph type="subTitle" idx="1"/>
          </p:nvPr>
        </p:nvSpPr>
        <p:spPr>
          <a:xfrm>
            <a:off x="477979" y="4872922"/>
            <a:ext cx="5246959" cy="1208141"/>
          </a:xfrm>
        </p:spPr>
        <p:txBody>
          <a:bodyPr vert="horz" lIns="91440" tIns="45720" rIns="91440" bIns="45720" rtlCol="0">
            <a:normAutofit/>
          </a:bodyPr>
          <a:lstStyle/>
          <a:p>
            <a:r>
              <a:rPr lang="en-US" sz="2400" b="1">
                <a:solidFill>
                  <a:srgbClr val="5692C9"/>
                </a:solidFill>
              </a:rPr>
              <a:t>BWI – Airport Performance</a:t>
            </a:r>
          </a:p>
          <a:p>
            <a:r>
              <a:rPr lang="en-US" b="1">
                <a:solidFill>
                  <a:srgbClr val="003A8C"/>
                </a:solidFill>
                <a:ea typeface="+mj-ea"/>
              </a:rPr>
              <a:t>Q2 2023</a:t>
            </a:r>
          </a:p>
        </p:txBody>
      </p:sp>
      <p:sp>
        <p:nvSpPr>
          <p:cNvPr id="45"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2C217BCE-EEE2-4A19-828B-95406627EC07}"/>
              </a:ext>
            </a:extLst>
          </p:cNvPr>
          <p:cNvSpPr/>
          <p:nvPr/>
        </p:nvSpPr>
        <p:spPr>
          <a:xfrm>
            <a:off x="320040" y="420624"/>
            <a:ext cx="1088136" cy="46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9120593-D8F6-4FF3-ADCE-D2BEA97C552A}"/>
              </a:ext>
            </a:extLst>
          </p:cNvPr>
          <p:cNvPicPr>
            <a:picLocks noChangeAspect="1"/>
          </p:cNvPicPr>
          <p:nvPr/>
        </p:nvPicPr>
        <p:blipFill>
          <a:blip r:embed="rId4"/>
          <a:stretch>
            <a:fillRect/>
          </a:stretch>
        </p:blipFill>
        <p:spPr>
          <a:xfrm>
            <a:off x="624074" y="652138"/>
            <a:ext cx="3457575" cy="981075"/>
          </a:xfrm>
          <a:prstGeom prst="rect">
            <a:avLst/>
          </a:prstGeom>
        </p:spPr>
      </p:pic>
      <p:grpSp>
        <p:nvGrpSpPr>
          <p:cNvPr id="4" name="Group 3">
            <a:extLst>
              <a:ext uri="{FF2B5EF4-FFF2-40B4-BE49-F238E27FC236}">
                <a16:creationId xmlns:a16="http://schemas.microsoft.com/office/drawing/2014/main" id="{0590A804-018A-4DD2-9E11-73CA4D4BC439}"/>
              </a:ext>
            </a:extLst>
          </p:cNvPr>
          <p:cNvGrpSpPr/>
          <p:nvPr/>
        </p:nvGrpSpPr>
        <p:grpSpPr>
          <a:xfrm>
            <a:off x="8827393" y="27822"/>
            <a:ext cx="3204771" cy="1527243"/>
            <a:chOff x="8827393" y="27822"/>
            <a:chExt cx="3204771" cy="1527243"/>
          </a:xfrm>
        </p:grpSpPr>
        <p:pic>
          <p:nvPicPr>
            <p:cNvPr id="31" name="Picture 5">
              <a:extLst>
                <a:ext uri="{FF2B5EF4-FFF2-40B4-BE49-F238E27FC236}">
                  <a16:creationId xmlns:a16="http://schemas.microsoft.com/office/drawing/2014/main" id="{08841045-E416-4346-8E73-A786EE3C9907}"/>
                </a:ext>
              </a:extLst>
            </p:cNvPr>
            <p:cNvPicPr>
              <a:picLocks noChangeAspect="1"/>
            </p:cNvPicPr>
            <p:nvPr/>
          </p:nvPicPr>
          <p:blipFill>
            <a:blip r:embed="rId5">
              <a:extLst>
                <a:ext uri="{28A0092B-C50C-407E-A947-70E740481C1C}">
                  <a14:useLocalDpi xmlns:a14="http://schemas.microsoft.com/office/drawing/2010/main" val="0"/>
                </a:ext>
              </a:extLst>
            </a:blip>
            <a:srcRect b="27000"/>
            <a:stretch>
              <a:fillRect/>
            </a:stretch>
          </p:blipFill>
          <p:spPr>
            <a:xfrm>
              <a:off x="8827393" y="132899"/>
              <a:ext cx="1490713" cy="1278178"/>
            </a:xfrm>
            <a:prstGeom prst="rect">
              <a:avLst/>
            </a:prstGeom>
          </p:spPr>
        </p:pic>
        <p:pic>
          <p:nvPicPr>
            <p:cNvPr id="12" name="Picture 11" descr="Logo&#10;&#10;Description automatically generated">
              <a:extLst>
                <a:ext uri="{FF2B5EF4-FFF2-40B4-BE49-F238E27FC236}">
                  <a16:creationId xmlns:a16="http://schemas.microsoft.com/office/drawing/2014/main" id="{D11EA0BB-109E-49AD-963F-96FF646FE1FE}"/>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48358"/>
            <a:stretch>
              <a:fillRect/>
            </a:stretch>
          </p:blipFill>
          <p:spPr>
            <a:xfrm>
              <a:off x="10342737" y="27822"/>
              <a:ext cx="1689427" cy="1527243"/>
            </a:xfrm>
            <a:prstGeom prst="rect">
              <a:avLst/>
            </a:prstGeom>
          </p:spPr>
        </p:pic>
        <p:cxnSp>
          <p:nvCxnSpPr>
            <p:cNvPr id="20" name="Straight Connector 19">
              <a:extLst>
                <a:ext uri="{FF2B5EF4-FFF2-40B4-BE49-F238E27FC236}">
                  <a16:creationId xmlns:a16="http://schemas.microsoft.com/office/drawing/2014/main" id="{2A2033F0-ECF5-4309-BCEF-09C1D5640678}"/>
                </a:ext>
              </a:extLst>
            </p:cNvPr>
            <p:cNvCxnSpPr/>
            <p:nvPr/>
          </p:nvCxnSpPr>
          <p:spPr>
            <a:xfrm flipH="1">
              <a:off x="10284053" y="247021"/>
              <a:ext cx="0" cy="11051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85386832-FD41-46A9-A5BD-72336B68A0B9}"/>
              </a:ext>
            </a:extLst>
          </p:cNvPr>
          <p:cNvSpPr txBox="1"/>
          <p:nvPr/>
        </p:nvSpPr>
        <p:spPr>
          <a:xfrm>
            <a:off x="624074" y="5975498"/>
            <a:ext cx="3714010" cy="369332"/>
          </a:xfrm>
          <a:prstGeom prst="rect">
            <a:avLst/>
          </a:prstGeom>
          <a:noFill/>
        </p:spPr>
        <p:txBody>
          <a:bodyPr wrap="square" rtlCol="0">
            <a:spAutoFit/>
          </a:bodyPr>
          <a:lstStyle/>
          <a:p>
            <a:r>
              <a:rPr lang="en-US" dirty="0"/>
              <a:t>General Info No. 12</a:t>
            </a:r>
          </a:p>
        </p:txBody>
      </p:sp>
    </p:spTree>
    <p:extLst>
      <p:ext uri="{BB962C8B-B14F-4D97-AF65-F5344CB8AC3E}">
        <p14:creationId xmlns:p14="http://schemas.microsoft.com/office/powerpoint/2010/main" val="10260424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0AC4-F2D6-475C-9ED9-840AB56B8CF9}"/>
              </a:ext>
            </a:extLst>
          </p:cNvPr>
          <p:cNvSpPr>
            <a:spLocks noGrp="1"/>
          </p:cNvSpPr>
          <p:nvPr>
            <p:ph type="title"/>
          </p:nvPr>
        </p:nvSpPr>
        <p:spPr/>
        <p:txBody>
          <a:bodyPr>
            <a:normAutofit/>
          </a:bodyPr>
          <a:lstStyle/>
          <a:p>
            <a:r>
              <a:rPr lang="en-CA" b="1"/>
              <a:t>Methodology at a Glance</a:t>
            </a:r>
            <a:br>
              <a:rPr lang="en-CA" b="0"/>
            </a:br>
            <a:r>
              <a:rPr lang="en-CA" b="0">
                <a:solidFill>
                  <a:schemeClr val="bg2"/>
                </a:solidFill>
              </a:rPr>
              <a:t>Confidentiality of Results – Terms &amp; Conditions</a:t>
            </a:r>
          </a:p>
        </p:txBody>
      </p:sp>
      <p:sp>
        <p:nvSpPr>
          <p:cNvPr id="4" name="Subtitle 5">
            <a:extLst>
              <a:ext uri="{FF2B5EF4-FFF2-40B4-BE49-F238E27FC236}">
                <a16:creationId xmlns:a16="http://schemas.microsoft.com/office/drawing/2014/main" id="{5065DCA6-E8C5-474C-BE64-70C3F20F0389}"/>
              </a:ext>
            </a:extLst>
          </p:cNvPr>
          <p:cNvSpPr txBox="1"/>
          <p:nvPr/>
        </p:nvSpPr>
        <p:spPr>
          <a:xfrm>
            <a:off x="537244" y="1263934"/>
            <a:ext cx="11300080" cy="4504767"/>
          </a:xfrm>
          <a:prstGeom prst="rect">
            <a:avLst/>
          </a:prstGeom>
        </p:spPr>
        <p:txBody>
          <a:bodyPr vert="horz" lIns="91440" tIns="45720" rIns="91440" bIns="45720" rtlCol="0">
            <a:normAutofit lnSpcReduction="10000"/>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Wingdings" panose="05000000000000000000" pitchFamily="2" charset="2"/>
              <a:buNone/>
            </a:pPr>
            <a:r>
              <a:rPr lang="en-US" sz="1600">
                <a:solidFill>
                  <a:schemeClr val="tx1">
                    <a:lumMod val="85000"/>
                    <a:lumOff val="15000"/>
                  </a:schemeClr>
                </a:solidFill>
              </a:rPr>
              <a:t>ASQ Departures survey data is shared between all participating airports on a confidential basis for their internal use only. </a:t>
            </a:r>
            <a:r>
              <a:rPr lang="en-CA" sz="1600">
                <a:solidFill>
                  <a:schemeClr val="tx1">
                    <a:lumMod val="85000"/>
                    <a:lumOff val="15000"/>
                  </a:schemeClr>
                </a:solidFill>
              </a:rPr>
              <a:t>As indicated in the terms and conditions of the agreement contract, specifically in </a:t>
            </a:r>
            <a:r>
              <a:rPr lang="en-US" sz="1600">
                <a:solidFill>
                  <a:schemeClr val="tx1">
                    <a:lumMod val="85000"/>
                    <a:lumOff val="15000"/>
                  </a:schemeClr>
                </a:solidFill>
              </a:rPr>
              <a:t>Limited use of data clause, survey data must not be disclosed to third parties either by ACI or by the airport. </a:t>
            </a:r>
          </a:p>
          <a:p>
            <a:pPr marL="0" indent="0" algn="just">
              <a:buFont typeface="Wingdings" panose="05000000000000000000" pitchFamily="2" charset="2"/>
              <a:buNone/>
            </a:pPr>
            <a:endParaRPr lang="en-US" sz="1600">
              <a:solidFill>
                <a:schemeClr val="tx1">
                  <a:lumMod val="85000"/>
                  <a:lumOff val="15000"/>
                </a:schemeClr>
              </a:solidFill>
            </a:endParaRPr>
          </a:p>
          <a:p>
            <a:pPr marL="0" indent="0" algn="just">
              <a:buFont typeface="Wingdings" panose="05000000000000000000" pitchFamily="2" charset="2"/>
              <a:buNone/>
            </a:pPr>
            <a:r>
              <a:rPr lang="en-CA" sz="1600">
                <a:solidFill>
                  <a:schemeClr val="tx1">
                    <a:lumMod val="85000"/>
                    <a:lumOff val="15000"/>
                  </a:schemeClr>
                </a:solidFill>
              </a:rPr>
              <a:t>Participating airports shall refrain from: </a:t>
            </a:r>
          </a:p>
          <a:p>
            <a:pPr marL="280988" indent="-280988" algn="just">
              <a:buFont typeface="Wingdings 2" panose="05020102010507070707" pitchFamily="18" charset="2"/>
              <a:buChar char=""/>
            </a:pPr>
            <a:r>
              <a:rPr lang="en-CA" sz="1600">
                <a:solidFill>
                  <a:schemeClr val="tx1">
                    <a:lumMod val="85000"/>
                    <a:lumOff val="15000"/>
                  </a:schemeClr>
                </a:solidFill>
              </a:rPr>
              <a:t>Publishing other airport member(s) scores and/or rankings</a:t>
            </a:r>
          </a:p>
          <a:p>
            <a:pPr marL="280988" indent="-280988" algn="just">
              <a:buFont typeface="Wingdings 2" panose="05020102010507070707" pitchFamily="18" charset="2"/>
              <a:buChar char=""/>
            </a:pPr>
            <a:r>
              <a:rPr lang="en-CA" sz="1600">
                <a:solidFill>
                  <a:schemeClr val="tx1">
                    <a:lumMod val="85000"/>
                    <a:lumOff val="15000"/>
                  </a:schemeClr>
                </a:solidFill>
              </a:rPr>
              <a:t>Publishing reports publicly, including its own website, that contain other airport member(s) scores and/or rankings</a:t>
            </a:r>
          </a:p>
          <a:p>
            <a:pPr marL="0" indent="0" algn="just">
              <a:buFont typeface="Wingdings" panose="05000000000000000000" pitchFamily="2" charset="2"/>
              <a:buNone/>
            </a:pPr>
            <a:endParaRPr lang="en-CA" sz="1600">
              <a:solidFill>
                <a:schemeClr val="tx1">
                  <a:lumMod val="85000"/>
                  <a:lumOff val="15000"/>
                </a:schemeClr>
              </a:solidFill>
            </a:endParaRPr>
          </a:p>
          <a:p>
            <a:pPr marL="0" indent="0" algn="just">
              <a:buFont typeface="Wingdings" panose="05000000000000000000" pitchFamily="2" charset="2"/>
              <a:buNone/>
            </a:pPr>
            <a:r>
              <a:rPr lang="en-US" sz="1600" b="1">
                <a:solidFill>
                  <a:schemeClr val="tx1">
                    <a:lumMod val="85000"/>
                    <a:lumOff val="15000"/>
                  </a:schemeClr>
                </a:solidFill>
              </a:rPr>
              <a:t>Any breach of Limited use of data clause of ASQ Departures agreement contract may be penalized by ACI. </a:t>
            </a:r>
          </a:p>
          <a:p>
            <a:pPr marL="0" indent="0" algn="just">
              <a:buFont typeface="Wingdings" panose="05000000000000000000" pitchFamily="2" charset="2"/>
              <a:buNone/>
            </a:pPr>
            <a:endParaRPr lang="en-CA" sz="1600">
              <a:solidFill>
                <a:schemeClr val="tx1">
                  <a:lumMod val="85000"/>
                  <a:lumOff val="15000"/>
                </a:schemeClr>
              </a:solidFill>
            </a:endParaRPr>
          </a:p>
          <a:p>
            <a:pPr marL="0" indent="0" algn="just">
              <a:buFont typeface="Wingdings" panose="05000000000000000000" pitchFamily="2" charset="2"/>
              <a:buNone/>
            </a:pPr>
            <a:r>
              <a:rPr lang="en-CA" sz="1600">
                <a:solidFill>
                  <a:schemeClr val="tx1">
                    <a:lumMod val="85000"/>
                    <a:lumOff val="15000"/>
                  </a:schemeClr>
                </a:solidFill>
              </a:rPr>
              <a:t>If you have any questions with respect to what can be publicized, please contact ACI. If your airport requires ACI’s authorization on specific ASQ related communication, please contact </a:t>
            </a:r>
            <a:r>
              <a:rPr lang="en-CA" sz="1600">
                <a:solidFill>
                  <a:schemeClr val="tx1">
                    <a:lumMod val="85000"/>
                    <a:lumOff val="15000"/>
                  </a:schemeClr>
                </a:solidFill>
                <a:hlinkClick r:id="rId3">
                  <a:extLst>
                    <a:ext uri="{A12FA001-AC4F-418D-AE19-62706E023703}">
                      <ahyp:hlinkClr xmlns:ahyp="http://schemas.microsoft.com/office/drawing/2018/hyperlinkcolor" val="tx"/>
                    </a:ext>
                  </a:extLst>
                </a:hlinkClick>
              </a:rPr>
              <a:t>aciasq@aci.aero</a:t>
            </a:r>
            <a:r>
              <a:rPr lang="en-CA" sz="1600">
                <a:solidFill>
                  <a:schemeClr val="tx1">
                    <a:lumMod val="85000"/>
                    <a:lumOff val="15000"/>
                  </a:schemeClr>
                </a:solidFill>
              </a:rPr>
              <a:t>. </a:t>
            </a:r>
            <a:endParaRPr lang="en-US" sz="1600">
              <a:solidFill>
                <a:schemeClr val="tx1">
                  <a:lumMod val="85000"/>
                  <a:lumOff val="15000"/>
                </a:schemeClr>
              </a:solidFill>
            </a:endParaRPr>
          </a:p>
          <a:p>
            <a:pPr marL="0" indent="0" algn="just">
              <a:buFont typeface="Wingdings" panose="05000000000000000000" pitchFamily="2" charset="2"/>
              <a:buNone/>
            </a:pPr>
            <a:endParaRPr lang="en-US" sz="1400" b="1">
              <a:solidFill>
                <a:schemeClr val="tx1">
                  <a:lumMod val="85000"/>
                  <a:lumOff val="15000"/>
                </a:schemeClr>
              </a:solidFill>
            </a:endParaRPr>
          </a:p>
          <a:p>
            <a:pPr marL="0" indent="0" algn="just">
              <a:buFont typeface="Wingdings" panose="05000000000000000000" pitchFamily="2" charset="2"/>
              <a:buNone/>
            </a:pPr>
            <a:endParaRPr lang="en-US" sz="2400" b="1">
              <a:solidFill>
                <a:schemeClr val="tx1">
                  <a:lumMod val="85000"/>
                  <a:lumOff val="15000"/>
                </a:schemeClr>
              </a:solidFill>
            </a:endParaRPr>
          </a:p>
          <a:p>
            <a:pPr marL="0" indent="0" algn="just">
              <a:buFont typeface="Wingdings" panose="05000000000000000000" pitchFamily="2" charset="2"/>
              <a:buNone/>
            </a:pPr>
            <a:r>
              <a:rPr lang="en-US" sz="2400" b="1">
                <a:solidFill>
                  <a:schemeClr val="tx1">
                    <a:lumMod val="85000"/>
                    <a:lumOff val="15000"/>
                  </a:schemeClr>
                </a:solidFill>
              </a:rPr>
              <a:t>ASQ survey data is highly confidential.</a:t>
            </a:r>
          </a:p>
        </p:txBody>
      </p:sp>
      <p:pic>
        <p:nvPicPr>
          <p:cNvPr id="5" name="Picture 4">
            <a:extLst>
              <a:ext uri="{FF2B5EF4-FFF2-40B4-BE49-F238E27FC236}">
                <a16:creationId xmlns:a16="http://schemas.microsoft.com/office/drawing/2014/main" id="{7ABA5447-2FBD-4C9F-8B31-4BD5DAC6B11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9378582" y="4619908"/>
            <a:ext cx="1179548" cy="1033180"/>
          </a:xfrm>
          <a:prstGeom prst="rect">
            <a:avLst/>
          </a:prstGeom>
        </p:spPr>
      </p:pic>
      <p:sp>
        <p:nvSpPr>
          <p:cNvPr id="7" name="Slide Number Placeholder 6">
            <a:extLst>
              <a:ext uri="{FF2B5EF4-FFF2-40B4-BE49-F238E27FC236}">
                <a16:creationId xmlns:a16="http://schemas.microsoft.com/office/drawing/2014/main" id="{BF69EBDA-77B6-1EB0-559E-E86565879BE9}"/>
              </a:ext>
            </a:extLst>
          </p:cNvPr>
          <p:cNvSpPr>
            <a:spLocks noGrp="1"/>
          </p:cNvSpPr>
          <p:nvPr>
            <p:ph type="sldNum" sz="quarter" idx="4"/>
          </p:nvPr>
        </p:nvSpPr>
        <p:spPr/>
        <p:txBody>
          <a:bodyPr/>
          <a:lstStyle/>
          <a:p>
            <a:fld id="{13DAD56E-802A-2646-A8DB-6610A51D0FC3}" type="slidenum">
              <a:rPr lang="en-IN" smtClean="0"/>
              <a:t>10</a:t>
            </a:fld>
            <a:endParaRPr lang="en-IN"/>
          </a:p>
        </p:txBody>
      </p:sp>
    </p:spTree>
    <p:extLst>
      <p:ext uri="{BB962C8B-B14F-4D97-AF65-F5344CB8AC3E}">
        <p14:creationId xmlns:p14="http://schemas.microsoft.com/office/powerpoint/2010/main" val="18587707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1F9A-9151-4F63-A470-885D5D8FD8BE}"/>
              </a:ext>
            </a:extLst>
          </p:cNvPr>
          <p:cNvSpPr>
            <a:spLocks noGrp="1"/>
          </p:cNvSpPr>
          <p:nvPr>
            <p:ph type="title"/>
          </p:nvPr>
        </p:nvSpPr>
        <p:spPr/>
        <p:txBody>
          <a:bodyPr>
            <a:normAutofit/>
          </a:bodyPr>
          <a:lstStyle/>
          <a:p>
            <a:r>
              <a:rPr lang="en-CA" b="1"/>
              <a:t>Methodology at a Glance</a:t>
            </a:r>
            <a:br>
              <a:rPr lang="en-CA" b="0"/>
            </a:br>
            <a:r>
              <a:rPr lang="en-CA" b="0">
                <a:solidFill>
                  <a:schemeClr val="bg2"/>
                </a:solidFill>
              </a:rPr>
              <a:t>Participating Airports – Q2 2023 (1/3)</a:t>
            </a:r>
            <a:endParaRPr lang="en-CA" b="0"/>
          </a:p>
        </p:txBody>
      </p:sp>
      <p:sp>
        <p:nvSpPr>
          <p:cNvPr id="5" name="Subtitle 2">
            <a:extLst>
              <a:ext uri="{FF2B5EF4-FFF2-40B4-BE49-F238E27FC236}">
                <a16:creationId xmlns:a16="http://schemas.microsoft.com/office/drawing/2014/main" id="{840B5EE3-B5C3-418C-80FE-71350D322097}"/>
              </a:ext>
            </a:extLst>
          </p:cNvPr>
          <p:cNvSpPr txBox="1"/>
          <p:nvPr/>
        </p:nvSpPr>
        <p:spPr>
          <a:xfrm>
            <a:off x="537244" y="1204553"/>
            <a:ext cx="11408679" cy="659311"/>
          </a:xfrm>
          <a:prstGeom prst="rect">
            <a:avLst/>
          </a:prstGeom>
        </p:spPr>
        <p:txBody>
          <a:bodyPr vert="horz" wrap="square" lIns="91440" tIns="45720" rIns="91440" bIns="45720" rtlCol="0">
            <a:spAutoFit/>
          </a:bodyPr>
          <a:lstStyle>
            <a:defPPr>
              <a:defRPr lang="en-US"/>
            </a:defPPr>
            <a:lvl1pPr marL="457200" marR="0" indent="-457200" algn="l" defTabSz="457200" rtl="0" eaLnBrk="1" fontAlgn="auto" latinLnBrk="0" hangingPunct="1">
              <a:lnSpc>
                <a:spcPct val="100000"/>
              </a:lnSpc>
              <a:spcBef>
                <a:spcPct val="20000"/>
              </a:spcBef>
              <a:spcAft>
                <a:spcPct val="0"/>
              </a:spcAft>
              <a:buClrTx/>
              <a:buSzTx/>
              <a:buFont typeface="Wingdings" panose="05000000000000000000" pitchFamily="2" charset="2"/>
              <a:buChar char=""/>
              <a:defRPr sz="1400" kern="1200" baseline="0">
                <a:solidFill>
                  <a:srgbClr val="003A8C"/>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nSpc>
                <a:spcPct val="150000"/>
              </a:lnSpc>
              <a:buNone/>
              <a:defRPr/>
            </a:pPr>
            <a:r>
              <a:rPr lang="en-US" sz="1200">
                <a:solidFill>
                  <a:schemeClr val="tx1">
                    <a:lumMod val="85000"/>
                    <a:lumOff val="15000"/>
                  </a:schemeClr>
                </a:solidFill>
                <a:ea typeface="Verdana" panose="020B0604030504040204" pitchFamily="34" charset="0"/>
              </a:rPr>
              <a:t>In Q2 2023, 319 airports participated in ASQ Departures Main Programme. To see the complete list, consult the table below and the following page. </a:t>
            </a:r>
          </a:p>
          <a:p>
            <a:pPr marL="0" indent="0">
              <a:lnSpc>
                <a:spcPct val="150000"/>
              </a:lnSpc>
              <a:buNone/>
              <a:defRPr/>
            </a:pPr>
            <a:r>
              <a:rPr lang="en-US" sz="1200">
                <a:solidFill>
                  <a:schemeClr val="tx1">
                    <a:lumMod val="85000"/>
                    <a:lumOff val="15000"/>
                  </a:schemeClr>
                </a:solidFill>
                <a:ea typeface="Verdana" panose="020B0604030504040204" pitchFamily="34" charset="0"/>
              </a:rPr>
              <a:t>147315 passengers have completed the ASQ Departures Survey, including 377 at BWI.</a:t>
            </a:r>
          </a:p>
        </p:txBody>
      </p:sp>
      <p:graphicFrame>
        <p:nvGraphicFramePr>
          <p:cNvPr id="8" name="Table 7">
            <a:extLst>
              <a:ext uri="{FF2B5EF4-FFF2-40B4-BE49-F238E27FC236}">
                <a16:creationId xmlns:a16="http://schemas.microsoft.com/office/drawing/2014/main" id="{4EAC4F04-A339-4D32-A18C-E28DB5D681A8}"/>
              </a:ext>
            </a:extLst>
          </p:cNvPr>
          <p:cNvGraphicFramePr>
            <a:graphicFrameLocks noGrp="1"/>
          </p:cNvGraphicFramePr>
          <p:nvPr>
            <p:extLst>
              <p:ext uri="{D42A27DB-BD31-4B8C-83A1-F6EECF244321}">
                <p14:modId xmlns:p14="http://schemas.microsoft.com/office/powerpoint/2010/main" val="4087588510"/>
              </p:ext>
            </p:extLst>
          </p:nvPr>
        </p:nvGraphicFramePr>
        <p:xfrm>
          <a:off x="340242" y="1931414"/>
          <a:ext cx="11497082" cy="4412986"/>
        </p:xfrm>
        <a:graphic>
          <a:graphicData uri="http://schemas.openxmlformats.org/drawingml/2006/table">
            <a:tbl>
              <a:tblPr>
                <a:tableStyleId>{2D5ABB26-0587-4C30-8999-92F81FD0307C}</a:tableStyleId>
              </a:tblPr>
              <a:tblGrid>
                <a:gridCol w="1156340">
                  <a:extLst>
                    <a:ext uri="{9D8B030D-6E8A-4147-A177-3AD203B41FA5}">
                      <a16:colId xmlns:a16="http://schemas.microsoft.com/office/drawing/2014/main" val="20000"/>
                    </a:ext>
                  </a:extLst>
                </a:gridCol>
                <a:gridCol w="1538289">
                  <a:extLst>
                    <a:ext uri="{9D8B030D-6E8A-4147-A177-3AD203B41FA5}">
                      <a16:colId xmlns:a16="http://schemas.microsoft.com/office/drawing/2014/main" val="20001"/>
                    </a:ext>
                  </a:extLst>
                </a:gridCol>
                <a:gridCol w="1790295">
                  <a:extLst>
                    <a:ext uri="{9D8B030D-6E8A-4147-A177-3AD203B41FA5}">
                      <a16:colId xmlns:a16="http://schemas.microsoft.com/office/drawing/2014/main" val="20002"/>
                    </a:ext>
                  </a:extLst>
                </a:gridCol>
                <a:gridCol w="1837606">
                  <a:extLst>
                    <a:ext uri="{9D8B030D-6E8A-4147-A177-3AD203B41FA5}">
                      <a16:colId xmlns:a16="http://schemas.microsoft.com/office/drawing/2014/main" val="20003"/>
                    </a:ext>
                  </a:extLst>
                </a:gridCol>
                <a:gridCol w="1470207">
                  <a:extLst>
                    <a:ext uri="{9D8B030D-6E8A-4147-A177-3AD203B41FA5}">
                      <a16:colId xmlns:a16="http://schemas.microsoft.com/office/drawing/2014/main" val="20004"/>
                    </a:ext>
                  </a:extLst>
                </a:gridCol>
                <a:gridCol w="1369804">
                  <a:extLst>
                    <a:ext uri="{9D8B030D-6E8A-4147-A177-3AD203B41FA5}">
                      <a16:colId xmlns:a16="http://schemas.microsoft.com/office/drawing/2014/main" val="20005"/>
                    </a:ext>
                  </a:extLst>
                </a:gridCol>
                <a:gridCol w="1616978">
                  <a:extLst>
                    <a:ext uri="{9D8B030D-6E8A-4147-A177-3AD203B41FA5}">
                      <a16:colId xmlns:a16="http://schemas.microsoft.com/office/drawing/2014/main" val="20006"/>
                    </a:ext>
                  </a:extLst>
                </a:gridCol>
                <a:gridCol w="717563">
                  <a:extLst>
                    <a:ext uri="{9D8B030D-6E8A-4147-A177-3AD203B41FA5}">
                      <a16:colId xmlns:a16="http://schemas.microsoft.com/office/drawing/2014/main" val="20007"/>
                    </a:ext>
                  </a:extLst>
                </a:gridCol>
              </a:tblGrid>
              <a:tr h="250316">
                <a:tc>
                  <a:txBody>
                    <a:bodyPr/>
                    <a:lstStyle/>
                    <a:p>
                      <a:pPr algn="ctr" fontAlgn="b"/>
                      <a:endParaRPr lang="en-CA" sz="700" b="1" i="0" u="none" strike="noStrike">
                        <a:solidFill>
                          <a:srgbClr val="FFFFFF"/>
                        </a:solidFill>
                        <a:effectLst/>
                        <a:latin typeface="Arial" panose="020B0604020202020204" pitchFamily="34" charset="0"/>
                        <a:cs typeface="Arial" panose="020B0604020202020204" pitchFamily="34" charset="0"/>
                      </a:endParaRPr>
                    </a:p>
                  </a:txBody>
                  <a:tcPr marL="8375" marR="8375" marT="8375" marB="0" anchor="ctr">
                    <a:lnR w="6350" cap="flat" cmpd="sng" algn="ctr">
                      <a:solidFill>
                        <a:schemeClr val="tx1">
                          <a:lumMod val="50000"/>
                          <a:lumOff val="50000"/>
                        </a:schemeClr>
                      </a:solidFill>
                      <a:prstDash val="dash"/>
                      <a:round/>
                      <a:headEnd type="none" w="med" len="med"/>
                      <a:tailEnd type="none" w="med" len="med"/>
                    </a:lnR>
                    <a:lnB w="6350" cap="flat" cmpd="sng" algn="ctr">
                      <a:solidFill>
                        <a:schemeClr val="tx1">
                          <a:lumMod val="50000"/>
                          <a:lumOff val="50000"/>
                        </a:schemeClr>
                      </a:solidFill>
                      <a:prstDash val="dash"/>
                      <a:round/>
                      <a:headEnd type="none" w="med" len="med"/>
                      <a:tailEnd type="none" w="med" len="med"/>
                    </a:lnB>
                  </a:tcPr>
                </a:tc>
                <a:tc>
                  <a:txBody>
                    <a:bodyPr/>
                    <a:lstStyle/>
                    <a:p>
                      <a:pPr algn="ctr" fontAlgn="b"/>
                      <a:r>
                        <a:rPr lang="en-CA" sz="900" b="1" i="0" u="none" strike="noStrike">
                          <a:solidFill>
                            <a:srgbClr val="FFFFFF"/>
                          </a:solidFill>
                          <a:effectLst/>
                          <a:latin typeface="Arial" panose="020B0604020202020204" pitchFamily="34" charset="0"/>
                          <a:cs typeface="Arial" panose="020B0604020202020204" pitchFamily="34" charset="0"/>
                        </a:rPr>
                        <a:t> &lt; 2 M</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b"/>
                      <a:r>
                        <a:rPr lang="en-CA" sz="900" b="1" i="0" u="none" strike="noStrike">
                          <a:solidFill>
                            <a:srgbClr val="FFFFFF"/>
                          </a:solidFill>
                          <a:effectLst/>
                          <a:latin typeface="Arial" panose="020B0604020202020204" pitchFamily="34" charset="0"/>
                          <a:cs typeface="Arial" panose="020B0604020202020204" pitchFamily="34" charset="0"/>
                        </a:rPr>
                        <a:t>2 - 5 M</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b"/>
                      <a:r>
                        <a:rPr lang="en-CA" sz="900" b="1" i="0" u="none" strike="noStrike">
                          <a:solidFill>
                            <a:srgbClr val="FFFFFF"/>
                          </a:solidFill>
                          <a:effectLst/>
                          <a:latin typeface="Arial" panose="020B0604020202020204" pitchFamily="34" charset="0"/>
                          <a:cs typeface="Arial" panose="020B0604020202020204" pitchFamily="34" charset="0"/>
                        </a:rPr>
                        <a:t>5 - 15 M</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b"/>
                      <a:r>
                        <a:rPr lang="en-CA" sz="900" b="1" i="0" u="none" strike="noStrike">
                          <a:solidFill>
                            <a:srgbClr val="FFFFFF"/>
                          </a:solidFill>
                          <a:effectLst/>
                          <a:latin typeface="Arial" panose="020B0604020202020204" pitchFamily="34" charset="0"/>
                          <a:cs typeface="Arial" panose="020B0604020202020204" pitchFamily="34" charset="0"/>
                        </a:rPr>
                        <a:t>15 - 25 M</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b"/>
                      <a:r>
                        <a:rPr lang="en-CA" sz="900" b="1" i="0" u="none" strike="noStrike">
                          <a:solidFill>
                            <a:srgbClr val="FFFFFF"/>
                          </a:solidFill>
                          <a:effectLst/>
                          <a:latin typeface="Arial" panose="020B0604020202020204" pitchFamily="34" charset="0"/>
                          <a:cs typeface="Arial" panose="020B0604020202020204" pitchFamily="34" charset="0"/>
                        </a:rPr>
                        <a:t>25 - 40 M</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b"/>
                      <a:r>
                        <a:rPr lang="en-CA" sz="900" b="1" i="0" u="none" strike="noStrike">
                          <a:solidFill>
                            <a:srgbClr val="FFFFFF"/>
                          </a:solidFill>
                          <a:effectLst/>
                          <a:latin typeface="Arial" panose="020B0604020202020204" pitchFamily="34" charset="0"/>
                          <a:cs typeface="Arial" panose="020B0604020202020204" pitchFamily="34" charset="0"/>
                        </a:rPr>
                        <a:t>&gt; 40 M</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b"/>
                      <a:r>
                        <a:rPr lang="en-CA" sz="900" b="1" i="0" u="none" strike="noStrike">
                          <a:solidFill>
                            <a:srgbClr val="FFFFFF"/>
                          </a:solidFill>
                          <a:effectLst/>
                          <a:latin typeface="Arial" panose="020B0604020202020204" pitchFamily="34" charset="0"/>
                          <a:cs typeface="Arial" panose="020B0604020202020204" pitchFamily="34" charset="0"/>
                        </a:rPr>
                        <a:t>TOTAL</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extLst>
                  <a:ext uri="{0D108BD9-81ED-4DB2-BD59-A6C34878D82A}">
                    <a16:rowId xmlns:a16="http://schemas.microsoft.com/office/drawing/2014/main" val="10000"/>
                  </a:ext>
                </a:extLst>
              </a:tr>
              <a:tr h="239606">
                <a:tc rowSpan="2">
                  <a:txBody>
                    <a:bodyPr/>
                    <a:lstStyle/>
                    <a:p>
                      <a:pPr marL="72000" algn="l" fontAlgn="ctr"/>
                      <a:r>
                        <a:rPr lang="en-CA" sz="900" b="1" i="0" u="none" strike="noStrike">
                          <a:solidFill>
                            <a:schemeClr val="bg1"/>
                          </a:solidFill>
                          <a:effectLst/>
                          <a:latin typeface="Arial" panose="020B0604020202020204" pitchFamily="34" charset="0"/>
                          <a:cs typeface="Arial" panose="020B0604020202020204" pitchFamily="34" charset="0"/>
                        </a:rPr>
                        <a:t>AFRICA</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11</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7</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7</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endPar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endPar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rowSpan="2">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26</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97888">
                <a:tc vMerge="1">
                  <a:txBody>
                    <a:bodyPr/>
                    <a:lstStyle/>
                    <a:p>
                      <a:pPr algn="l" fontAlgn="ctr"/>
                      <a:endParaRPr lang="en-CA" sz="1000" b="1" i="0" u="none" strike="noStrike">
                        <a:solidFill>
                          <a:srgbClr val="000000"/>
                        </a:solidFill>
                        <a:effectLst/>
                        <a:latin typeface="Calibri" panose="020F0502020204030204" pitchFamily="34" charset="0"/>
                      </a:endParaRPr>
                    </a:p>
                  </a:txBody>
                  <a:tcPr marL="8375" marR="8375" marT="837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BFN, BZV, ELS, GRJ, KIM, MBA, PLZ, PNR, TNR, UTN, ZNZ</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marL="0" marR="0" indent="0" algn="ctr" defTabSz="457200" rtl="0" eaLnBrk="1" fontAlgn="ctr" latinLnBrk="0" hangingPunct="1">
                        <a:lnSpc>
                          <a:spcPct val="100000"/>
                        </a:lnSpc>
                        <a:spcBef>
                          <a:spcPct val="0"/>
                        </a:spcBef>
                        <a:spcAft>
                          <a:spcPct val="0"/>
                        </a:spcAft>
                        <a:buClrTx/>
                        <a:buSzTx/>
                        <a:buFontTx/>
                        <a:buNone/>
                        <a:defRPr/>
                      </a:pP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ABJ, ACC, DLA, DSS, MRU, NSI, RUN</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ABV, CMN, CPT, DUR, LOS, NBO, RAK</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JNB</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endPar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endPar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vMerge="1">
                  <a:txBody>
                    <a:bodyPr/>
                    <a:lstStyle/>
                    <a:p>
                      <a:pPr algn="ctr" fontAlgn="ctr"/>
                      <a:endParaRPr lang="en-CA" sz="800" b="0" i="0" u="none" strike="noStrike">
                        <a:solidFill>
                          <a:srgbClr val="000000"/>
                        </a:solidFill>
                        <a:effectLst/>
                        <a:latin typeface="Calibri" panose="020F0502020204030204" pitchFamily="34" charset="0"/>
                      </a:endParaRPr>
                    </a:p>
                  </a:txBody>
                  <a:tcPr marL="8375" marR="8375" marT="837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002"/>
                  </a:ext>
                </a:extLst>
              </a:tr>
              <a:tr h="239606">
                <a:tc rowSpan="2">
                  <a:txBody>
                    <a:bodyPr/>
                    <a:lstStyle/>
                    <a:p>
                      <a:pPr marL="72000" algn="l" fontAlgn="b"/>
                      <a:r>
                        <a:rPr lang="en-CA" sz="900" b="1" i="0" u="none" strike="noStrike">
                          <a:solidFill>
                            <a:schemeClr val="bg1"/>
                          </a:solidFill>
                          <a:effectLst/>
                          <a:latin typeface="Arial" panose="020B0604020202020204" pitchFamily="34" charset="0"/>
                          <a:cs typeface="Arial" panose="020B0604020202020204" pitchFamily="34" charset="0"/>
                        </a:rPr>
                        <a:t>ASIA-PACIFIC</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11</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25</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23</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12</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7</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20</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rowSpan="2">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98</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24069">
                <a:tc vMerge="1">
                  <a:txBody>
                    <a:bodyPr/>
                    <a:lstStyle/>
                    <a:p>
                      <a:pPr marL="72000" algn="l" fontAlgn="b"/>
                      <a:endParaRPr lang="en-CA" sz="1000" b="1" i="0" u="none" strike="noStrike">
                        <a:solidFill>
                          <a:schemeClr val="bg1"/>
                        </a:solidFill>
                        <a:effectLst/>
                        <a:latin typeface="Calibri" panose="020F0502020204030204" pitchFamily="34" charset="0"/>
                      </a:endParaRPr>
                    </a:p>
                  </a:txBody>
                  <a:tcPr marL="8375" marR="8375" marT="8375" marB="0" anchor="ctr">
                    <a:lnL w="6350" cap="flat" cmpd="sng" algn="ctr">
                      <a:solidFill>
                        <a:srgbClr val="9BC2E6"/>
                      </a:solidFill>
                      <a:prstDash val="solid"/>
                      <a:round/>
                      <a:headEnd type="none" w="med" len="med"/>
                      <a:tailEnd type="none" w="med" len="med"/>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AMQ, BPE, CDE, DJB, IXE, NOU, NTL, PGK, PPT, TRZ, ZQZ</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ATQ, BBI, BDO, BTH, CCJ, CEI, CJB, GOX, HDY, IDR, IXC, LGK, PAT, PLM, PNK, RPR, SOC, SRG, SXR, TRV, UKB, VNS, VTZ, YIH, ZQN</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ADL, ALA, AMD, BPN, CEB, CGQ, CHC, CNX, COK, GAU, GOI, HET, ITM, JAI, KHN, LKO, MFM, PNH, PNQ, SJW, UPG, WLG, YIA</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AKL, CCU, DPS, HAK, HKT, HRB, HYD, MAA, SHE, SUB, SYX, TSN</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BLR, DMK, GMP, KIX, NKG, PKX, TAO</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BKK, BOM, CAN, CGK, CKG, CTU, DEL, HGH, HKG, ICN, KMG, KUL, NRT, PEK, PVG, SHA, SIN, SYD, SZX, TPE</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vMerge="1">
                  <a:txBody>
                    <a:bodyPr/>
                    <a:lstStyle/>
                    <a:p>
                      <a:pPr marL="0" algn="ctr" defTabSz="457200" rtl="0" eaLnBrk="1" fontAlgn="ctr" latinLnBrk="0" hangingPunct="1"/>
                      <a:endParaRPr lang="en-CA" sz="1000" b="1" i="0" u="none" strike="noStrike" kern="1200">
                        <a:solidFill>
                          <a:srgbClr val="000000"/>
                        </a:solidFill>
                        <a:effectLst/>
                        <a:latin typeface="Calibri" panose="020F0502020204030204" pitchFamily="34" charset="0"/>
                        <a:ea typeface="+mn-ea"/>
                        <a:cs typeface="+mn-cs"/>
                      </a:endParaRPr>
                    </a:p>
                  </a:txBody>
                  <a:tcPr marL="8375" marR="8375" marT="8375" marB="0" anchor="ctr">
                    <a:lnL w="12700" cap="flat" cmpd="sng" algn="ctr">
                      <a:solidFill>
                        <a:schemeClr val="bg1">
                          <a:lumMod val="95000"/>
                        </a:schemeClr>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4"/>
                  </a:ext>
                </a:extLst>
              </a:tr>
              <a:tr h="239606">
                <a:tc rowSpan="2">
                  <a:txBody>
                    <a:bodyPr/>
                    <a:lstStyle/>
                    <a:p>
                      <a:pPr marL="72000" algn="l" fontAlgn="b"/>
                      <a:r>
                        <a:rPr lang="en-CA" sz="900" b="1" i="0" u="none" strike="noStrike">
                          <a:solidFill>
                            <a:schemeClr val="bg1"/>
                          </a:solidFill>
                          <a:effectLst/>
                          <a:latin typeface="Arial" panose="020B0604020202020204" pitchFamily="34" charset="0"/>
                          <a:cs typeface="Arial" panose="020B0604020202020204" pitchFamily="34" charset="0"/>
                        </a:rPr>
                        <a:t>EUROPE</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26</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15</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34</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10</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13</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8</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rowSpan="2">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106</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504534">
                <a:tc vMerge="1">
                  <a:txBody>
                    <a:bodyPr/>
                    <a:lstStyle/>
                    <a:p>
                      <a:pPr marL="72000" algn="l" fontAlgn="b"/>
                      <a:endParaRPr lang="en-CA" sz="900" b="1" i="0" u="none" strike="noStrike">
                        <a:solidFill>
                          <a:schemeClr val="bg1"/>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rgbClr val="9BC2E6"/>
                      </a:solidFill>
                      <a:prstDash val="solid"/>
                      <a:round/>
                      <a:headEnd type="none" w="med" len="med"/>
                      <a:tailEnd type="none" w="med" len="med"/>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C4A7E1"/>
                    </a:solidFill>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AHO, CCF, DEB, EAS, GRO, GRX, INV, LCG, LDE, LEI, MLN, OVD, PDL, PGF, PNA, REU, RMU, SDR, SJJ, SPC, VDE, VGO, VIT, VLL, XRY, ZAZ</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BJV, CLJ, FNC, LIL, MAH, OLB, PFO, SCQ, SKP, SVG, TBS, TLL, TRD, TRN, ZAG</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ACE, ADB, BEG, BGO, BGY, BIO, BLQ, BOD, BSL, CIA, ESB, FAO, FUE, IBZ, KEF, KRK, LCA, LIN, LPA, MLA, MRS, NAP, NCE, NCL, OPO, RIX, SKG, SOF, SVQ, TFN, TFS, TLS, VLC, VNO</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AGP, ALC, BER, BUD, GVA, HAM, HEL, LTN, PRG, WAW</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US" sz="700" b="0" i="1" u="none" strike="noStrike">
                          <a:solidFill>
                            <a:schemeClr val="tx1">
                              <a:lumMod val="85000"/>
                              <a:lumOff val="15000"/>
                            </a:schemeClr>
                          </a:solidFill>
                          <a:effectLst/>
                          <a:latin typeface="Arial" panose="020B0604020202020204" pitchFamily="34" charset="0"/>
                          <a:cs typeface="Arial" panose="020B0604020202020204" pitchFamily="34" charset="0"/>
                        </a:rPr>
                        <a:t>ARN, ATH, BRU, CPH, DME, DUB, LIS, MXP, ORY, OSL, PMI, VIE, ZRH</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AMS, BCN, CDG, FCO, IST, LHR, MAD, MUC</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vMerge="1">
                  <a:txBody>
                    <a:bodyPr/>
                    <a:lstStyle/>
                    <a:p>
                      <a:pPr marL="0" algn="ctr" defTabSz="457200" rtl="0" eaLnBrk="1" fontAlgn="ctr" latinLnBrk="0" hangingPunct="1"/>
                      <a:endParaRPr lang="en-CA" sz="900" b="1" i="0" u="none" strike="noStrike" kern="1200">
                        <a:solidFill>
                          <a:srgbClr val="000000"/>
                        </a:solidFill>
                        <a:effectLst/>
                        <a:latin typeface="Arial" panose="020B0604020202020204" pitchFamily="34" charset="0"/>
                        <a:ea typeface="+mn-ea"/>
                        <a:cs typeface="Arial" panose="020B0604020202020204" pitchFamily="34" charset="0"/>
                      </a:endParaRPr>
                    </a:p>
                  </a:txBody>
                  <a:tcPr marL="8375" marR="8375" marT="8375" marB="0" anchor="ctr">
                    <a:lnL w="12700" cap="flat" cmpd="sng" algn="ctr">
                      <a:solidFill>
                        <a:schemeClr val="bg1">
                          <a:lumMod val="95000"/>
                        </a:schemeClr>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C4A7E1"/>
                      </a:solidFill>
                      <a:prstDash val="solid"/>
                      <a:round/>
                      <a:headEnd type="none" w="med" len="med"/>
                      <a:tailEnd type="none" w="med" len="med"/>
                    </a:lnT>
                    <a:lnB w="12700" cap="flat" cmpd="sng" algn="ctr">
                      <a:solidFill>
                        <a:srgbClr val="C4A7E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239606">
                <a:tc rowSpan="2">
                  <a:txBody>
                    <a:bodyPr/>
                    <a:lstStyle/>
                    <a:p>
                      <a:pPr marL="72000" algn="l" fontAlgn="b"/>
                      <a:r>
                        <a:rPr lang="en-CA" sz="900" b="1" i="0" u="none" strike="noStrike">
                          <a:solidFill>
                            <a:schemeClr val="bg1"/>
                          </a:solidFill>
                          <a:effectLst/>
                          <a:latin typeface="Arial" panose="020B0604020202020204" pitchFamily="34" charset="0"/>
                          <a:cs typeface="Arial" panose="020B0604020202020204" pitchFamily="34" charset="0"/>
                        </a:rPr>
                        <a:t>LATIN AMERICA / CARIBBEAN</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9</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5</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10</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2</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endParaRPr lang="en-CA" sz="8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rowSpan="2">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27</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25659">
                <a:tc vMerge="1">
                  <a:txBody>
                    <a:bodyPr/>
                    <a:lstStyle/>
                    <a:p>
                      <a:pPr marL="72000" algn="l" fontAlgn="b"/>
                      <a:endParaRPr lang="en-CA" sz="900" b="1" i="0" u="none" strike="noStrike">
                        <a:solidFill>
                          <a:schemeClr val="bg1"/>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rgbClr val="9BC2E6"/>
                      </a:solidFill>
                      <a:prstDash val="solid"/>
                      <a:round/>
                      <a:headEnd type="none" w="med" len="med"/>
                      <a:tailEnd type="none" w="med" len="med"/>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C4A7E1"/>
                    </a:solidFill>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BDA, CUR, GPS, HMO, KIN, LIR, MVD, POP, UVF</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pt-BR" sz="700" b="0" i="1" u="none" strike="noStrike">
                          <a:solidFill>
                            <a:schemeClr val="tx1">
                              <a:lumMod val="85000"/>
                              <a:lumOff val="15000"/>
                            </a:schemeClr>
                          </a:solidFill>
                          <a:effectLst/>
                          <a:latin typeface="Arial" panose="020B0604020202020204" pitchFamily="34" charset="0"/>
                          <a:cs typeface="Arial" panose="020B0604020202020204" pitchFamily="34" charset="0"/>
                        </a:rPr>
                        <a:t>AUA, BJX, GYE, NAS, POS</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CNF, EZE, PTY, PUJ, PVR, SJD, SJO, SJU, TIJ, UIO</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GDL, SCL</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CUN</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endParaRPr lang="en-CA" sz="7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vMerge="1">
                  <a:txBody>
                    <a:bodyPr/>
                    <a:lstStyle/>
                    <a:p>
                      <a:pPr marL="0" algn="ctr" defTabSz="457200" rtl="0" eaLnBrk="1" fontAlgn="ctr" latinLnBrk="0" hangingPunct="1"/>
                      <a:endParaRPr lang="en-CA" sz="900" b="1" i="0" u="none" strike="noStrike" kern="1200">
                        <a:solidFill>
                          <a:srgbClr val="000000"/>
                        </a:solidFill>
                        <a:effectLst/>
                        <a:latin typeface="Arial" panose="020B0604020202020204" pitchFamily="34" charset="0"/>
                        <a:ea typeface="+mn-ea"/>
                        <a:cs typeface="Arial" panose="020B0604020202020204" pitchFamily="34" charset="0"/>
                      </a:endParaRPr>
                    </a:p>
                  </a:txBody>
                  <a:tcPr marL="8375" marR="8375" marT="8375" marB="0" anchor="ctr">
                    <a:lnL w="12700" cap="flat" cmpd="sng" algn="ctr">
                      <a:solidFill>
                        <a:schemeClr val="bg1">
                          <a:lumMod val="95000"/>
                        </a:schemeClr>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C4A7E1"/>
                      </a:solidFill>
                      <a:prstDash val="solid"/>
                      <a:round/>
                      <a:headEnd type="none" w="med" len="med"/>
                      <a:tailEnd type="none" w="med" len="med"/>
                    </a:lnT>
                    <a:lnB w="12700" cap="flat" cmpd="sng" algn="ctr">
                      <a:solidFill>
                        <a:srgbClr val="C4A7E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239606">
                <a:tc rowSpan="2">
                  <a:txBody>
                    <a:bodyPr/>
                    <a:lstStyle/>
                    <a:p>
                      <a:pPr marL="72000" algn="l" fontAlgn="b"/>
                      <a:r>
                        <a:rPr lang="en-CA" sz="900" b="1" i="0" u="none" strike="noStrike">
                          <a:solidFill>
                            <a:schemeClr val="bg1"/>
                          </a:solidFill>
                          <a:effectLst/>
                          <a:latin typeface="Arial" panose="020B0604020202020204" pitchFamily="34" charset="0"/>
                          <a:cs typeface="Arial" panose="020B0604020202020204" pitchFamily="34" charset="0"/>
                        </a:rPr>
                        <a:t>MIDDLE EAST</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endPar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5</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3</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2</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rowSpan="2">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12</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292409">
                <a:tc vMerge="1">
                  <a:txBody>
                    <a:bodyPr/>
                    <a:lstStyle/>
                    <a:p>
                      <a:pPr marL="72000" algn="l" fontAlgn="b"/>
                      <a:endParaRPr lang="en-CA" sz="900" b="1" i="0" u="none" strike="noStrike">
                        <a:solidFill>
                          <a:schemeClr val="bg1"/>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rgbClr val="9BC2E6"/>
                      </a:solidFill>
                      <a:prstDash val="solid"/>
                      <a:round/>
                      <a:headEnd type="none" w="med" len="med"/>
                      <a:tailEnd type="none" w="med" len="med"/>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C4A7E1"/>
                    </a:solidFill>
                  </a:tcPr>
                </a:tc>
                <a:tc>
                  <a:txBody>
                    <a:bodyPr/>
                    <a:lstStyle/>
                    <a:p>
                      <a:pPr algn="ctr" fontAlgn="b"/>
                      <a:r>
                        <a:rPr lang="en-US" sz="700" b="0" i="1" u="none" strike="noStrike">
                          <a:solidFill>
                            <a:schemeClr val="tx1">
                              <a:lumMod val="85000"/>
                              <a:lumOff val="15000"/>
                            </a:schemeClr>
                          </a:solidFill>
                          <a:effectLst/>
                          <a:latin typeface="Arial"/>
                        </a:rPr>
                        <a:t>SLL</a:t>
                      </a:r>
                    </a:p>
                  </a:txBody>
                  <a:tcPr marL="9525" marR="9525" marT="952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b"/>
                      <a:endParaRPr lang="en-US" sz="700" b="0" i="1" u="none" strike="noStrike">
                        <a:solidFill>
                          <a:schemeClr val="tx1">
                            <a:lumMod val="85000"/>
                            <a:lumOff val="15000"/>
                          </a:schemeClr>
                        </a:solidFill>
                        <a:effectLst/>
                        <a:latin typeface="Arial"/>
                      </a:endParaRPr>
                    </a:p>
                  </a:txBody>
                  <a:tcPr marL="9525" marR="9525" marT="952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AMM, BAH, DMM, MED, SHJ</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marL="0" marR="0" indent="0" algn="ctr" defTabSz="457200" rtl="0" eaLnBrk="1" fontAlgn="b" latinLnBrk="0" hangingPunct="1">
                        <a:lnSpc>
                          <a:spcPct val="100000"/>
                        </a:lnSpc>
                        <a:spcBef>
                          <a:spcPct val="0"/>
                        </a:spcBef>
                        <a:spcAft>
                          <a:spcPct val="0"/>
                        </a:spcAft>
                        <a:buClrTx/>
                        <a:buSzTx/>
                        <a:buFontTx/>
                        <a:buNone/>
                        <a:defRPr/>
                      </a:pPr>
                      <a:r>
                        <a:rPr lang="en-US" sz="700" b="0" i="1" u="none" strike="noStrike">
                          <a:solidFill>
                            <a:schemeClr val="tx1">
                              <a:lumMod val="85000"/>
                              <a:lumOff val="15000"/>
                            </a:schemeClr>
                          </a:solidFill>
                          <a:effectLst/>
                          <a:latin typeface="Arial"/>
                        </a:rPr>
                        <a:t>AUH, MCT, TLV</a:t>
                      </a:r>
                    </a:p>
                  </a:txBody>
                  <a:tcPr marL="9525" marR="9525" marT="952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JED, RUH</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DXB</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vMerge="1">
                  <a:txBody>
                    <a:bodyPr/>
                    <a:lstStyle/>
                    <a:p>
                      <a:pPr marL="0" algn="ctr" defTabSz="457200" rtl="0" eaLnBrk="1" fontAlgn="ctr" latinLnBrk="0" hangingPunct="1"/>
                      <a:endParaRPr lang="en-CA" sz="900" b="1" i="0" u="none" strike="noStrike" kern="1200">
                        <a:solidFill>
                          <a:srgbClr val="000000"/>
                        </a:solidFill>
                        <a:effectLst/>
                        <a:latin typeface="Arial" panose="020B0604020202020204" pitchFamily="34" charset="0"/>
                        <a:ea typeface="+mn-ea"/>
                        <a:cs typeface="Arial" panose="020B0604020202020204" pitchFamily="34" charset="0"/>
                      </a:endParaRPr>
                    </a:p>
                  </a:txBody>
                  <a:tcPr marL="8375" marR="8375" marT="8375" marB="0" anchor="ctr">
                    <a:lnL w="12700" cap="flat" cmpd="sng" algn="ctr">
                      <a:solidFill>
                        <a:schemeClr val="bg1">
                          <a:lumMod val="95000"/>
                        </a:schemeClr>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C4A7E1"/>
                      </a:solidFill>
                      <a:prstDash val="solid"/>
                      <a:round/>
                      <a:headEnd type="none" w="med" len="med"/>
                      <a:tailEnd type="none" w="med" len="med"/>
                    </a:lnT>
                    <a:lnB w="12700" cap="flat" cmpd="sng" algn="ctr">
                      <a:solidFill>
                        <a:srgbClr val="C4A7E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239606">
                <a:tc rowSpan="2">
                  <a:txBody>
                    <a:bodyPr/>
                    <a:lstStyle/>
                    <a:p>
                      <a:pPr marL="72000" algn="l" fontAlgn="b"/>
                      <a:r>
                        <a:rPr lang="en-CA" sz="900" b="1" i="0" u="none" strike="noStrike">
                          <a:solidFill>
                            <a:schemeClr val="bg1"/>
                          </a:solidFill>
                          <a:effectLst/>
                          <a:latin typeface="Arial" panose="020B0604020202020204" pitchFamily="34" charset="0"/>
                          <a:cs typeface="Arial" panose="020B0604020202020204" pitchFamily="34" charset="0"/>
                        </a:rPr>
                        <a:t>NORTH</a:t>
                      </a:r>
                      <a:br>
                        <a:rPr lang="en-CA" sz="900" b="1" i="0" u="none" strike="noStrike">
                          <a:solidFill>
                            <a:schemeClr val="bg1"/>
                          </a:solidFill>
                          <a:effectLst/>
                          <a:latin typeface="Arial" panose="020B0604020202020204" pitchFamily="34" charset="0"/>
                          <a:cs typeface="Arial" panose="020B0604020202020204" pitchFamily="34" charset="0"/>
                        </a:rPr>
                      </a:br>
                      <a:r>
                        <a:rPr lang="en-CA" sz="900" b="1" i="0" u="none" strike="noStrike">
                          <a:solidFill>
                            <a:schemeClr val="bg1"/>
                          </a:solidFill>
                          <a:effectLst/>
                          <a:latin typeface="Arial" panose="020B0604020202020204" pitchFamily="34" charset="0"/>
                          <a:cs typeface="Arial" panose="020B0604020202020204" pitchFamily="34" charset="0"/>
                        </a:rPr>
                        <a:t>AMERICA</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6</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9</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13</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6</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6</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a:txBody>
                    <a:bodyPr/>
                    <a:lstStyle/>
                    <a:p>
                      <a:pPr algn="ctr" fontAlgn="ctr"/>
                      <a:r>
                        <a:rPr lang="en-CA" sz="800" b="1" i="0" u="none" strike="noStrike">
                          <a:solidFill>
                            <a:schemeClr val="tx1">
                              <a:lumMod val="85000"/>
                              <a:lumOff val="15000"/>
                            </a:schemeClr>
                          </a:solidFill>
                          <a:effectLst/>
                          <a:latin typeface="Arial" panose="020B0604020202020204" pitchFamily="34" charset="0"/>
                          <a:cs typeface="Arial" panose="020B0604020202020204" pitchFamily="34" charset="0"/>
                        </a:rPr>
                        <a:t>10</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noFill/>
                      <a:prstDash val="dash"/>
                      <a:round/>
                      <a:headEnd type="none" w="med" len="med"/>
                      <a:tailEnd type="none" w="med" len="med"/>
                    </a:lnB>
                    <a:solidFill>
                      <a:schemeClr val="bg1">
                        <a:lumMod val="95000"/>
                      </a:schemeClr>
                    </a:solidFill>
                  </a:tcPr>
                </a:tc>
                <a:tc rowSpan="2">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50</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392161">
                <a:tc vMerge="1">
                  <a:txBody>
                    <a:bodyPr/>
                    <a:lstStyle/>
                    <a:p>
                      <a:pPr marL="72000" algn="l" fontAlgn="b"/>
                      <a:endParaRPr lang="en-CA" sz="900" b="1" i="0" u="none" strike="noStrike">
                        <a:solidFill>
                          <a:schemeClr val="bg1"/>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rgbClr val="9BC2E6"/>
                      </a:solidFill>
                      <a:prstDash val="solid"/>
                      <a:round/>
                      <a:headEnd type="none" w="med" len="med"/>
                      <a:tailEnd type="none" w="med" len="med"/>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C4A7E1"/>
                    </a:solidFill>
                  </a:tcPr>
                </a:tc>
                <a:tc>
                  <a:txBody>
                    <a:bodyPr/>
                    <a:lstStyle/>
                    <a:p>
                      <a:pPr algn="ctr" fontAlgn="b"/>
                      <a:r>
                        <a:rPr lang="en-US" sz="700" b="0" i="1" u="none" strike="noStrike">
                          <a:solidFill>
                            <a:schemeClr val="tx1">
                              <a:lumMod val="85000"/>
                              <a:lumOff val="15000"/>
                            </a:schemeClr>
                          </a:solidFill>
                          <a:effectLst/>
                          <a:latin typeface="Arial"/>
                        </a:rPr>
                        <a:t>CRP, YMM, YQR, YXE, YYJ, YYT</a:t>
                      </a:r>
                    </a:p>
                  </a:txBody>
                  <a:tcPr marL="9525" marR="9525" marT="952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b"/>
                      <a:r>
                        <a:rPr lang="en-US" sz="700" b="0" i="1" u="none" strike="noStrike">
                          <a:solidFill>
                            <a:schemeClr val="tx1">
                              <a:lumMod val="85000"/>
                              <a:lumOff val="15000"/>
                            </a:schemeClr>
                          </a:solidFill>
                          <a:effectLst/>
                          <a:latin typeface="Arial"/>
                        </a:rPr>
                        <a:t>BOI, GRR, GSP, OKC, PWM, SFB, YHZ, YLW, YTZ</a:t>
                      </a:r>
                    </a:p>
                  </a:txBody>
                  <a:tcPr marL="9525" marR="9525" marT="952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BDL, BUR, CMH, CVG, HOU, IND, JAX, MKE, MSY, ONT, PIT, SAT, YEG</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marL="0" marR="0" indent="0" algn="ctr" defTabSz="457200" rtl="0" eaLnBrk="1" fontAlgn="b" latinLnBrk="0" hangingPunct="1">
                        <a:lnSpc>
                          <a:spcPct val="100000"/>
                        </a:lnSpc>
                        <a:spcBef>
                          <a:spcPct val="0"/>
                        </a:spcBef>
                        <a:spcAft>
                          <a:spcPct val="0"/>
                        </a:spcAft>
                        <a:buClrTx/>
                        <a:buSzTx/>
                        <a:buFontTx/>
                        <a:buNone/>
                        <a:defRPr/>
                      </a:pP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AUS, DAL, SJC, TPA, YUL, YYC</a:t>
                      </a:r>
                    </a:p>
                  </a:txBody>
                  <a:tcPr marL="9525" marR="9525" marT="952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s-ES" sz="700" b="0" i="1" u="none" strike="noStrike">
                          <a:solidFill>
                            <a:schemeClr val="tx1">
                              <a:lumMod val="85000"/>
                              <a:lumOff val="15000"/>
                            </a:schemeClr>
                          </a:solidFill>
                          <a:effectLst/>
                          <a:latin typeface="Arial" panose="020B0604020202020204" pitchFamily="34" charset="0"/>
                          <a:cs typeface="Arial" panose="020B0604020202020204" pitchFamily="34" charset="0"/>
                        </a:rPr>
                        <a:t>BWI, DTW, LGA, MSP, SLC, YVR</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a:txBody>
                    <a:bodyPr/>
                    <a:lstStyle/>
                    <a:p>
                      <a:pPr algn="ctr" fontAlgn="ctr"/>
                      <a:r>
                        <a:rPr lang="en-CA" sz="700" b="0" i="1" u="none" strike="noStrike">
                          <a:solidFill>
                            <a:schemeClr val="tx1">
                              <a:lumMod val="85000"/>
                              <a:lumOff val="15000"/>
                            </a:schemeClr>
                          </a:solidFill>
                          <a:effectLst/>
                          <a:latin typeface="Arial" panose="020B0604020202020204" pitchFamily="34" charset="0"/>
                          <a:cs typeface="Arial" panose="020B0604020202020204" pitchFamily="34" charset="0"/>
                        </a:rPr>
                        <a:t>ATL, DEN, DFW, EWR, IAH, JFK, LAX, SEA, SFO, YYZ</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no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tcPr>
                </a:tc>
                <a:tc vMerge="1">
                  <a:txBody>
                    <a:bodyPr/>
                    <a:lstStyle/>
                    <a:p>
                      <a:pPr marL="0" algn="ctr" defTabSz="457200" rtl="0" eaLnBrk="1" fontAlgn="ctr" latinLnBrk="0" hangingPunct="1"/>
                      <a:endParaRPr lang="en-CA" sz="900" b="1" i="0" u="none" strike="noStrike" kern="1200">
                        <a:solidFill>
                          <a:srgbClr val="000000"/>
                        </a:solidFill>
                        <a:effectLst/>
                        <a:latin typeface="Arial" panose="020B0604020202020204" pitchFamily="34" charset="0"/>
                        <a:ea typeface="+mn-ea"/>
                        <a:cs typeface="Arial" panose="020B0604020202020204" pitchFamily="34" charset="0"/>
                      </a:endParaRPr>
                    </a:p>
                  </a:txBody>
                  <a:tcPr marL="8375" marR="8375" marT="8375" marB="0" anchor="ctr">
                    <a:lnL w="12700" cap="flat" cmpd="sng" algn="ctr">
                      <a:solidFill>
                        <a:schemeClr val="bg1">
                          <a:lumMod val="95000"/>
                        </a:schemeClr>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C4A7E1"/>
                      </a:solidFill>
                      <a:prstDash val="solid"/>
                      <a:round/>
                      <a:headEnd type="none" w="med" len="med"/>
                      <a:tailEnd type="none" w="med" len="med"/>
                    </a:lnT>
                    <a:lnB w="12700" cap="flat" cmpd="sng" algn="ctr">
                      <a:solidFill>
                        <a:srgbClr val="C4A7E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2"/>
                  </a:ext>
                </a:extLst>
              </a:tr>
              <a:tr h="251073">
                <a:tc>
                  <a:txBody>
                    <a:bodyPr/>
                    <a:lstStyle/>
                    <a:p>
                      <a:pPr marL="72000" algn="l" fontAlgn="b"/>
                      <a:r>
                        <a:rPr lang="en-CA" sz="900" b="1" i="0" u="none" strike="noStrike">
                          <a:solidFill>
                            <a:schemeClr val="bg1"/>
                          </a:solidFill>
                          <a:effectLst/>
                          <a:latin typeface="Arial" panose="020B0604020202020204" pitchFamily="34" charset="0"/>
                          <a:cs typeface="Arial" panose="020B0604020202020204" pitchFamily="34" charset="0"/>
                        </a:rPr>
                        <a:t>TOTAL</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tx2"/>
                    </a:solidFill>
                  </a:tcPr>
                </a:tc>
                <a:tc>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64</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61</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92</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34</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29</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39</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n-CA" sz="800" b="1" i="0" u="none" strike="noStrike" kern="1200">
                          <a:solidFill>
                            <a:schemeClr val="tx1">
                              <a:lumMod val="85000"/>
                              <a:lumOff val="15000"/>
                            </a:schemeClr>
                          </a:solidFill>
                          <a:effectLst/>
                          <a:latin typeface="Arial" panose="020B0604020202020204" pitchFamily="34" charset="0"/>
                          <a:ea typeface="+mn-ea"/>
                          <a:cs typeface="Arial" panose="020B0604020202020204" pitchFamily="34" charset="0"/>
                        </a:rPr>
                        <a:t>319</a:t>
                      </a:r>
                    </a:p>
                  </a:txBody>
                  <a:tcPr marL="8375" marR="8375" marT="8375"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bl>
          </a:graphicData>
        </a:graphic>
      </p:graphicFrame>
      <p:sp>
        <p:nvSpPr>
          <p:cNvPr id="6" name="Slide Number Placeholder 5">
            <a:extLst>
              <a:ext uri="{FF2B5EF4-FFF2-40B4-BE49-F238E27FC236}">
                <a16:creationId xmlns:a16="http://schemas.microsoft.com/office/drawing/2014/main" id="{54CE8728-94D4-ED95-2746-D71AD86F22A7}"/>
              </a:ext>
            </a:extLst>
          </p:cNvPr>
          <p:cNvSpPr>
            <a:spLocks noGrp="1"/>
          </p:cNvSpPr>
          <p:nvPr>
            <p:ph type="sldNum" sz="quarter" idx="4"/>
          </p:nvPr>
        </p:nvSpPr>
        <p:spPr/>
        <p:txBody>
          <a:bodyPr/>
          <a:lstStyle/>
          <a:p>
            <a:fld id="{13DAD56E-802A-2646-A8DB-6610A51D0FC3}" type="slidenum">
              <a:rPr lang="en-IN" smtClean="0"/>
              <a:t>11</a:t>
            </a:fld>
            <a:endParaRPr lang="en-IN"/>
          </a:p>
        </p:txBody>
      </p:sp>
    </p:spTree>
    <p:extLst>
      <p:ext uri="{BB962C8B-B14F-4D97-AF65-F5344CB8AC3E}">
        <p14:creationId xmlns:p14="http://schemas.microsoft.com/office/powerpoint/2010/main" val="11461425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98FE-B296-4E49-B92D-55710AD0DD84}"/>
              </a:ext>
            </a:extLst>
          </p:cNvPr>
          <p:cNvSpPr>
            <a:spLocks noGrp="1"/>
          </p:cNvSpPr>
          <p:nvPr>
            <p:ph type="title"/>
          </p:nvPr>
        </p:nvSpPr>
        <p:spPr/>
        <p:txBody>
          <a:bodyPr>
            <a:normAutofit/>
          </a:bodyPr>
          <a:lstStyle/>
          <a:p>
            <a:r>
              <a:rPr lang="en-CA" b="1"/>
              <a:t>Methodology at a Glance</a:t>
            </a:r>
            <a:br>
              <a:rPr lang="en-CA" b="0"/>
            </a:br>
            <a:r>
              <a:rPr lang="en-CA" b="0">
                <a:solidFill>
                  <a:schemeClr val="bg2"/>
                </a:solidFill>
              </a:rPr>
              <a:t>Participating Airports – Q2 2023 (2/3)</a:t>
            </a:r>
            <a:endParaRPr lang="en-CA" b="0"/>
          </a:p>
        </p:txBody>
      </p:sp>
      <p:graphicFrame>
        <p:nvGraphicFramePr>
          <p:cNvPr id="6" name="Table 5">
            <a:extLst>
              <a:ext uri="{FF2B5EF4-FFF2-40B4-BE49-F238E27FC236}">
                <a16:creationId xmlns:a16="http://schemas.microsoft.com/office/drawing/2014/main" id="{AFBCB195-00BE-404B-BD42-24D766E82160}"/>
              </a:ext>
            </a:extLst>
          </p:cNvPr>
          <p:cNvGraphicFramePr>
            <a:graphicFrameLocks noGrp="1"/>
          </p:cNvGraphicFramePr>
          <p:nvPr>
            <p:extLst>
              <p:ext uri="{D42A27DB-BD31-4B8C-83A1-F6EECF244321}">
                <p14:modId xmlns:p14="http://schemas.microsoft.com/office/powerpoint/2010/main" val="1870374587"/>
              </p:ext>
            </p:extLst>
          </p:nvPr>
        </p:nvGraphicFramePr>
        <p:xfrm>
          <a:off x="369794" y="1125538"/>
          <a:ext cx="11465997" cy="5312899"/>
        </p:xfrm>
        <a:graphic>
          <a:graphicData uri="http://schemas.openxmlformats.org/drawingml/2006/table">
            <a:tbl>
              <a:tblPr>
                <a:tableStyleId>{2D5ABB26-0587-4C30-8999-92F81FD0307C}</a:tableStyleId>
              </a:tblPr>
              <a:tblGrid>
                <a:gridCol w="424994">
                  <a:extLst>
                    <a:ext uri="{9D8B030D-6E8A-4147-A177-3AD203B41FA5}">
                      <a16:colId xmlns:a16="http://schemas.microsoft.com/office/drawing/2014/main" val="3838071132"/>
                    </a:ext>
                  </a:extLst>
                </a:gridCol>
                <a:gridCol w="2355178">
                  <a:extLst>
                    <a:ext uri="{9D8B030D-6E8A-4147-A177-3AD203B41FA5}">
                      <a16:colId xmlns:a16="http://schemas.microsoft.com/office/drawing/2014/main" val="1027643946"/>
                    </a:ext>
                  </a:extLst>
                </a:gridCol>
                <a:gridCol w="115103">
                  <a:extLst>
                    <a:ext uri="{9D8B030D-6E8A-4147-A177-3AD203B41FA5}">
                      <a16:colId xmlns:a16="http://schemas.microsoft.com/office/drawing/2014/main" val="1862708351"/>
                    </a:ext>
                  </a:extLst>
                </a:gridCol>
                <a:gridCol w="424994">
                  <a:extLst>
                    <a:ext uri="{9D8B030D-6E8A-4147-A177-3AD203B41FA5}">
                      <a16:colId xmlns:a16="http://schemas.microsoft.com/office/drawing/2014/main" val="353385532"/>
                    </a:ext>
                  </a:extLst>
                </a:gridCol>
                <a:gridCol w="2355178">
                  <a:extLst>
                    <a:ext uri="{9D8B030D-6E8A-4147-A177-3AD203B41FA5}">
                      <a16:colId xmlns:a16="http://schemas.microsoft.com/office/drawing/2014/main" val="3452990615"/>
                    </a:ext>
                  </a:extLst>
                </a:gridCol>
                <a:gridCol w="115103">
                  <a:extLst>
                    <a:ext uri="{9D8B030D-6E8A-4147-A177-3AD203B41FA5}">
                      <a16:colId xmlns:a16="http://schemas.microsoft.com/office/drawing/2014/main" val="452292707"/>
                    </a:ext>
                  </a:extLst>
                </a:gridCol>
                <a:gridCol w="424994">
                  <a:extLst>
                    <a:ext uri="{9D8B030D-6E8A-4147-A177-3AD203B41FA5}">
                      <a16:colId xmlns:a16="http://schemas.microsoft.com/office/drawing/2014/main" val="503169677"/>
                    </a:ext>
                  </a:extLst>
                </a:gridCol>
                <a:gridCol w="2355178">
                  <a:extLst>
                    <a:ext uri="{9D8B030D-6E8A-4147-A177-3AD203B41FA5}">
                      <a16:colId xmlns:a16="http://schemas.microsoft.com/office/drawing/2014/main" val="1292495093"/>
                    </a:ext>
                  </a:extLst>
                </a:gridCol>
                <a:gridCol w="115103">
                  <a:extLst>
                    <a:ext uri="{9D8B030D-6E8A-4147-A177-3AD203B41FA5}">
                      <a16:colId xmlns:a16="http://schemas.microsoft.com/office/drawing/2014/main" val="4107075469"/>
                    </a:ext>
                  </a:extLst>
                </a:gridCol>
                <a:gridCol w="424994">
                  <a:extLst>
                    <a:ext uri="{9D8B030D-6E8A-4147-A177-3AD203B41FA5}">
                      <a16:colId xmlns:a16="http://schemas.microsoft.com/office/drawing/2014/main" val="1021127009"/>
                    </a:ext>
                  </a:extLst>
                </a:gridCol>
                <a:gridCol w="2355178">
                  <a:extLst>
                    <a:ext uri="{9D8B030D-6E8A-4147-A177-3AD203B41FA5}">
                      <a16:colId xmlns:a16="http://schemas.microsoft.com/office/drawing/2014/main" val="1031672547"/>
                    </a:ext>
                  </a:extLst>
                </a:gridCol>
              </a:tblGrid>
              <a:tr h="115993">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Code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Name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endParaRPr lang="en-US" sz="700" b="0"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Code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Name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endParaRPr lang="en-US" sz="700" b="0"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Code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Name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endParaRPr lang="en-US" sz="700" b="0"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Code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Name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solidFill>
                      <a:schemeClr val="tx2"/>
                    </a:solidFill>
                  </a:tcPr>
                </a:tc>
                <a:extLst>
                  <a:ext uri="{0D108BD9-81ED-4DB2-BD59-A6C34878D82A}">
                    <a16:rowId xmlns:a16="http://schemas.microsoft.com/office/drawing/2014/main" val="399331273"/>
                  </a:ext>
                </a:extLst>
              </a:tr>
              <a:tr h="115993">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ABJ</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Felix Houphouet-Boign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BRU</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Brussels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DPS</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Bali Airport I Gusti Ngurah Rai</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IND</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Indianapolis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477189131"/>
                  </a:ext>
                </a:extLst>
              </a:tr>
              <a:tr h="115993">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ABV</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Nnamdi Azikiwe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BSL</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Euro Airport / Basel Mulhouse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DSS</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Blaise Diagne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INV</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Inverness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101638427"/>
                  </a:ext>
                </a:extLst>
              </a:tr>
              <a:tr h="115993">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ACC</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Kotoka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BTH</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Hang Nadim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DTW</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Metropolitan Wayne Co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IST</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Istanbul Airport/Istanbul Havalimani</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955999365"/>
                  </a:ext>
                </a:extLst>
              </a:tr>
              <a:tr h="115993">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ACE</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Lanzarote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BUD</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Liszt Ferenc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DUB</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Dublin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ITM</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Osaka International (Itami)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626665833"/>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ADB</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Adnan Menderes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BUR</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Hollywood Burbank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DUR</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King Shaka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IXC</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Chandigarh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1355735910"/>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ADL</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Adelaide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BWI</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Baltimore/Wash.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DXB</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Dubai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IXE</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Mangaluru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335889067"/>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AGP</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Malaga -Costa Del Sol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BZV</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Maya-Maya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EAS</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San Sebastian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JAI</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Jaipur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1464246853"/>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AHO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Alghero–Fertilia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CAN</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Baiyun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ELS</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East London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JAX</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Jacksonville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239251072"/>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AKL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Auckland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CCF</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Carcassonne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ESB</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Ankara Esenboga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JED</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King Abdulaziz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423202556"/>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ALA</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Almaty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CCJ</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Calicut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EWR</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Newark Liberty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JFK</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John F Kennedy InternationalAirport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057515806"/>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ALC</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Alicante - Elche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CCU</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Netaji Subhas Chandra Bose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EZE</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Ministro Pistarini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JNB</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O.R. Tambo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409392774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AMD</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Sardar Vallabhbhai Patel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CDE</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Puning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FAO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Faro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KEF</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Keflavik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2437349167"/>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AMM</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Queen Alia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CDG</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Charles de Gaulle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FCO</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Fiumicino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KHN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Changbei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646861051"/>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AMQ</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Pattimura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CEB</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Cebu Mactan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FNC</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Madeira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KIM</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Kimberley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28753964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AMS</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Amsterdam Schiphol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CEI</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Mae Fah Luang Chiang Rai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FUE</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Fuerteventura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KIN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Norman Manley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834498339"/>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ARN</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Stockholm Arlanda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CGK</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Soekarno-Hatta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GAU</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Lokpriya Gopinath Bordoloi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KIX</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Osaka Kansai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264862874"/>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ATH</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Eleftherios Venizelos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CGQ</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Longjia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GDL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Miguel Hidalgo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KMG</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Changshui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251100192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ATL</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Hartsfield-Jackson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CHC</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Christchurch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GMP</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Seoul Gimpo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KRK</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Kraków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574572639"/>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ATQ</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Sri Guru Ram Dass Jee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CIA</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Ciampino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GOI</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Goa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KUL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Kuala Lumpur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114888566"/>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AUA</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Queen Beatrix International Airport(Aruba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CJB</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Coimbatore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GOX</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Mopa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LAX</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Los Angeles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183780536"/>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AUH</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Abu Dhabi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CKG</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Jiangbei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GPS</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Seymour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LCA</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Larnaca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858746991"/>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AUS</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Austin-Bergstrom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CLJ</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CLUJ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GRJ</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George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LCG</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 Coruna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225331663"/>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BAH</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Bahrain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CMH</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John Glenn Columbus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GRO</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Girona-Costa Brava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LDE</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Tarbes–Lourdes–Pyrenees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1353262299"/>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BBI</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Biju Patnaik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CMN</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Mohammed V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GRR</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Gerald R. Ford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LEI</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Almeria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4288741235"/>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BCN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Barcelona-El Prat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CNF</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Tancredo Neves Intl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GRX</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Granada-Jaén F.G.L.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LGA</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LaGuardia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711269895"/>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BDA</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L.F Wade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CNX</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Chiang Mai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GSP</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Greenville-Spartanburg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LGK</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Langkawi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4040742824"/>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BDL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Bradley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COK</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Kochi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GVA</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Geneva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LHR</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Heathrow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4158810295"/>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BDO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Husein Sastranegara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CPH</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Kastrup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GYE</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Aeropuerto Internacional José Joaquín de Olmedo</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LIL</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Lille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789388846"/>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BEG</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Belgrade Airport d.o.o Beograd</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CPT</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Cape Town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HAK</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Haikou Meilan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LIN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Linate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750044714"/>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BER</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Berlin Brandenburg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CRP</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Corpus Christi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HAM</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Hamburg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LIR</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Guanacaste International Airport/Daniel Oduber Quiros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174540614"/>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BFN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Bloemfontein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CTU</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Shuangliu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HDY</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Hat Yai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LIS</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Lisbon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086292771"/>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BGO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Flesland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CUN</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Aeropuerto Internacional de Cancún</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HEL</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Helsinki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LKO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Chaudhary Charan Singh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236512759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BGY</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Milan Bergamo Airport(Orio al Serio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CUR</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Hato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HET</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Hohhot Baita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LOS</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Murtala Mohammed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335849812"/>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BIO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Bilbao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CVG</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Northern Kentucky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HGH</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Hangzhou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LPA</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Gran Canaria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020868754"/>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BJV</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Milas–Bodrum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DAL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Love Field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HKG</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Hong Kong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LTN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London Luton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953381103"/>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BJX</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Aeropuerto Internacional de Guanajuato</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DEB</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Debrecen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HKT</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Phuket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MAA</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Chennai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218111225"/>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BKK</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Suvarnabhumi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DEL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Indira Gandhi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HMO</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General Ignacio L. Pesqueira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MAD</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Madrid-Barajas Adolfo Suarez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214337817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BLQ</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Guglielmo Marconi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DEN</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Denver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HOU</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William P. Hobby Airport </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MAH</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Menorca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150414550"/>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BLR</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Kempegowda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DFW</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Dallas/Ft Worth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HRB</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Taiping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MBA</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Mombasa Moi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2488229727"/>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BOD</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Bordeaux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DJB</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Sultan Thaha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HYD</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Rajiv Gandhi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MCT</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Muscat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81083363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BOI</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Air Term. (Gowen Fld)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DLA</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Douala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IAH</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George Bush Intercontinental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MED</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Mohammad Bin Abdulazi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1617560927"/>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BOM</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Chhatrapati Shivaji Maharaj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DME</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Domodedovo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IBZ</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Ibiza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MFM</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Macau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015829503"/>
                  </a:ext>
                </a:extLst>
              </a:tr>
              <a:tr h="5134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BPE</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Beidaihe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DMK</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Don Mueang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ICN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Seoul Incheon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MKE</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General Mitchell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318010530"/>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BPN</a:t>
                      </a:r>
                    </a:p>
                  </a:txBody>
                  <a:tcPr marL="36000" marR="2580" marT="2580" marB="0" anchor="ctr">
                    <a:lnL w="6350" cap="flat" cmpd="sng" algn="ctr">
                      <a:solidFill>
                        <a:schemeClr val="tx1">
                          <a:lumMod val="50000"/>
                          <a:lumOff val="50000"/>
                        </a:schemeClr>
                      </a:solidFill>
                      <a:prstDash val="dash"/>
                      <a:round/>
                      <a:headEnd type="none" w="med" len="med"/>
                      <a:tailEnd type="none" w="med" len="med"/>
                    </a:lnL>
                    <a:lnB w="6350" cap="flat" cmpd="sng" algn="ctr">
                      <a:solidFill>
                        <a:schemeClr val="tx1">
                          <a:lumMod val="50000"/>
                          <a:lumOff val="50000"/>
                        </a:schemeClr>
                      </a:solidFill>
                      <a:prstDash val="dash"/>
                      <a:round/>
                      <a:headEnd type="none" w="med" len="med"/>
                      <a:tailEnd type="none" w="med" len="med"/>
                    </a:lnB>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Balikpapan Airport SAMS Sepinggan</a:t>
                      </a:r>
                    </a:p>
                  </a:txBody>
                  <a:tcPr marL="36000" marR="2580" marT="2580" marB="0" anchor="ctr">
                    <a:lnR w="6350" cap="flat" cmpd="sng" algn="ctr">
                      <a:solidFill>
                        <a:schemeClr val="tx1">
                          <a:lumMod val="50000"/>
                          <a:lumOff val="50000"/>
                        </a:schemeClr>
                      </a:solidFill>
                      <a:prstDash val="dash"/>
                      <a:round/>
                      <a:headEnd type="none" w="med" len="med"/>
                      <a:tailEnd type="none" w="med" len="med"/>
                    </a:lnR>
                    <a:lnB w="6350" cap="flat" cmpd="sng" algn="ctr">
                      <a:solidFill>
                        <a:schemeClr val="tx1">
                          <a:lumMod val="50000"/>
                          <a:lumOff val="50000"/>
                        </a:schemeClr>
                      </a:solidFill>
                      <a:prstDash val="dash"/>
                      <a:round/>
                      <a:headEnd type="none" w="med" len="med"/>
                      <a:tailEnd type="none" w="med" len="med"/>
                    </a:lnB>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DMM</a:t>
                      </a:r>
                    </a:p>
                  </a:txBody>
                  <a:tcPr marL="36000" marR="2580" marT="2580" marB="0" anchor="ctr">
                    <a:lnL w="6350" cap="flat" cmpd="sng" algn="ctr">
                      <a:solidFill>
                        <a:schemeClr val="tx1">
                          <a:lumMod val="50000"/>
                          <a:lumOff val="50000"/>
                        </a:schemeClr>
                      </a:solidFill>
                      <a:prstDash val="dash"/>
                      <a:round/>
                      <a:headEnd type="none" w="med" len="med"/>
                      <a:tailEnd type="none" w="med" len="med"/>
                    </a:lnL>
                    <a:lnB w="6350" cap="flat" cmpd="sng" algn="ctr">
                      <a:solidFill>
                        <a:schemeClr val="tx1">
                          <a:lumMod val="50000"/>
                          <a:lumOff val="50000"/>
                        </a:schemeClr>
                      </a:solidFill>
                      <a:prstDash val="dash"/>
                      <a:round/>
                      <a:headEnd type="none" w="med" len="med"/>
                      <a:tailEnd type="none" w="med" len="med"/>
                    </a:lnB>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King Fahd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lnB w="6350" cap="flat" cmpd="sng" algn="ctr">
                      <a:solidFill>
                        <a:schemeClr val="tx1">
                          <a:lumMod val="50000"/>
                          <a:lumOff val="50000"/>
                        </a:schemeClr>
                      </a:solidFill>
                      <a:prstDash val="dash"/>
                      <a:round/>
                      <a:headEnd type="none" w="med" len="med"/>
                      <a:tailEnd type="none" w="med" len="med"/>
                    </a:lnB>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IDR</a:t>
                      </a:r>
                    </a:p>
                  </a:txBody>
                  <a:tcPr marL="36000" marR="2580" marT="2580" marB="0" anchor="ctr">
                    <a:lnL w="6350" cap="flat" cmpd="sng" algn="ctr">
                      <a:solidFill>
                        <a:schemeClr val="tx1">
                          <a:lumMod val="50000"/>
                          <a:lumOff val="50000"/>
                        </a:schemeClr>
                      </a:solidFill>
                      <a:prstDash val="dash"/>
                      <a:round/>
                      <a:headEnd type="none" w="med" len="med"/>
                      <a:tailEnd type="none" w="med" len="med"/>
                    </a:lnL>
                    <a:lnB w="6350" cap="flat" cmpd="sng" algn="ctr">
                      <a:solidFill>
                        <a:schemeClr val="tx1">
                          <a:lumMod val="50000"/>
                          <a:lumOff val="50000"/>
                        </a:schemeClr>
                      </a:solidFill>
                      <a:prstDash val="dash"/>
                      <a:round/>
                      <a:headEnd type="none" w="med" len="med"/>
                      <a:tailEnd type="none" w="med" len="med"/>
                    </a:lnB>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Devi Ahilya Bai Holkar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lnB w="6350" cap="flat" cmpd="sng" algn="ctr">
                      <a:solidFill>
                        <a:schemeClr val="tx1">
                          <a:lumMod val="50000"/>
                          <a:lumOff val="50000"/>
                        </a:schemeClr>
                      </a:solidFill>
                      <a:prstDash val="dash"/>
                      <a:round/>
                      <a:headEnd type="none" w="med" len="med"/>
                      <a:tailEnd type="none" w="med" len="med"/>
                    </a:lnB>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MLA</a:t>
                      </a:r>
                    </a:p>
                  </a:txBody>
                  <a:tcPr marL="36000" marR="2580" marT="2580" marB="0" anchor="ctr">
                    <a:lnL w="6350" cap="flat" cmpd="sng" algn="ctr">
                      <a:solidFill>
                        <a:schemeClr val="tx1">
                          <a:lumMod val="50000"/>
                          <a:lumOff val="50000"/>
                        </a:schemeClr>
                      </a:solidFill>
                      <a:prstDash val="dash"/>
                      <a:round/>
                      <a:headEnd type="none" w="med" len="med"/>
                      <a:tailEnd type="none" w="med" len="med"/>
                    </a:lnL>
                    <a:lnB w="6350" cap="flat" cmpd="sng" algn="ctr">
                      <a:solidFill>
                        <a:schemeClr val="tx1">
                          <a:lumMod val="50000"/>
                          <a:lumOff val="50000"/>
                        </a:schemeClr>
                      </a:solidFill>
                      <a:prstDash val="dash"/>
                      <a:round/>
                      <a:headEnd type="none" w="med" len="med"/>
                      <a:tailEnd type="none" w="med" len="med"/>
                    </a:lnB>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Malta Luqa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lnB w="6350" cap="flat" cmpd="sng" algn="ctr">
                      <a:solidFill>
                        <a:schemeClr val="tx1">
                          <a:lumMod val="50000"/>
                          <a:lumOff val="50000"/>
                        </a:schemeClr>
                      </a:solidFill>
                      <a:prstDash val="dash"/>
                      <a:round/>
                      <a:headEnd type="none" w="med" len="med"/>
                      <a:tailEnd type="none" w="med" len="med"/>
                    </a:lnB>
                  </a:tcPr>
                </a:tc>
                <a:extLst>
                  <a:ext uri="{0D108BD9-81ED-4DB2-BD59-A6C34878D82A}">
                    <a16:rowId xmlns:a16="http://schemas.microsoft.com/office/drawing/2014/main" val="523054197"/>
                  </a:ext>
                </a:extLst>
              </a:tr>
            </a:tbl>
          </a:graphicData>
        </a:graphic>
      </p:graphicFrame>
      <p:sp>
        <p:nvSpPr>
          <p:cNvPr id="5" name="Slide Number Placeholder 4">
            <a:extLst>
              <a:ext uri="{FF2B5EF4-FFF2-40B4-BE49-F238E27FC236}">
                <a16:creationId xmlns:a16="http://schemas.microsoft.com/office/drawing/2014/main" id="{227A3CA0-A6B1-2C84-24C5-0D80BCB9091C}"/>
              </a:ext>
            </a:extLst>
          </p:cNvPr>
          <p:cNvSpPr>
            <a:spLocks noGrp="1"/>
          </p:cNvSpPr>
          <p:nvPr>
            <p:ph type="sldNum" sz="quarter" idx="4"/>
          </p:nvPr>
        </p:nvSpPr>
        <p:spPr/>
        <p:txBody>
          <a:bodyPr/>
          <a:lstStyle/>
          <a:p>
            <a:fld id="{13DAD56E-802A-2646-A8DB-6610A51D0FC3}" type="slidenum">
              <a:rPr lang="en-IN" smtClean="0"/>
              <a:t>12</a:t>
            </a:fld>
            <a:endParaRPr lang="en-IN"/>
          </a:p>
        </p:txBody>
      </p:sp>
    </p:spTree>
    <p:extLst>
      <p:ext uri="{BB962C8B-B14F-4D97-AF65-F5344CB8AC3E}">
        <p14:creationId xmlns:p14="http://schemas.microsoft.com/office/powerpoint/2010/main" val="15971491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98FE-B296-4E49-B92D-55710AD0DD84}"/>
              </a:ext>
            </a:extLst>
          </p:cNvPr>
          <p:cNvSpPr>
            <a:spLocks noGrp="1"/>
          </p:cNvSpPr>
          <p:nvPr>
            <p:ph type="title"/>
          </p:nvPr>
        </p:nvSpPr>
        <p:spPr/>
        <p:txBody>
          <a:bodyPr>
            <a:normAutofit/>
          </a:bodyPr>
          <a:lstStyle/>
          <a:p>
            <a:r>
              <a:rPr lang="en-CA" b="1"/>
              <a:t>Methodology at a Glance</a:t>
            </a:r>
            <a:br>
              <a:rPr lang="en-CA" b="0"/>
            </a:br>
            <a:r>
              <a:rPr lang="en-CA" b="0">
                <a:solidFill>
                  <a:schemeClr val="bg2"/>
                </a:solidFill>
              </a:rPr>
              <a:t>Participating Airports – Q2 2023 (3/3)</a:t>
            </a:r>
            <a:endParaRPr lang="en-CA" b="0"/>
          </a:p>
        </p:txBody>
      </p:sp>
      <p:graphicFrame>
        <p:nvGraphicFramePr>
          <p:cNvPr id="6" name="Table 5">
            <a:extLst>
              <a:ext uri="{FF2B5EF4-FFF2-40B4-BE49-F238E27FC236}">
                <a16:creationId xmlns:a16="http://schemas.microsoft.com/office/drawing/2014/main" id="{AFBCB195-00BE-404B-BD42-24D766E82160}"/>
              </a:ext>
            </a:extLst>
          </p:cNvPr>
          <p:cNvGraphicFramePr>
            <a:graphicFrameLocks noGrp="1"/>
          </p:cNvGraphicFramePr>
          <p:nvPr>
            <p:extLst>
              <p:ext uri="{D42A27DB-BD31-4B8C-83A1-F6EECF244321}">
                <p14:modId xmlns:p14="http://schemas.microsoft.com/office/powerpoint/2010/main" val="1870374587"/>
              </p:ext>
            </p:extLst>
          </p:nvPr>
        </p:nvGraphicFramePr>
        <p:xfrm>
          <a:off x="369794" y="1125538"/>
          <a:ext cx="11465997" cy="5212952"/>
        </p:xfrm>
        <a:graphic>
          <a:graphicData uri="http://schemas.openxmlformats.org/drawingml/2006/table">
            <a:tbl>
              <a:tblPr>
                <a:tableStyleId>{2D5ABB26-0587-4C30-8999-92F81FD0307C}</a:tableStyleId>
              </a:tblPr>
              <a:tblGrid>
                <a:gridCol w="424994">
                  <a:extLst>
                    <a:ext uri="{9D8B030D-6E8A-4147-A177-3AD203B41FA5}">
                      <a16:colId xmlns:a16="http://schemas.microsoft.com/office/drawing/2014/main" val="3838071132"/>
                    </a:ext>
                  </a:extLst>
                </a:gridCol>
                <a:gridCol w="2355178">
                  <a:extLst>
                    <a:ext uri="{9D8B030D-6E8A-4147-A177-3AD203B41FA5}">
                      <a16:colId xmlns:a16="http://schemas.microsoft.com/office/drawing/2014/main" val="1027643946"/>
                    </a:ext>
                  </a:extLst>
                </a:gridCol>
                <a:gridCol w="115103">
                  <a:extLst>
                    <a:ext uri="{9D8B030D-6E8A-4147-A177-3AD203B41FA5}">
                      <a16:colId xmlns:a16="http://schemas.microsoft.com/office/drawing/2014/main" val="1862708351"/>
                    </a:ext>
                  </a:extLst>
                </a:gridCol>
                <a:gridCol w="424994">
                  <a:extLst>
                    <a:ext uri="{9D8B030D-6E8A-4147-A177-3AD203B41FA5}">
                      <a16:colId xmlns:a16="http://schemas.microsoft.com/office/drawing/2014/main" val="353385532"/>
                    </a:ext>
                  </a:extLst>
                </a:gridCol>
                <a:gridCol w="2355178">
                  <a:extLst>
                    <a:ext uri="{9D8B030D-6E8A-4147-A177-3AD203B41FA5}">
                      <a16:colId xmlns:a16="http://schemas.microsoft.com/office/drawing/2014/main" val="3452990615"/>
                    </a:ext>
                  </a:extLst>
                </a:gridCol>
                <a:gridCol w="115103">
                  <a:extLst>
                    <a:ext uri="{9D8B030D-6E8A-4147-A177-3AD203B41FA5}">
                      <a16:colId xmlns:a16="http://schemas.microsoft.com/office/drawing/2014/main" val="452292707"/>
                    </a:ext>
                  </a:extLst>
                </a:gridCol>
                <a:gridCol w="424994">
                  <a:extLst>
                    <a:ext uri="{9D8B030D-6E8A-4147-A177-3AD203B41FA5}">
                      <a16:colId xmlns:a16="http://schemas.microsoft.com/office/drawing/2014/main" val="503169677"/>
                    </a:ext>
                  </a:extLst>
                </a:gridCol>
                <a:gridCol w="2355178">
                  <a:extLst>
                    <a:ext uri="{9D8B030D-6E8A-4147-A177-3AD203B41FA5}">
                      <a16:colId xmlns:a16="http://schemas.microsoft.com/office/drawing/2014/main" val="1292495093"/>
                    </a:ext>
                  </a:extLst>
                </a:gridCol>
                <a:gridCol w="115103">
                  <a:extLst>
                    <a:ext uri="{9D8B030D-6E8A-4147-A177-3AD203B41FA5}">
                      <a16:colId xmlns:a16="http://schemas.microsoft.com/office/drawing/2014/main" val="4107075469"/>
                    </a:ext>
                  </a:extLst>
                </a:gridCol>
                <a:gridCol w="424994">
                  <a:extLst>
                    <a:ext uri="{9D8B030D-6E8A-4147-A177-3AD203B41FA5}">
                      <a16:colId xmlns:a16="http://schemas.microsoft.com/office/drawing/2014/main" val="1021127009"/>
                    </a:ext>
                  </a:extLst>
                </a:gridCol>
                <a:gridCol w="2355178">
                  <a:extLst>
                    <a:ext uri="{9D8B030D-6E8A-4147-A177-3AD203B41FA5}">
                      <a16:colId xmlns:a16="http://schemas.microsoft.com/office/drawing/2014/main" val="1031672547"/>
                    </a:ext>
                  </a:extLst>
                </a:gridCol>
              </a:tblGrid>
              <a:tr h="115993">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Code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Name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endParaRPr lang="en-US" sz="700" b="0"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Code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Name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endParaRPr lang="en-US" sz="700" b="0"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Code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Name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endParaRPr lang="en-US" sz="700" b="0"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Code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T w="6350" cap="flat" cmpd="sng" algn="ctr">
                      <a:solidFill>
                        <a:schemeClr val="tx1">
                          <a:lumMod val="50000"/>
                          <a:lumOff val="50000"/>
                        </a:schemeClr>
                      </a:solidFill>
                      <a:prstDash val="dash"/>
                      <a:round/>
                      <a:headEnd type="none" w="med" len="med"/>
                      <a:tailEnd type="none" w="med" len="med"/>
                    </a:lnT>
                    <a:solidFill>
                      <a:schemeClr val="tx2"/>
                    </a:solidFill>
                  </a:tcPr>
                </a:tc>
                <a:tc>
                  <a:txBody>
                    <a:bodyPr/>
                    <a:lstStyle/>
                    <a:p>
                      <a:pPr algn="l" fontAlgn="ctr"/>
                      <a:r>
                        <a:rPr lang="en-US" sz="700" b="1" u="none" strike="noStrike" baseline="0" noProof="0">
                          <a:solidFill>
                            <a:schemeClr val="bg1"/>
                          </a:solidFill>
                          <a:effectLst/>
                          <a:latin typeface="Arial" panose="020B0604020202020204" pitchFamily="34" charset="0"/>
                          <a:cs typeface="Arial" panose="020B0604020202020204" pitchFamily="34" charset="0"/>
                        </a:rPr>
                        <a:t>Name</a:t>
                      </a:r>
                      <a:endParaRPr lang="en-US" sz="700" b="1" i="0" u="none" strike="noStrike" baseline="0" noProof="0">
                        <a:solidFill>
                          <a:schemeClr val="bg1"/>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solidFill>
                      <a:schemeClr val="tx2"/>
                    </a:solidFill>
                  </a:tcPr>
                </a:tc>
                <a:extLst>
                  <a:ext uri="{0D108BD9-81ED-4DB2-BD59-A6C34878D82A}">
                    <a16:rowId xmlns:a16="http://schemas.microsoft.com/office/drawing/2014/main" val="399331273"/>
                  </a:ext>
                </a:extLst>
              </a:tr>
              <a:tr h="115993">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MLN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Melilla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PRG</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Václav Havel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SZX</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Bao'an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YXE</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Saskatoon John G. Diefenbaker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477189131"/>
                  </a:ext>
                </a:extLst>
              </a:tr>
              <a:tr h="115993">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MRS</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Marseille Provence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PTY</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Panama City Tocumen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TAO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Qingdao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YYC</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Calgary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101638427"/>
                  </a:ext>
                </a:extLst>
              </a:tr>
              <a:tr h="115993">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MRU</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Sir S. Ramgoolam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PUJ</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Punta Cana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TBS</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Tbilisi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YYJ</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Victoria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955999365"/>
                  </a:ext>
                </a:extLst>
              </a:tr>
              <a:tr h="115993">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MSP</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Minneapolis/St P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PVG</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Pudong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TFN</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Tenerife-Norte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YYT</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St John's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626665833"/>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MSY</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Louis Armstrong New Orleans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PVR</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G.Diaz Ordaz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TFS</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Tenerife-Sur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YYZ</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Lester B. Pearson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1355735910"/>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MUC</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Munich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PWM</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International Jetport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TIJ</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A.L. Rodriguez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ZAG</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Zagreb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335889067"/>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MVD</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Carrasco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RAK</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Menara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TLL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Tallinn Lennart Meri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ZAZ</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Zaragoza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1464246853"/>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MXP</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Malpensa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REU</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Reus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TLS</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Blagnac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ZNZ</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Abeid Amani Karume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239251072"/>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NAP</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Naples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RIX</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Riga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TLV</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Ben Gurion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ZQN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Queenstown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423202556"/>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NAS</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Lynden Pindling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RMU</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Región de Murcia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TNR</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Ivato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ZQZ</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Zhangjiakou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057515806"/>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NBO</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Jomo Kenyatta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RPR</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Swami Vivekananda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TPA</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Tampa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ZRH</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Zurich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409392774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NCE</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Nice Cote d'Azur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RUH</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King Khalid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TPE</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Taoyuan International Airport Corporation</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2437349167"/>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NCL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Newcastle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RUN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Roland Garros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TRD</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Vaernes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646861051"/>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NKG</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Nanjing Lukou Inertantional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SAT</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San Antonio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TRN</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Torino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28753964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NOU</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La Tontouta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SCL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Arturo Merino Benitez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TRV</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Thiruvananthapuram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834498339"/>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NRT</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Narita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SCQ</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Santiago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TRZ</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Tiruchirappalli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264862874"/>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NSI</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Yaoundé-Nsimalen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SDR</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Santander -Seve Ballesteros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TSN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Tianjin Binhai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251100192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NTL</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Newcastle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SEA</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Seattle-Tacoma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UIO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Mariscal Sucre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574572639"/>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OKC</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Will Rogers World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SFB</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Orlando Sanford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UKB</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Kobe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114888566"/>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OLB</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Olbia Costa Smeralda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SFO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San Francisco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UPG</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Makassar Airport Sultan Hasanuddin</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183780536"/>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ONT</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Ontario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SHA</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Hongqiao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UTN</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Upington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858746991"/>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OPO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Porto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SHE</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Taoxian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UVF</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Hewanorra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225331663"/>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ORY</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Orly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SHJ</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Sharjah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VDE</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El Hierro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1353262299"/>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OSL</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Gardermoen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SIN</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Changi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VGO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Vigo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4288741235"/>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OVD</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Asturias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SJC</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Mineta  San Jose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VIE</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Vienna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711269895"/>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PAT</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Jay Prakash Narayan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SJD</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Los Cabos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VIT</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Vitoria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4040742824"/>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PDL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Joao Paulo II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SJJ</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P.C. Sarajevo International Airport LLC</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VLC</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Valencia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4158810295"/>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PEK</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Capital Intl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SJO</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Juan Santamaria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VLL</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Valladolid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789388846"/>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PFO</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Paphos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SJU</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Luis Munoz Marin Intl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VNO</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Vilnius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750044714"/>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PGF</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Perpignan–Rivesaltes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SJW</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Zhengding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VNS</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Lal Bahadur Shastri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174540614"/>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PGK</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Depati Amir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SKG</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Thessaloniki Airport "Makedonia"</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VTZ</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Visakhapatnam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086292771"/>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PIT</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Pittsburgh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SKP</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Skopje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WAW</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Warsaw Chopin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236512759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PKX</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Beijing Daxing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SLC</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Salt Lake City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WLG</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Wellington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335849812"/>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PLM</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S M Badaruddin II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SLL</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Salalah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XRY</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Jerez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020868754"/>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PLZ</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Port Elizabeth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SOC</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Surakarta Airport Adi Soemarmo</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YEG</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Edmonton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953381103"/>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PMI</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Palma de Mallorca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SOF</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Sofia Airport/Sof Connect AD</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YHZ</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Halifax Stanfield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218111225"/>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PNA</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Pamplona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SPC</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La Palma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YIA</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Yogyakarta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214337817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PNH</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Phnom Penh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SRG</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Achmad Yani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YIH</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Sanxia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150414550"/>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PNK</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Supadio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SUB</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Surabaya Airport Juanda</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YLW</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Kelowna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2488229727"/>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PNQ</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Lohegaon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SVG</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Sola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YMM</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Fort McMurray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1810833638"/>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PNR</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Agostinho Neto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SVQ</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Sevilla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YQR</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Regina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1617560927"/>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POP</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Gregorio Luperón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SXR</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Srinagar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YTZ</a:t>
                      </a: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Billy Bishop City A/P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tcPr>
                </a:tc>
                <a:extLst>
                  <a:ext uri="{0D108BD9-81ED-4DB2-BD59-A6C34878D82A}">
                    <a16:rowId xmlns:a16="http://schemas.microsoft.com/office/drawing/2014/main" val="3015829503"/>
                  </a:ext>
                </a:extLst>
              </a:tr>
              <a:tr h="5134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POS</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Piarco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SYD</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Kingsford Smith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YUL</a:t>
                      </a: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Pierre E.Trudeau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solidFill>
                      <a:schemeClr val="bg1">
                        <a:lumMod val="95000"/>
                      </a:schemeClr>
                    </a:solidFill>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solidFill>
                      <a:schemeClr val="bg1">
                        <a:lumMod val="95000"/>
                      </a:schemeClr>
                    </a:solidFill>
                  </a:tcPr>
                </a:tc>
                <a:extLst>
                  <a:ext uri="{0D108BD9-81ED-4DB2-BD59-A6C34878D82A}">
                    <a16:rowId xmlns:a16="http://schemas.microsoft.com/office/drawing/2014/main" val="3318010530"/>
                  </a:ext>
                </a:extLst>
              </a:tr>
              <a:tr h="115993">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PPT</a:t>
                      </a:r>
                    </a:p>
                  </a:txBody>
                  <a:tcPr marL="36000" marR="2580" marT="2580" marB="0" anchor="ctr">
                    <a:lnL w="6350" cap="flat" cmpd="sng" algn="ctr">
                      <a:solidFill>
                        <a:schemeClr val="tx1">
                          <a:lumMod val="50000"/>
                          <a:lumOff val="50000"/>
                        </a:schemeClr>
                      </a:solidFill>
                      <a:prstDash val="dash"/>
                      <a:round/>
                      <a:headEnd type="none" w="med" len="med"/>
                      <a:tailEnd type="none" w="med" len="med"/>
                    </a:lnL>
                    <a:lnB w="6350" cap="flat" cmpd="sng" algn="ctr">
                      <a:solidFill>
                        <a:schemeClr val="tx1">
                          <a:lumMod val="50000"/>
                          <a:lumOff val="50000"/>
                        </a:schemeClr>
                      </a:solidFill>
                      <a:prstDash val="dash"/>
                      <a:round/>
                      <a:headEnd type="none" w="med" len="med"/>
                      <a:tailEnd type="none" w="med" len="med"/>
                    </a:lnB>
                  </a:tcPr>
                </a:tc>
                <a:tc>
                  <a:txBody>
                    <a:bodyPr/>
                    <a:lstStyle/>
                    <a:p>
                      <a:pPr marL="0" algn="l" defTabSz="457200" rtl="0" eaLnBrk="1" fontAlgn="ctr" latinLnBrk="0" hangingPunct="1"/>
                      <a:r>
                        <a:rPr lang="en-US" sz="700" b="0" u="none" strike="noStrike" kern="1200" baseline="0" noProof="0">
                          <a:solidFill>
                            <a:schemeClr val="tx1">
                              <a:lumMod val="85000"/>
                              <a:lumOff val="15000"/>
                            </a:schemeClr>
                          </a:solidFill>
                          <a:effectLst/>
                          <a:latin typeface="Arial" panose="020B0604020202020204" pitchFamily="34" charset="0"/>
                          <a:ea typeface="+mn-ea"/>
                          <a:cs typeface="Arial" panose="020B0604020202020204" pitchFamily="34" charset="0"/>
                        </a:rPr>
                        <a:t>Tahiti-Faa’a Airport </a:t>
                      </a:r>
                    </a:p>
                  </a:txBody>
                  <a:tcPr marL="36000" marR="2580" marT="2580" marB="0" anchor="ctr">
                    <a:lnR w="6350" cap="flat" cmpd="sng" algn="ctr">
                      <a:solidFill>
                        <a:schemeClr val="tx1">
                          <a:lumMod val="50000"/>
                          <a:lumOff val="50000"/>
                        </a:schemeClr>
                      </a:solidFill>
                      <a:prstDash val="dash"/>
                      <a:round/>
                      <a:headEnd type="none" w="med" len="med"/>
                      <a:tailEnd type="none" w="med" len="med"/>
                    </a:lnR>
                    <a:lnB w="6350" cap="flat" cmpd="sng" algn="ctr">
                      <a:solidFill>
                        <a:schemeClr val="tx1">
                          <a:lumMod val="50000"/>
                          <a:lumOff val="50000"/>
                        </a:schemeClr>
                      </a:solidFill>
                      <a:prstDash val="dash"/>
                      <a:round/>
                      <a:headEnd type="none" w="med" len="med"/>
                      <a:tailEnd type="none" w="med" len="med"/>
                    </a:lnB>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SYX</a:t>
                      </a:r>
                    </a:p>
                  </a:txBody>
                  <a:tcPr marL="36000" marR="2580" marT="2580" marB="0" anchor="ctr">
                    <a:lnL w="6350" cap="flat" cmpd="sng" algn="ctr">
                      <a:solidFill>
                        <a:schemeClr val="tx1">
                          <a:lumMod val="50000"/>
                          <a:lumOff val="50000"/>
                        </a:schemeClr>
                      </a:solidFill>
                      <a:prstDash val="dash"/>
                      <a:round/>
                      <a:headEnd type="none" w="med" len="med"/>
                      <a:tailEnd type="none" w="med" len="med"/>
                    </a:lnL>
                    <a:lnB w="6350" cap="flat" cmpd="sng" algn="ctr">
                      <a:solidFill>
                        <a:schemeClr val="tx1">
                          <a:lumMod val="50000"/>
                          <a:lumOff val="50000"/>
                        </a:schemeClr>
                      </a:solidFill>
                      <a:prstDash val="dash"/>
                      <a:round/>
                      <a:headEnd type="none" w="med" len="med"/>
                      <a:tailEnd type="none" w="med" len="med"/>
                    </a:lnB>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Phoenix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lnB w="6350" cap="flat" cmpd="sng" algn="ctr">
                      <a:solidFill>
                        <a:schemeClr val="tx1">
                          <a:lumMod val="50000"/>
                          <a:lumOff val="50000"/>
                        </a:schemeClr>
                      </a:solidFill>
                      <a:prstDash val="dash"/>
                      <a:round/>
                      <a:headEnd type="none" w="med" len="med"/>
                      <a:tailEnd type="none" w="med" len="med"/>
                    </a:lnB>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YVR</a:t>
                      </a:r>
                    </a:p>
                  </a:txBody>
                  <a:tcPr marL="36000" marR="2580" marT="2580" marB="0" anchor="ctr">
                    <a:lnL w="6350" cap="flat" cmpd="sng" algn="ctr">
                      <a:solidFill>
                        <a:schemeClr val="tx1">
                          <a:lumMod val="50000"/>
                          <a:lumOff val="50000"/>
                        </a:schemeClr>
                      </a:solidFill>
                      <a:prstDash val="dash"/>
                      <a:round/>
                      <a:headEnd type="none" w="med" len="med"/>
                      <a:tailEnd type="none" w="med" len="med"/>
                    </a:lnL>
                    <a:lnB w="6350" cap="flat" cmpd="sng" algn="ctr">
                      <a:solidFill>
                        <a:schemeClr val="tx1">
                          <a:lumMod val="50000"/>
                          <a:lumOff val="50000"/>
                        </a:schemeClr>
                      </a:solidFill>
                      <a:prstDash val="dash"/>
                      <a:round/>
                      <a:headEnd type="none" w="med" len="med"/>
                      <a:tailEnd type="none" w="med" len="med"/>
                    </a:lnB>
                  </a:tcPr>
                </a:tc>
                <a:tc>
                  <a:txBody>
                    <a:bodyPr/>
                    <a:lstStyle/>
                    <a:p>
                      <a:pPr algn="l" fontAlgn="ctr"/>
                      <a:r>
                        <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rPr>
                        <a:t>Vancouver International Airport</a:t>
                      </a:r>
                    </a:p>
                  </a:txBody>
                  <a:tcPr marL="36000" marR="2580" marT="2580" marB="0" anchor="ctr">
                    <a:lnR w="6350" cap="flat" cmpd="sng" algn="ctr">
                      <a:solidFill>
                        <a:schemeClr val="tx1">
                          <a:lumMod val="50000"/>
                          <a:lumOff val="50000"/>
                        </a:schemeClr>
                      </a:solidFill>
                      <a:prstDash val="dash"/>
                      <a:round/>
                      <a:headEnd type="none" w="med" len="med"/>
                      <a:tailEnd type="none" w="med" len="med"/>
                    </a:lnR>
                    <a:lnB w="6350" cap="flat" cmpd="sng" algn="ctr">
                      <a:solidFill>
                        <a:schemeClr val="tx1">
                          <a:lumMod val="50000"/>
                          <a:lumOff val="50000"/>
                        </a:schemeClr>
                      </a:solidFill>
                      <a:prstDash val="dash"/>
                      <a:round/>
                      <a:headEnd type="none" w="med" len="med"/>
                      <a:tailEnd type="none" w="med" len="med"/>
                    </a:lnB>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R w="6350" cap="flat" cmpd="sng" algn="ctr">
                      <a:solidFill>
                        <a:schemeClr val="tx1">
                          <a:lumMod val="50000"/>
                          <a:lumOff val="50000"/>
                        </a:schemeClr>
                      </a:solidFill>
                      <a:prstDash val="dash"/>
                      <a:round/>
                      <a:headEnd type="none" w="med" len="med"/>
                      <a:tailEnd type="none" w="med" len="med"/>
                    </a:lnR>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L w="6350" cap="flat" cmpd="sng" algn="ctr">
                      <a:solidFill>
                        <a:schemeClr val="tx1">
                          <a:lumMod val="50000"/>
                          <a:lumOff val="50000"/>
                        </a:schemeClr>
                      </a:solidFill>
                      <a:prstDash val="dash"/>
                      <a:round/>
                      <a:headEnd type="none" w="med" len="med"/>
                      <a:tailEnd type="none" w="med" len="med"/>
                    </a:lnL>
                    <a:lnB w="6350" cap="flat" cmpd="sng" algn="ctr">
                      <a:solidFill>
                        <a:schemeClr val="tx1">
                          <a:lumMod val="50000"/>
                          <a:lumOff val="50000"/>
                        </a:schemeClr>
                      </a:solidFill>
                      <a:prstDash val="dash"/>
                      <a:round/>
                      <a:headEnd type="none" w="med" len="med"/>
                      <a:tailEnd type="none" w="med" len="med"/>
                    </a:lnB>
                  </a:tcPr>
                </a:tc>
                <a:tc>
                  <a:txBody>
                    <a:bodyPr/>
                    <a:lstStyle/>
                    <a:p>
                      <a:pPr algn="l" fontAlgn="ctr"/>
                      <a:endParaRPr lang="en-US" sz="700" b="0" i="0" u="none" strike="noStrike" baseline="0" noProof="0">
                        <a:solidFill>
                          <a:schemeClr val="tx1">
                            <a:lumMod val="85000"/>
                            <a:lumOff val="15000"/>
                          </a:schemeClr>
                        </a:solidFill>
                        <a:effectLst/>
                        <a:latin typeface="Arial" panose="020B0604020202020204" pitchFamily="34" charset="0"/>
                        <a:cs typeface="Arial" panose="020B0604020202020204" pitchFamily="34" charset="0"/>
                      </a:endParaRPr>
                    </a:p>
                  </a:txBody>
                  <a:tcPr marL="36000" marR="2580" marT="2580" marB="0" anchor="ctr">
                    <a:lnR w="6350" cap="flat" cmpd="sng" algn="ctr">
                      <a:solidFill>
                        <a:schemeClr val="tx1">
                          <a:lumMod val="50000"/>
                          <a:lumOff val="50000"/>
                        </a:schemeClr>
                      </a:solidFill>
                      <a:prstDash val="dash"/>
                      <a:round/>
                      <a:headEnd type="none" w="med" len="med"/>
                      <a:tailEnd type="none" w="med" len="med"/>
                    </a:lnR>
                    <a:lnB w="6350" cap="flat" cmpd="sng" algn="ctr">
                      <a:solidFill>
                        <a:schemeClr val="tx1">
                          <a:lumMod val="50000"/>
                          <a:lumOff val="50000"/>
                        </a:schemeClr>
                      </a:solidFill>
                      <a:prstDash val="dash"/>
                      <a:round/>
                      <a:headEnd type="none" w="med" len="med"/>
                      <a:tailEnd type="none" w="med" len="med"/>
                    </a:lnB>
                  </a:tcPr>
                </a:tc>
                <a:extLst>
                  <a:ext uri="{0D108BD9-81ED-4DB2-BD59-A6C34878D82A}">
                    <a16:rowId xmlns:a16="http://schemas.microsoft.com/office/drawing/2014/main" val="523054197"/>
                  </a:ext>
                </a:extLst>
              </a:tr>
            </a:tbl>
          </a:graphicData>
        </a:graphic>
      </p:graphicFrame>
      <p:sp>
        <p:nvSpPr>
          <p:cNvPr id="5" name="Slide Number Placeholder 4">
            <a:extLst>
              <a:ext uri="{FF2B5EF4-FFF2-40B4-BE49-F238E27FC236}">
                <a16:creationId xmlns:a16="http://schemas.microsoft.com/office/drawing/2014/main" id="{227A3CA0-A6B1-2C84-24C5-0D80BCB9091C}"/>
              </a:ext>
            </a:extLst>
          </p:cNvPr>
          <p:cNvSpPr>
            <a:spLocks noGrp="1"/>
          </p:cNvSpPr>
          <p:nvPr>
            <p:ph type="sldNum" sz="quarter" idx="4"/>
          </p:nvPr>
        </p:nvSpPr>
        <p:spPr/>
        <p:txBody>
          <a:bodyPr/>
          <a:lstStyle/>
          <a:p>
            <a:fld id="{13DAD56E-802A-2646-A8DB-6610A51D0FC3}" type="slidenum">
              <a:rPr lang="en-IN" smtClean="0"/>
              <a:t>13</a:t>
            </a:fld>
            <a:endParaRPr lang="en-IN"/>
          </a:p>
        </p:txBody>
      </p:sp>
    </p:spTree>
    <p:extLst>
      <p:ext uri="{BB962C8B-B14F-4D97-AF65-F5344CB8AC3E}">
        <p14:creationId xmlns:p14="http://schemas.microsoft.com/office/powerpoint/2010/main" val="15971491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22F1-A7D2-4A1C-8420-57570863907A}"/>
              </a:ext>
            </a:extLst>
          </p:cNvPr>
          <p:cNvSpPr>
            <a:spLocks noGrp="1"/>
          </p:cNvSpPr>
          <p:nvPr>
            <p:ph type="title"/>
          </p:nvPr>
        </p:nvSpPr>
        <p:spPr/>
        <p:txBody>
          <a:bodyPr>
            <a:normAutofit/>
          </a:bodyPr>
          <a:lstStyle/>
          <a:p>
            <a:r>
              <a:rPr lang="en-CA" b="1"/>
              <a:t>Methodology at a Glance </a:t>
            </a:r>
            <a:br>
              <a:rPr lang="en-CA" b="1"/>
            </a:br>
            <a:r>
              <a:rPr lang="en-CA" b="0">
                <a:solidFill>
                  <a:schemeClr val="bg2"/>
                </a:solidFill>
              </a:rPr>
              <a:t>Number of Respondents by Rated Items – Q2 2023</a:t>
            </a:r>
            <a:endParaRPr lang="en-CA" b="0"/>
          </a:p>
        </p:txBody>
      </p:sp>
      <p:sp>
        <p:nvSpPr>
          <p:cNvPr id="14" name="TextBox 1">
            <a:extLst>
              <a:ext uri="{FF2B5EF4-FFF2-40B4-BE49-F238E27FC236}">
                <a16:creationId xmlns:a16="http://schemas.microsoft.com/office/drawing/2014/main" id="{43111C9C-66C8-4AC2-B357-EFE406DFB7BA}"/>
              </a:ext>
            </a:extLst>
          </p:cNvPr>
          <p:cNvSpPr txBox="1"/>
          <p:nvPr/>
        </p:nvSpPr>
        <p:spPr>
          <a:xfrm>
            <a:off x="6179736" y="5003005"/>
            <a:ext cx="5606660" cy="13157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0"/>
              </a:spcBef>
              <a:spcAft>
                <a:spcPts val="300"/>
              </a:spcAft>
              <a:buClrTx/>
              <a:buSzTx/>
              <a:buFontTx/>
              <a:buNone/>
              <a:defRPr/>
            </a:pPr>
            <a:r>
              <a:rPr kumimoji="0" lang="en-CA" sz="900" b="0" i="1"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Times New Roman" panose="02020603050405020304" pitchFamily="18" charset="0"/>
                <a:cs typeface="Arial" panose="020B0604020202020204" pitchFamily="34" charset="0"/>
              </a:rPr>
              <a:t>Notes: </a:t>
            </a:r>
          </a:p>
          <a:p>
            <a:pPr marL="0" marR="0" lvl="0" indent="0" algn="just" defTabSz="457200" rtl="0" eaLnBrk="1" fontAlgn="auto" latinLnBrk="0" hangingPunct="1">
              <a:lnSpc>
                <a:spcPct val="100000"/>
              </a:lnSpc>
              <a:spcBef>
                <a:spcPct val="0"/>
              </a:spcBef>
              <a:spcAft>
                <a:spcPts val="300"/>
              </a:spcAft>
              <a:buClrTx/>
              <a:buSzTx/>
              <a:buFontTx/>
              <a:buNone/>
              <a:defRPr/>
            </a:pPr>
            <a:r>
              <a:rPr kumimoji="0" lang="en-CA" sz="900" b="0" i="1"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Times New Roman" panose="02020603050405020304" pitchFamily="18" charset="0"/>
                <a:cs typeface="Arial" panose="020B0604020202020204" pitchFamily="34" charset="0"/>
              </a:rPr>
              <a:t>* Overall Satisfaction is filtered by Q3 “Main Reason for this trip". </a:t>
            </a:r>
          </a:p>
          <a:p>
            <a:pPr marL="0" marR="0" lvl="0" indent="0" algn="just" defTabSz="457200" rtl="0" eaLnBrk="1" fontAlgn="auto" latinLnBrk="0" hangingPunct="1">
              <a:lnSpc>
                <a:spcPct val="100000"/>
              </a:lnSpc>
              <a:spcBef>
                <a:spcPct val="0"/>
              </a:spcBef>
              <a:spcAft>
                <a:spcPts val="300"/>
              </a:spcAft>
              <a:buClrTx/>
              <a:buSzTx/>
              <a:buFontTx/>
              <a:buNone/>
              <a:defRPr/>
            </a:pPr>
            <a:r>
              <a:rPr kumimoji="0" lang="en-CA" sz="900" b="0" i="1"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Times New Roman" panose="02020603050405020304" pitchFamily="18" charset="0"/>
                <a:cs typeface="Arial" panose="020B0604020202020204" pitchFamily="34" charset="0"/>
              </a:rPr>
              <a:t>Responding to questions is not mandatory, the number of respondents could be different for each service item, and it could be lower than the total number of completed questionnaires.</a:t>
            </a:r>
          </a:p>
          <a:p>
            <a:pPr algn="just" defTabSz="457200">
              <a:spcAft>
                <a:spcPts val="300"/>
              </a:spcAft>
              <a:defRPr/>
            </a:pPr>
            <a:r>
              <a:rPr kumimoji="0" lang="en-CA" sz="900" b="0" i="1"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Times New Roman" panose="02020603050405020304" pitchFamily="18" charset="0"/>
                <a:cs typeface="Arial" panose="020B0604020202020204" pitchFamily="34" charset="0"/>
              </a:rPr>
              <a:t>Bases with less than 30 respondents are highlighted in </a:t>
            </a:r>
            <a:r>
              <a:rPr kumimoji="0" lang="en-CA" sz="900" b="0" i="1" u="none" strike="noStrike" kern="1200" cap="none" spc="0" normalizeH="0" baseline="0" noProof="0">
                <a:ln>
                  <a:noFill/>
                </a:ln>
                <a:solidFill>
                  <a:schemeClr val="bg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light grey</a:t>
            </a:r>
            <a:r>
              <a:rPr lang="en-CA" sz="900" i="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 </a:t>
            </a:r>
            <a:r>
              <a:rPr kumimoji="0" lang="en-US" sz="900" b="0" i="1"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Times New Roman" panose="02020603050405020304" pitchFamily="18" charset="0"/>
                <a:cs typeface="Arial" panose="020B0604020202020204" pitchFamily="34" charset="0"/>
              </a:rPr>
              <a:t>This boundary (n&lt;30) is only a rule of thumb frequently used in statistics to delimit “small samples”. </a:t>
            </a:r>
            <a:r>
              <a:rPr lang="en-US" sz="900" i="1">
                <a:solidFill>
                  <a:schemeClr val="tx1">
                    <a:lumMod val="85000"/>
                    <a:lumOff val="15000"/>
                  </a:schemeClr>
                </a:solidFill>
                <a:latin typeface="Arial" panose="020B0604020202020204" pitchFamily="34" charset="0"/>
                <a:cs typeface="Arial" panose="020B0604020202020204" pitchFamily="34" charset="0"/>
              </a:rPr>
              <a:t>Results for small samples (n&lt;30) are presented in this report for informative purposes only and are not considered in statistical testing. Therefore, interpretations are to be made with caution with regards to these items.</a:t>
            </a:r>
          </a:p>
        </p:txBody>
      </p:sp>
      <p:sp>
        <p:nvSpPr>
          <p:cNvPr id="17" name="Subtitle 2">
            <a:extLst>
              <a:ext uri="{FF2B5EF4-FFF2-40B4-BE49-F238E27FC236}">
                <a16:creationId xmlns:a16="http://schemas.microsoft.com/office/drawing/2014/main" id="{E2CCB37D-2F37-4078-B69C-6A99FEE0C8E4}"/>
              </a:ext>
            </a:extLst>
          </p:cNvPr>
          <p:cNvSpPr txBox="1"/>
          <p:nvPr/>
        </p:nvSpPr>
        <p:spPr>
          <a:xfrm>
            <a:off x="537245" y="1137476"/>
            <a:ext cx="11300079" cy="348415"/>
          </a:xfrm>
          <a:prstGeom prst="rect">
            <a:avLst/>
          </a:prstGeom>
        </p:spPr>
        <p:txBody>
          <a:bodyPr vert="horz" wrap="square" lIns="91440" tIns="45720" rIns="91440" bIns="45720" rtlCol="0">
            <a:spAutoFit/>
          </a:bodyPr>
          <a:lstStyle>
            <a:defPPr>
              <a:defRPr lang="en-US"/>
            </a:defPPr>
            <a:lvl1pPr marL="457200" marR="0" indent="-457200" algn="l" defTabSz="457200" rtl="0" eaLnBrk="1" fontAlgn="auto" latinLnBrk="0" hangingPunct="1">
              <a:lnSpc>
                <a:spcPct val="100000"/>
              </a:lnSpc>
              <a:spcBef>
                <a:spcPct val="20000"/>
              </a:spcBef>
              <a:spcAft>
                <a:spcPct val="0"/>
              </a:spcAft>
              <a:buClrTx/>
              <a:buSzTx/>
              <a:buFont typeface="Wingdings" panose="05000000000000000000" pitchFamily="2" charset="2"/>
              <a:buChar char=""/>
              <a:defRPr sz="1400" kern="1200" baseline="0">
                <a:solidFill>
                  <a:srgbClr val="003A8C"/>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nSpc>
                <a:spcPct val="150000"/>
              </a:lnSpc>
              <a:buNone/>
              <a:defRPr/>
            </a:pPr>
            <a:r>
              <a:rPr lang="en-US" sz="1200">
                <a:solidFill>
                  <a:schemeClr val="tx1">
                    <a:lumMod val="85000"/>
                    <a:lumOff val="15000"/>
                  </a:schemeClr>
                </a:solidFill>
                <a:ea typeface="Verdana" panose="020B0604030504040204" pitchFamily="34" charset="0"/>
              </a:rPr>
              <a:t>In Q2 2023, 377 questionnaires were collected at BWI. </a:t>
            </a:r>
          </a:p>
        </p:txBody>
      </p:sp>
      <p:graphicFrame>
        <p:nvGraphicFramePr>
          <p:cNvPr id="10" name="Table 14">
            <a:extLst>
              <a:ext uri="{FF2B5EF4-FFF2-40B4-BE49-F238E27FC236}">
                <a16:creationId xmlns:a16="http://schemas.microsoft.com/office/drawing/2014/main" id="{8700A430-0A72-4585-B023-24A185E14D51}"/>
              </a:ext>
            </a:extLst>
          </p:cNvPr>
          <p:cNvGraphicFramePr>
            <a:graphicFrameLocks noGrp="1"/>
          </p:cNvGraphicFramePr>
          <p:nvPr>
            <p:extLst>
              <p:ext uri="{D42A27DB-BD31-4B8C-83A1-F6EECF244321}">
                <p14:modId xmlns:p14="http://schemas.microsoft.com/office/powerpoint/2010/main" val="1128193779"/>
              </p:ext>
            </p:extLst>
          </p:nvPr>
        </p:nvGraphicFramePr>
        <p:xfrm>
          <a:off x="6280473" y="1535613"/>
          <a:ext cx="5695861" cy="2936880"/>
        </p:xfrm>
        <a:graphic>
          <a:graphicData uri="http://schemas.openxmlformats.org/drawingml/2006/table">
            <a:tbl>
              <a:tblPr firstRow="1" bandRow="1"/>
              <a:tblGrid>
                <a:gridCol w="1160088">
                  <a:extLst>
                    <a:ext uri="{9D8B030D-6E8A-4147-A177-3AD203B41FA5}">
                      <a16:colId xmlns:a16="http://schemas.microsoft.com/office/drawing/2014/main" val="1388573135"/>
                    </a:ext>
                  </a:extLst>
                </a:gridCol>
                <a:gridCol w="3600000">
                  <a:extLst>
                    <a:ext uri="{9D8B030D-6E8A-4147-A177-3AD203B41FA5}">
                      <a16:colId xmlns:a16="http://schemas.microsoft.com/office/drawing/2014/main" val="3257635544"/>
                    </a:ext>
                  </a:extLst>
                </a:gridCol>
                <a:gridCol w="935773">
                  <a:extLst>
                    <a:ext uri="{9D8B030D-6E8A-4147-A177-3AD203B41FA5}">
                      <a16:colId xmlns:a16="http://schemas.microsoft.com/office/drawing/2014/main" val="1935548820"/>
                    </a:ext>
                  </a:extLst>
                </a:gridCol>
              </a:tblGrid>
              <a:tr h="251734">
                <a:tc gridSpan="2">
                  <a:txBody>
                    <a:bodyPr/>
                    <a:lstStyle/>
                    <a:p>
                      <a:pPr algn="ctr"/>
                      <a:endParaRPr lang="en-IN" sz="900">
                        <a:latin typeface="Arial" panose="020B0604020202020204" pitchFamily="34" charset="0"/>
                        <a:cs typeface="Arial" panose="020B0604020202020204" pitchFamily="34" charset="0"/>
                      </a:endParaRPr>
                    </a:p>
                  </a:txBody>
                  <a:tcPr>
                    <a:lnL w="9525" cmpd="sng">
                      <a:solidFill>
                        <a:schemeClr val="tx1">
                          <a:lumMod val="50000"/>
                          <a:lumOff val="50000"/>
                        </a:schemeClr>
                      </a:solidFill>
                      <a:prstDash val="sysDash"/>
                    </a:lnL>
                    <a:lnR w="9525" cap="flat" cmpd="sng" algn="ctr">
                      <a:solidFill>
                        <a:schemeClr val="tx1">
                          <a:lumMod val="50000"/>
                          <a:lumOff val="50000"/>
                        </a:schemeClr>
                      </a:solidFill>
                      <a:prstDash val="sysDash"/>
                      <a:round/>
                      <a:headEnd type="none" w="med" len="med"/>
                      <a:tailEnd type="none" w="med" len="med"/>
                    </a:lnR>
                    <a:lnT w="9525" cmpd="sng">
                      <a:solidFill>
                        <a:schemeClr val="tx1">
                          <a:lumMod val="50000"/>
                          <a:lumOff val="50000"/>
                        </a:schemeClr>
                      </a:solidFill>
                      <a:prstDash val="sysDash"/>
                    </a:lnT>
                    <a:lnB w="9525" cap="flat" cmpd="sng" algn="ctr">
                      <a:solidFill>
                        <a:schemeClr val="tx1">
                          <a:lumMod val="50000"/>
                          <a:lumOff val="50000"/>
                        </a:schemeClr>
                      </a:solidFill>
                      <a:prstDash val="sysDash"/>
                      <a:round/>
                      <a:headEnd type="none" w="med" len="med"/>
                      <a:tailEnd type="none" w="med" len="med"/>
                    </a:lnB>
                    <a:solidFill>
                      <a:schemeClr val="tx2"/>
                    </a:solidFill>
                  </a:tcPr>
                </a:tc>
                <a:tc hMerge="1">
                  <a:txBody>
                    <a:bodyPr/>
                    <a:lstStyle/>
                    <a:p>
                      <a:pPr algn="ctr"/>
                      <a:endParaRPr lang="en-IN" sz="900">
                        <a:latin typeface="Arial" panose="020B0604020202020204" pitchFamily="34" charset="0"/>
                        <a:cs typeface="Arial" panose="020B0604020202020204" pitchFamily="34" charset="0"/>
                      </a:endParaRPr>
                    </a:p>
                  </a:txBody>
                  <a:tcP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mpd="sng">
                      <a:solidFill>
                        <a:schemeClr val="tx1">
                          <a:lumMod val="50000"/>
                          <a:lumOff val="50000"/>
                        </a:schemeClr>
                      </a:solidFill>
                      <a:prstDash val="sysDash"/>
                    </a:lnT>
                    <a:lnB w="9525" cap="flat" cmpd="sng" algn="ctr">
                      <a:solidFill>
                        <a:schemeClr val="tx1">
                          <a:lumMod val="50000"/>
                          <a:lumOff val="50000"/>
                        </a:schemeClr>
                      </a:solidFill>
                      <a:prstDash val="sysDash"/>
                      <a:round/>
                      <a:headEnd type="none" w="med" len="med"/>
                      <a:tailEnd type="none" w="med" len="med"/>
                    </a:lnB>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en-US" sz="900" b="1">
                          <a:solidFill>
                            <a:schemeClr val="bg1"/>
                          </a:solidFill>
                          <a:latin typeface="Arial" panose="020B0604020202020204" pitchFamily="34" charset="0"/>
                          <a:cs typeface="Arial" panose="020B0604020202020204" pitchFamily="34" charset="0"/>
                        </a:rPr>
                        <a:t>Base of respondents</a:t>
                      </a:r>
                    </a:p>
                  </a:txBody>
                  <a:tcP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mpd="sng">
                      <a:solidFill>
                        <a:schemeClr val="tx1">
                          <a:lumMod val="50000"/>
                          <a:lumOff val="50000"/>
                        </a:schemeClr>
                      </a:solidFill>
                      <a:prstDash val="sysDash"/>
                    </a:lnT>
                    <a:lnB w="9525" cap="flat" cmpd="sng" algn="ctr">
                      <a:solidFill>
                        <a:schemeClr val="tx1">
                          <a:lumMod val="50000"/>
                          <a:lumOff val="50000"/>
                        </a:schemeClr>
                      </a:solidFill>
                      <a:prstDash val="sysDash"/>
                      <a:round/>
                      <a:headEnd type="none" w="med" len="med"/>
                      <a:tailEnd type="none" w="med" len="med"/>
                    </a:lnB>
                    <a:solidFill>
                      <a:schemeClr val="tx2"/>
                    </a:solidFill>
                  </a:tcPr>
                </a:tc>
                <a:extLst>
                  <a:ext uri="{0D108BD9-81ED-4DB2-BD59-A6C34878D82A}">
                    <a16:rowId xmlns:a16="http://schemas.microsoft.com/office/drawing/2014/main" val="4042854594"/>
                  </a:ext>
                </a:extLst>
              </a:tr>
              <a:tr h="190800">
                <a:tc rowSpan="10">
                  <a:txBody>
                    <a:bodyPr/>
                    <a:lstStyle/>
                    <a:p>
                      <a:pPr algn="ctr"/>
                      <a:r>
                        <a:rPr lang="en-IN" sz="900" b="1">
                          <a:solidFill>
                            <a:schemeClr val="tx1">
                              <a:lumMod val="85000"/>
                              <a:lumOff val="15000"/>
                            </a:schemeClr>
                          </a:solidFill>
                          <a:latin typeface="Arial" panose="020B0604020202020204" pitchFamily="34" charset="0"/>
                          <a:cs typeface="Arial" panose="020B0604020202020204" pitchFamily="34" charset="0"/>
                        </a:rPr>
                        <a:t>Throughout the Airport</a:t>
                      </a:r>
                    </a:p>
                    <a:p>
                      <a:pPr algn="ctr"/>
                      <a:r>
                        <a:rPr sz="900" b="0" i="1"/>
                        <a:t>(n=376)</a:t>
                      </a: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solidFill>
                        <a:schemeClr val="tx1">
                          <a:lumMod val="50000"/>
                          <a:lumOff val="50000"/>
                        </a:schemeClr>
                      </a:solid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rgbClr val="F2F2F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900">
                          <a:solidFill>
                            <a:schemeClr val="tx1">
                              <a:lumMod val="85000"/>
                              <a:lumOff val="15000"/>
                            </a:schemeClr>
                          </a:solidFill>
                          <a:latin typeface="Arial" panose="020B0604020202020204" pitchFamily="34" charset="0"/>
                          <a:cs typeface="Arial" panose="020B0604020202020204" pitchFamily="34" charset="0"/>
                        </a:rPr>
                        <a:t>Ease of finding your way</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en-US" sz="900" i="0">
                          <a:solidFill>
                            <a:srgbClr val="262626"/>
                          </a:solidFill>
                          <a:latin typeface="Arial" panose="020B0604020202020204" pitchFamily="34" charset="0"/>
                          <a:cs typeface="Arial" panose="020B0604020202020204" pitchFamily="34" charset="0"/>
                        </a:rPr>
                        <a:t>375</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solidFill>
                        <a:schemeClr val="tx1">
                          <a:lumMod val="50000"/>
                          <a:lumOff val="50000"/>
                        </a:schemeClr>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1060899880"/>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Availability of flight information (gate and time)</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367</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1582473810"/>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Walking distance inside the terminal</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374</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4270498285"/>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Ease of making connection with other flights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121</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880533775"/>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Courtesy and helpfulness of airport staff (information and maintenance staff)</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310</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2923833440"/>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Wi-Fi service quality</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257</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426383346"/>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Availability of charging stations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276</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1496089609"/>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Entertainment and leisure options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220</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787183185"/>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Availability of washrooms/toilets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360</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3725753703"/>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Cleanliness of washrooms/toilets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342</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687484179"/>
                  </a:ext>
                </a:extLst>
              </a:tr>
              <a:tr h="190800">
                <a:tc rowSpan="3">
                  <a:txBody>
                    <a:bodyPr/>
                    <a:lstStyle/>
                    <a:p>
                      <a:pPr algn="ctr"/>
                      <a:r>
                        <a:rPr lang="en-IN" sz="900" b="1">
                          <a:solidFill>
                            <a:schemeClr val="tx1">
                              <a:lumMod val="85000"/>
                              <a:lumOff val="15000"/>
                            </a:schemeClr>
                          </a:solidFill>
                          <a:latin typeface="Arial" panose="020B0604020202020204" pitchFamily="34" charset="0"/>
                          <a:cs typeface="Arial" panose="020B0604020202020204" pitchFamily="34" charset="0"/>
                        </a:rPr>
                        <a:t>Airport Atmosphere</a:t>
                      </a:r>
                    </a:p>
                    <a:p>
                      <a:pPr algn="ctr"/>
                      <a:r>
                        <a:rPr sz="900" b="0" i="1"/>
                        <a:t>(n=376)</a:t>
                      </a: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Health safety</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374</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3160499451"/>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Cleanliness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376</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969566943"/>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mpd="sng">
                      <a:prstDash val="sysDash"/>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Ambience</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mpd="sng">
                      <a:solidFill>
                        <a:srgbClr val="808080"/>
                      </a:solidFill>
                      <a:prstDash val="sysDash"/>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374</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mpd="sng">
                      <a:solidFill>
                        <a:srgbClr val="808080"/>
                      </a:solidFill>
                      <a:prstDash val="sysDash"/>
                    </a:lnB>
                    <a:solidFill>
                      <a:schemeClr val="bg1"/>
                    </a:solidFill>
                  </a:tcPr>
                </a:tc>
                <a:extLst>
                  <a:ext uri="{0D108BD9-81ED-4DB2-BD59-A6C34878D82A}">
                    <a16:rowId xmlns:a16="http://schemas.microsoft.com/office/drawing/2014/main" val="1884497242"/>
                  </a:ext>
                </a:extLst>
              </a:tr>
            </a:tbl>
          </a:graphicData>
        </a:graphic>
      </p:graphicFrame>
      <p:graphicFrame>
        <p:nvGraphicFramePr>
          <p:cNvPr id="8" name="Table 12">
            <a:extLst>
              <a:ext uri="{FF2B5EF4-FFF2-40B4-BE49-F238E27FC236}">
                <a16:creationId xmlns:a16="http://schemas.microsoft.com/office/drawing/2014/main" id="{2D6ADEA2-AF40-4E52-AE06-402C71D31856}"/>
              </a:ext>
            </a:extLst>
          </p:cNvPr>
          <p:cNvGraphicFramePr>
            <a:graphicFrameLocks noGrp="1"/>
          </p:cNvGraphicFramePr>
          <p:nvPr>
            <p:extLst>
              <p:ext uri="{D42A27DB-BD31-4B8C-83A1-F6EECF244321}">
                <p14:modId xmlns:p14="http://schemas.microsoft.com/office/powerpoint/2010/main" val="1879813954"/>
              </p:ext>
            </p:extLst>
          </p:nvPr>
        </p:nvGraphicFramePr>
        <p:xfrm>
          <a:off x="400139" y="1533714"/>
          <a:ext cx="5695861" cy="4740480"/>
        </p:xfrm>
        <a:graphic>
          <a:graphicData uri="http://schemas.openxmlformats.org/drawingml/2006/table">
            <a:tbl>
              <a:tblPr firstRow="1" bandRow="1"/>
              <a:tblGrid>
                <a:gridCol w="1160088">
                  <a:extLst>
                    <a:ext uri="{9D8B030D-6E8A-4147-A177-3AD203B41FA5}">
                      <a16:colId xmlns:a16="http://schemas.microsoft.com/office/drawing/2014/main" val="1388573135"/>
                    </a:ext>
                  </a:extLst>
                </a:gridCol>
                <a:gridCol w="3600000">
                  <a:extLst>
                    <a:ext uri="{9D8B030D-6E8A-4147-A177-3AD203B41FA5}">
                      <a16:colId xmlns:a16="http://schemas.microsoft.com/office/drawing/2014/main" val="3257635544"/>
                    </a:ext>
                  </a:extLst>
                </a:gridCol>
                <a:gridCol w="935773">
                  <a:extLst>
                    <a:ext uri="{9D8B030D-6E8A-4147-A177-3AD203B41FA5}">
                      <a16:colId xmlns:a16="http://schemas.microsoft.com/office/drawing/2014/main" val="1935548820"/>
                    </a:ext>
                  </a:extLst>
                </a:gridCol>
              </a:tblGrid>
              <a:tr h="361403">
                <a:tc gridSpan="2">
                  <a:txBody>
                    <a:bodyPr/>
                    <a:lstStyle/>
                    <a:p>
                      <a:pPr algn="ctr"/>
                      <a:endParaRPr lang="en-IN" sz="900">
                        <a:latin typeface="Arial" panose="020B0604020202020204" pitchFamily="34" charset="0"/>
                        <a:cs typeface="Arial" panose="020B0604020202020204" pitchFamily="34" charset="0"/>
                      </a:endParaRPr>
                    </a:p>
                  </a:txBody>
                  <a:tcPr>
                    <a:lnL w="9525" cmpd="sng">
                      <a:solidFill>
                        <a:schemeClr val="tx1">
                          <a:lumMod val="50000"/>
                          <a:lumOff val="50000"/>
                        </a:schemeClr>
                      </a:solidFill>
                      <a:prstDash val="sysDash"/>
                    </a:lnL>
                    <a:lnR w="9525" cap="flat" cmpd="sng" algn="ctr">
                      <a:solidFill>
                        <a:schemeClr val="tx1">
                          <a:lumMod val="50000"/>
                          <a:lumOff val="50000"/>
                        </a:schemeClr>
                      </a:solidFill>
                      <a:prstDash val="sysDash"/>
                      <a:round/>
                      <a:headEnd type="none" w="med" len="med"/>
                      <a:tailEnd type="none" w="med" len="med"/>
                    </a:lnR>
                    <a:lnT w="9525" cmpd="sng">
                      <a:solidFill>
                        <a:schemeClr val="tx1">
                          <a:lumMod val="50000"/>
                          <a:lumOff val="50000"/>
                        </a:schemeClr>
                      </a:solidFill>
                      <a:prstDash val="sysDash"/>
                    </a:lnT>
                    <a:lnB w="9525" cap="flat" cmpd="sng" algn="ctr">
                      <a:solidFill>
                        <a:schemeClr val="tx1">
                          <a:lumMod val="50000"/>
                          <a:lumOff val="50000"/>
                        </a:schemeClr>
                      </a:solidFill>
                      <a:prstDash val="sysDash"/>
                      <a:round/>
                      <a:headEnd type="none" w="med" len="med"/>
                      <a:tailEnd type="none" w="med" len="med"/>
                    </a:lnB>
                    <a:solidFill>
                      <a:schemeClr val="tx2"/>
                    </a:solidFill>
                  </a:tcPr>
                </a:tc>
                <a:tc hMerge="1">
                  <a:txBody>
                    <a:bodyPr/>
                    <a:lstStyle/>
                    <a:p>
                      <a:pPr algn="ctr"/>
                      <a:endParaRPr lang="en-IN" sz="900">
                        <a:latin typeface="Arial" panose="020B0604020202020204" pitchFamily="34" charset="0"/>
                        <a:cs typeface="Arial" panose="020B0604020202020204" pitchFamily="34" charset="0"/>
                      </a:endParaRPr>
                    </a:p>
                  </a:txBody>
                  <a:tcP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mpd="sng">
                      <a:solidFill>
                        <a:schemeClr val="tx1">
                          <a:lumMod val="50000"/>
                          <a:lumOff val="50000"/>
                        </a:schemeClr>
                      </a:solidFill>
                      <a:prstDash val="sysDash"/>
                    </a:lnT>
                    <a:lnB w="9525" cap="flat" cmpd="sng" algn="ctr">
                      <a:solidFill>
                        <a:schemeClr val="tx1">
                          <a:lumMod val="50000"/>
                          <a:lumOff val="50000"/>
                        </a:schemeClr>
                      </a:solidFill>
                      <a:prstDash val="sysDash"/>
                      <a:round/>
                      <a:headEnd type="none" w="med" len="med"/>
                      <a:tailEnd type="none" w="med" len="med"/>
                    </a:lnB>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en-US" sz="900" b="1">
                          <a:solidFill>
                            <a:schemeClr val="bg1"/>
                          </a:solidFill>
                          <a:latin typeface="Arial" panose="020B0604020202020204" pitchFamily="34" charset="0"/>
                          <a:cs typeface="Arial" panose="020B0604020202020204" pitchFamily="34" charset="0"/>
                        </a:rPr>
                        <a:t>Base of respondents</a:t>
                      </a:r>
                    </a:p>
                  </a:txBody>
                  <a:tcP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mpd="sng">
                      <a:solidFill>
                        <a:schemeClr val="tx1">
                          <a:lumMod val="50000"/>
                          <a:lumOff val="50000"/>
                        </a:schemeClr>
                      </a:solidFill>
                      <a:prstDash val="sysDash"/>
                    </a:lnT>
                    <a:lnB w="9525" cap="flat" cmpd="sng" algn="ctr">
                      <a:solidFill>
                        <a:schemeClr val="tx1">
                          <a:lumMod val="50000"/>
                          <a:lumOff val="50000"/>
                        </a:schemeClr>
                      </a:solidFill>
                      <a:prstDash val="sysDash"/>
                      <a:round/>
                      <a:headEnd type="none" w="med" len="med"/>
                      <a:tailEnd type="none" w="med" len="med"/>
                    </a:lnB>
                    <a:solidFill>
                      <a:schemeClr val="tx2"/>
                    </a:solidFill>
                  </a:tcPr>
                </a:tc>
                <a:extLst>
                  <a:ext uri="{0D108BD9-81ED-4DB2-BD59-A6C34878D82A}">
                    <a16:rowId xmlns:a16="http://schemas.microsoft.com/office/drawing/2014/main" val="4042854594"/>
                  </a:ext>
                </a:extLst>
              </a:tr>
              <a:tr h="190800">
                <a:tc rowSpan="4">
                  <a:txBody>
                    <a:bodyPr/>
                    <a:lstStyle/>
                    <a:p>
                      <a:pPr algn="ctr"/>
                      <a:r>
                        <a:rPr lang="en-IN" sz="900" b="1">
                          <a:solidFill>
                            <a:schemeClr val="tx1">
                              <a:lumMod val="85000"/>
                              <a:lumOff val="15000"/>
                            </a:schemeClr>
                          </a:solidFill>
                          <a:latin typeface="Arial" panose="020B0604020202020204" pitchFamily="34" charset="0"/>
                          <a:cs typeface="Arial" panose="020B0604020202020204" pitchFamily="34" charset="0"/>
                        </a:rPr>
                        <a:t>Overall Satisfaction</a:t>
                      </a: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solidFill>
                        <a:schemeClr val="tx1">
                          <a:lumMod val="50000"/>
                          <a:lumOff val="50000"/>
                        </a:schemeClr>
                      </a:solid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900">
                          <a:solidFill>
                            <a:schemeClr val="tx1">
                              <a:lumMod val="85000"/>
                              <a:lumOff val="15000"/>
                            </a:schemeClr>
                          </a:solidFill>
                          <a:latin typeface="Arial" panose="020B0604020202020204" pitchFamily="34" charset="0"/>
                          <a:cs typeface="Arial" panose="020B0604020202020204" pitchFamily="34" charset="0"/>
                        </a:rPr>
                        <a:t>Total</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en-US" sz="900" i="0">
                          <a:solidFill>
                            <a:srgbClr val="262626"/>
                          </a:solidFill>
                          <a:latin typeface="Arial" panose="020B0604020202020204" pitchFamily="34" charset="0"/>
                          <a:cs typeface="Arial" panose="020B0604020202020204" pitchFamily="34" charset="0"/>
                        </a:rPr>
                        <a:t>377</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solidFill>
                        <a:schemeClr val="tx1">
                          <a:lumMod val="50000"/>
                          <a:lumOff val="50000"/>
                        </a:schemeClr>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1060899880"/>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Business*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98</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1582473810"/>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Leisure*</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124</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4270498285"/>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Personal*</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155</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880533775"/>
                  </a:ext>
                </a:extLst>
              </a:tr>
              <a:tr h="190800">
                <a:tc rowSpan="3">
                  <a:txBody>
                    <a:bodyPr/>
                    <a:lstStyle/>
                    <a:p>
                      <a:pPr algn="ctr"/>
                      <a:r>
                        <a:rPr lang="en-IN" sz="900" b="1">
                          <a:solidFill>
                            <a:schemeClr val="tx1">
                              <a:lumMod val="85000"/>
                              <a:lumOff val="15000"/>
                            </a:schemeClr>
                          </a:solidFill>
                          <a:latin typeface="Arial" panose="020B0604020202020204" pitchFamily="34" charset="0"/>
                          <a:cs typeface="Arial" panose="020B0604020202020204" pitchFamily="34" charset="0"/>
                        </a:rPr>
                        <a:t>Arrival at the Airport</a:t>
                      </a:r>
                    </a:p>
                    <a:p>
                      <a:pPr algn="ctr"/>
                      <a:r>
                        <a:rPr sz="900" b="0" i="1"/>
                        <a:t>(n=251)</a:t>
                      </a: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rgbClr val="F2F2F2"/>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Ease of getting to the airport</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250</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2923833440"/>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Signage to access the terminal</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241</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426383346"/>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Value for money of the selected mode of transport (including parking facilities if it applies)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233</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extLst>
                  <a:ext uri="{0D108BD9-81ED-4DB2-BD59-A6C34878D82A}">
                    <a16:rowId xmlns:a16="http://schemas.microsoft.com/office/drawing/2014/main" val="1496089609"/>
                  </a:ext>
                </a:extLst>
              </a:tr>
              <a:tr h="190800">
                <a:tc rowSpan="3">
                  <a:txBody>
                    <a:bodyPr/>
                    <a:lstStyle/>
                    <a:p>
                      <a:pPr algn="ctr"/>
                      <a:r>
                        <a:rPr lang="en-IN" sz="900" b="1">
                          <a:solidFill>
                            <a:schemeClr val="tx1">
                              <a:lumMod val="85000"/>
                              <a:lumOff val="15000"/>
                            </a:schemeClr>
                          </a:solidFill>
                          <a:latin typeface="Arial" panose="020B0604020202020204" pitchFamily="34" charset="0"/>
                          <a:cs typeface="Arial" panose="020B0604020202020204" pitchFamily="34" charset="0"/>
                        </a:rPr>
                        <a:t>Check-in</a:t>
                      </a:r>
                    </a:p>
                    <a:p>
                      <a:pPr algn="ctr"/>
                      <a:r>
                        <a:rPr sz="900" b="0" i="1"/>
                        <a:t>(n=192)</a:t>
                      </a: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Ease of finding your check-in area</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192</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787183185"/>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Waiting time at check-in, including baggage drop  if applicable</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188</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3725753703"/>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Courtesy and helpfulness of staff in the check-in area</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184</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687484179"/>
                  </a:ext>
                </a:extLst>
              </a:tr>
              <a:tr h="190800">
                <a:tc rowSpan="3">
                  <a:txBody>
                    <a:bodyPr/>
                    <a:lstStyle/>
                    <a:p>
                      <a:pPr algn="ctr"/>
                      <a:r>
                        <a:rPr lang="en-IN" sz="900" b="1">
                          <a:solidFill>
                            <a:schemeClr val="tx1">
                              <a:lumMod val="85000"/>
                              <a:lumOff val="15000"/>
                            </a:schemeClr>
                          </a:solidFill>
                          <a:latin typeface="Arial" panose="020B0604020202020204" pitchFamily="34" charset="0"/>
                          <a:cs typeface="Arial" panose="020B0604020202020204" pitchFamily="34" charset="0"/>
                        </a:rPr>
                        <a:t>Security Screening</a:t>
                      </a:r>
                    </a:p>
                    <a:p>
                      <a:pPr algn="ctr"/>
                      <a:r>
                        <a:rPr sz="900" b="0" i="1"/>
                        <a:t>(n=272)</a:t>
                      </a: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rgbClr val="F2F2F2"/>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Ease of going through security screening</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272</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3160499451"/>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Waiting time at the security screening</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272</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969566943"/>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Courtesy and helpfulness of security screening staff</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271</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extLst>
                  <a:ext uri="{0D108BD9-81ED-4DB2-BD59-A6C34878D82A}">
                    <a16:rowId xmlns:a16="http://schemas.microsoft.com/office/drawing/2014/main" val="959704074"/>
                  </a:ext>
                </a:extLst>
              </a:tr>
              <a:tr h="234000">
                <a:tc rowSpan="2">
                  <a:txBody>
                    <a:bodyPr/>
                    <a:lstStyle/>
                    <a:p>
                      <a:pPr algn="ctr"/>
                      <a:r>
                        <a:rPr lang="en-IN" sz="900" b="1">
                          <a:solidFill>
                            <a:schemeClr val="tx1">
                              <a:lumMod val="85000"/>
                              <a:lumOff val="15000"/>
                            </a:schemeClr>
                          </a:solidFill>
                          <a:latin typeface="Arial" panose="020B0604020202020204" pitchFamily="34" charset="0"/>
                          <a:cs typeface="Arial" panose="020B0604020202020204" pitchFamily="34" charset="0"/>
                        </a:rPr>
                        <a:t>Border/Passport Control</a:t>
                      </a:r>
                    </a:p>
                    <a:p>
                      <a:pPr algn="ctr"/>
                      <a:r>
                        <a:rPr sz="900" b="0" i="1"/>
                        <a:t>(n=115)</a:t>
                      </a: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Waiting time at border/passport control</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115</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779008827"/>
                  </a:ext>
                </a:extLst>
              </a:tr>
              <a:tr h="2340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Courtesy and helpfulness of border/passport control staff</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113</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extLst>
                  <a:ext uri="{0D108BD9-81ED-4DB2-BD59-A6C34878D82A}">
                    <a16:rowId xmlns:a16="http://schemas.microsoft.com/office/drawing/2014/main" val="2662358922"/>
                  </a:ext>
                </a:extLst>
              </a:tr>
              <a:tr h="190800">
                <a:tc rowSpan="5">
                  <a:txBody>
                    <a:bodyPr/>
                    <a:lstStyle/>
                    <a:p>
                      <a:pPr algn="ctr"/>
                      <a:r>
                        <a:rPr lang="en-IN" sz="900" b="1">
                          <a:solidFill>
                            <a:schemeClr val="tx1">
                              <a:lumMod val="85000"/>
                              <a:lumOff val="15000"/>
                            </a:schemeClr>
                          </a:solidFill>
                          <a:latin typeface="Arial" panose="020B0604020202020204" pitchFamily="34" charset="0"/>
                          <a:cs typeface="Arial" panose="020B0604020202020204" pitchFamily="34" charset="0"/>
                        </a:rPr>
                        <a:t>Shopping/Dinning</a:t>
                      </a:r>
                    </a:p>
                    <a:p>
                      <a:pPr algn="ctr"/>
                      <a:r>
                        <a:rPr sz="900" b="0" i="1"/>
                        <a:t>(n=296)</a:t>
                      </a: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rgbClr val="F2F2F2"/>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Restaurants/bars/cafés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277</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1520917031"/>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Value for money of restaurant/bars/cafés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269</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915029307"/>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Shops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210</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532000915"/>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Value for money of shops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199</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3848253955"/>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Courtesy and helpfulness of shopping and dining staff</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261</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1813276100"/>
                  </a:ext>
                </a:extLst>
              </a:tr>
              <a:tr h="190800">
                <a:tc rowSpan="2">
                  <a:txBody>
                    <a:bodyPr/>
                    <a:lstStyle/>
                    <a:p>
                      <a:pPr algn="ctr"/>
                      <a:r>
                        <a:rPr lang="en-IN" sz="900" b="1">
                          <a:solidFill>
                            <a:schemeClr val="tx1">
                              <a:lumMod val="85000"/>
                              <a:lumOff val="15000"/>
                            </a:schemeClr>
                          </a:solidFill>
                          <a:latin typeface="Arial" panose="020B0604020202020204" pitchFamily="34" charset="0"/>
                          <a:cs typeface="Arial" panose="020B0604020202020204" pitchFamily="34" charset="0"/>
                        </a:rPr>
                        <a:t>Gate Areas</a:t>
                      </a:r>
                    </a:p>
                    <a:p>
                      <a:pPr algn="ctr"/>
                      <a:r>
                        <a:rPr sz="900" b="0" i="1"/>
                        <a:t>(n=376)</a:t>
                      </a:r>
                    </a:p>
                  </a:txBody>
                  <a:tcPr marL="36000" marR="36000" marT="7200" anchor="ctr">
                    <a:lnL w="9525" cmpd="sng">
                      <a:solidFill>
                        <a:schemeClr val="tx1">
                          <a:lumMod val="50000"/>
                          <a:lumOff val="50000"/>
                        </a:schemeClr>
                      </a:solidFill>
                      <a:prstDash val="sysDash"/>
                    </a:lnL>
                    <a:lnR w="9525" cap="flat" cmpd="sng" algn="ctr">
                      <a:solidFill>
                        <a:schemeClr val="tx1">
                          <a:lumMod val="50000"/>
                          <a:lumOff val="50000"/>
                        </a:schemeClr>
                      </a:solidFill>
                      <a:prstDash val="sysDash"/>
                      <a:round/>
                      <a:headEnd type="none" w="med" len="med"/>
                      <a:tailEnd type="none" w="med" len="med"/>
                    </a:lnR>
                    <a:lnT w="9525" cap="flat" cmpd="sng" algn="ctr">
                      <a:solidFill>
                        <a:srgbClr val="808080"/>
                      </a:solidFill>
                      <a:prstDash val="sysDash"/>
                      <a:round/>
                      <a:headEnd type="none" w="med" len="med"/>
                      <a:tailEnd type="none" w="med" len="med"/>
                    </a:lnT>
                    <a:lnB w="9525" cap="flat" cmpd="sng" algn="ctr">
                      <a:solidFill>
                        <a:srgbClr val="808080"/>
                      </a:solidFill>
                      <a:prstDash val="sysDash"/>
                      <a:round/>
                      <a:headEnd type="none" w="med" len="med"/>
                      <a:tailEnd type="none" w="med" len="med"/>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Comfort of waiting at the gate areas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375</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solidFill>
                        <a:srgbClr val="808080"/>
                      </a:solidFill>
                      <a:prstDash val="sysDash"/>
                      <a:round/>
                      <a:headEnd type="none" w="med" len="med"/>
                      <a:tailEnd type="none" w="med" len="med"/>
                    </a:lnT>
                    <a:lnB w="9525"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26614119"/>
                  </a:ext>
                </a:extLst>
              </a:tr>
              <a:tr h="190800">
                <a:tc vMerge="1">
                  <a:txBody>
                    <a:bodyPr/>
                    <a:lstStyle/>
                    <a:p>
                      <a:pPr algn="ctr"/>
                      <a:endParaRPr lang="en-IN" sz="900" b="0">
                        <a:solidFill>
                          <a:schemeClr val="tx1">
                            <a:lumMod val="85000"/>
                            <a:lumOff val="15000"/>
                          </a:schemeClr>
                        </a:solidFill>
                        <a:latin typeface="Arial" panose="020B0604020202020204" pitchFamily="34" charset="0"/>
                        <a:cs typeface="Arial" panose="020B0604020202020204" pitchFamily="34" charset="0"/>
                      </a:endParaRPr>
                    </a:p>
                  </a:txBody>
                  <a:tcPr marL="36000" marR="36000" marT="7200" anchor="ctr">
                    <a:lnL w="9525" cmpd="sng">
                      <a:solidFill>
                        <a:schemeClr val="tx1">
                          <a:lumMod val="50000"/>
                          <a:lumOff val="50000"/>
                        </a:schemeClr>
                      </a:solidFill>
                      <a:prstDash val="sysDash"/>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mpd="sng">
                      <a:prstDash val="sysDash"/>
                    </a:lnB>
                    <a:solidFill>
                      <a:schemeClr val="bg1"/>
                    </a:solidFill>
                  </a:tcPr>
                </a:tc>
                <a:tc>
                  <a:txBody>
                    <a:bodyPr/>
                    <a:lstStyle/>
                    <a:p>
                      <a:pPr algn="l"/>
                      <a:r>
                        <a:rPr lang="en-IN" sz="900" b="0">
                          <a:solidFill>
                            <a:schemeClr val="tx1">
                              <a:lumMod val="85000"/>
                              <a:lumOff val="15000"/>
                            </a:schemeClr>
                          </a:solidFill>
                          <a:latin typeface="Arial" panose="020B0604020202020204" pitchFamily="34" charset="0"/>
                          <a:cs typeface="Arial" panose="020B0604020202020204" pitchFamily="34" charset="0"/>
                        </a:rPr>
                        <a:t>Availability of seats at the gate areas</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9525" cap="flat" cmpd="sng" algn="ctr">
                      <a:noFill/>
                      <a:prstDash val="sysDash"/>
                      <a:round/>
                      <a:headEnd type="none" w="med" len="med"/>
                      <a:tailEnd type="none" w="med" len="med"/>
                    </a:lnT>
                    <a:lnB w="9525" cmpd="sng">
                      <a:solidFill>
                        <a:srgbClr val="808080"/>
                      </a:solidFill>
                      <a:prstDash val="sysDash"/>
                    </a:lnB>
                    <a:solidFill>
                      <a:schemeClr val="bg1">
                        <a:lumMod val="95000"/>
                      </a:schemeClr>
                    </a:solidFill>
                  </a:tcPr>
                </a:tc>
                <a:tc>
                  <a:txBody>
                    <a:bodyPr/>
                    <a:lstStyle/>
                    <a:p>
                      <a:pPr algn="ctr"/>
                      <a:r>
                        <a:rPr lang="en-IN" sz="900" b="0" i="0">
                          <a:solidFill>
                            <a:srgbClr val="262626"/>
                          </a:solidFill>
                          <a:latin typeface="Arial" panose="020B0604020202020204" pitchFamily="34" charset="0"/>
                          <a:cs typeface="Arial" panose="020B0604020202020204" pitchFamily="34" charset="0"/>
                        </a:rPr>
                        <a:t>376</a:t>
                      </a:r>
                    </a:p>
                  </a:txBody>
                  <a:tcPr marL="36000" marR="36000" marT="7200" marB="0" anchor="ctr">
                    <a:lnL w="9525" cap="flat" cmpd="sng" algn="ctr">
                      <a:solidFill>
                        <a:schemeClr val="tx1">
                          <a:lumMod val="50000"/>
                          <a:lumOff val="50000"/>
                        </a:schemeClr>
                      </a:solidFill>
                      <a:prstDash val="sysDash"/>
                      <a:round/>
                      <a:headEnd type="none" w="med" len="med"/>
                      <a:tailEnd type="none" w="med" len="med"/>
                    </a:lnL>
                    <a:lnR w="9525" cmpd="sng">
                      <a:solidFill>
                        <a:schemeClr val="tx1">
                          <a:lumMod val="50000"/>
                          <a:lumOff val="50000"/>
                        </a:schemeClr>
                      </a:solidFill>
                      <a:prstDash val="sysDash"/>
                    </a:lnR>
                    <a:lnT w="9525" cap="flat" cmpd="sng" algn="ctr">
                      <a:noFill/>
                      <a:prstDash val="sysDash"/>
                      <a:round/>
                      <a:headEnd type="none" w="med" len="med"/>
                      <a:tailEnd type="none" w="med" len="med"/>
                    </a:lnT>
                    <a:lnB w="9525" cmpd="sng">
                      <a:solidFill>
                        <a:srgbClr val="808080"/>
                      </a:solidFill>
                      <a:prstDash val="sysDash"/>
                    </a:lnB>
                    <a:solidFill>
                      <a:schemeClr val="bg1">
                        <a:lumMod val="95000"/>
                      </a:schemeClr>
                    </a:solidFill>
                  </a:tcPr>
                </a:tc>
                <a:extLst>
                  <a:ext uri="{0D108BD9-81ED-4DB2-BD59-A6C34878D82A}">
                    <a16:rowId xmlns:a16="http://schemas.microsoft.com/office/drawing/2014/main" val="1884497242"/>
                  </a:ext>
                </a:extLst>
              </a:tr>
            </a:tbl>
          </a:graphicData>
        </a:graphic>
      </p:graphicFrame>
      <p:sp>
        <p:nvSpPr>
          <p:cNvPr id="5" name="Slide Number Placeholder 4">
            <a:extLst>
              <a:ext uri="{FF2B5EF4-FFF2-40B4-BE49-F238E27FC236}">
                <a16:creationId xmlns:a16="http://schemas.microsoft.com/office/drawing/2014/main" id="{6F96D53E-28CF-C871-145D-21F7D1258E2A}"/>
              </a:ext>
            </a:extLst>
          </p:cNvPr>
          <p:cNvSpPr>
            <a:spLocks noGrp="1"/>
          </p:cNvSpPr>
          <p:nvPr>
            <p:ph type="sldNum" sz="quarter" idx="4"/>
          </p:nvPr>
        </p:nvSpPr>
        <p:spPr/>
        <p:txBody>
          <a:bodyPr/>
          <a:lstStyle/>
          <a:p>
            <a:fld id="{13DAD56E-802A-2646-A8DB-6610A51D0FC3}" type="slidenum">
              <a:rPr lang="en-IN" smtClean="0"/>
              <a:t>14</a:t>
            </a:fld>
            <a:endParaRPr lang="en-IN"/>
          </a:p>
        </p:txBody>
      </p:sp>
    </p:spTree>
    <p:extLst>
      <p:ext uri="{BB962C8B-B14F-4D97-AF65-F5344CB8AC3E}">
        <p14:creationId xmlns:p14="http://schemas.microsoft.com/office/powerpoint/2010/main" val="20135965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64B45649-6700-40C4-9949-A263B3100466}"/>
              </a:ext>
            </a:extLst>
          </p:cNvPr>
          <p:cNvSpPr txBox="1"/>
          <p:nvPr/>
        </p:nvSpPr>
        <p:spPr>
          <a:xfrm>
            <a:off x="2067650" y="4700016"/>
            <a:ext cx="7480566" cy="622453"/>
          </a:xfrm>
          <a:prstGeom prst="rect">
            <a:avLst/>
          </a:prstGeom>
        </p:spPr>
        <p:txBody>
          <a:bodyPr vert="horz" lIns="91440" tIns="45720" rIns="91440" bIns="45720" rtlCol="0" anchor="t">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3000" b="1">
                <a:solidFill>
                  <a:srgbClr val="4472C4"/>
                </a:solidFill>
                <a:latin typeface="Helvetica" panose="020B0604020202020204" pitchFamily="34" charset="0"/>
                <a:cs typeface="Helvetica" panose="020B0604020202020204" pitchFamily="34" charset="0"/>
              </a:rPr>
              <a:t>Q2 2023</a:t>
            </a:r>
          </a:p>
          <a:p>
            <a:endParaRPr lang="en-CA" sz="3000" b="1">
              <a:solidFill>
                <a:srgbClr val="4472C4"/>
              </a:solidFill>
              <a:latin typeface="Helvetica" panose="020B0604020202020204" pitchFamily="34" charset="0"/>
              <a:cs typeface="Helvetica" panose="020B0604020202020204" pitchFamily="34" charset="0"/>
            </a:endParaRPr>
          </a:p>
        </p:txBody>
      </p:sp>
      <p:sp>
        <p:nvSpPr>
          <p:cNvPr id="12" name="Title 7">
            <a:extLst>
              <a:ext uri="{FF2B5EF4-FFF2-40B4-BE49-F238E27FC236}">
                <a16:creationId xmlns:a16="http://schemas.microsoft.com/office/drawing/2014/main" id="{E412096F-5195-4BF7-810E-3447E1E62169}"/>
              </a:ext>
            </a:extLst>
          </p:cNvPr>
          <p:cNvSpPr txBox="1"/>
          <p:nvPr/>
        </p:nvSpPr>
        <p:spPr>
          <a:xfrm>
            <a:off x="2067651" y="3889099"/>
            <a:ext cx="10124350" cy="810918"/>
          </a:xfrm>
          <a:prstGeom prst="rect">
            <a:avLst/>
          </a:prstGeom>
        </p:spPr>
        <p:txBody>
          <a:bodyPr vert="horz" lIns="91440" tIns="45720" rIns="91440" bIns="45720" rtlCol="0" anchor="t">
            <a:noAutofit/>
          </a:bodyPr>
          <a:lstStyle>
            <a:defPPr>
              <a:defRPr lang="en-US"/>
            </a:defPPr>
            <a:lvl1pPr marL="0" algn="l" defTabSz="914400" rtl="0" eaLnBrk="1" latinLnBrk="0" hangingPunct="1">
              <a:lnSpc>
                <a:spcPct val="90000"/>
              </a:lnSpc>
              <a:spcBef>
                <a:spcPct val="0"/>
              </a:spcBef>
              <a:buNone/>
              <a:defRPr sz="4800" b="1" kern="1200">
                <a:solidFill>
                  <a:srgbClr val="003A8C"/>
                </a:solidFill>
                <a:latin typeface="Helvetica" panose="020B0604020202020204" pitchFamily="34" charset="0"/>
                <a:ea typeface="+mj-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3800"/>
              <a:t>BWI – Passenger Profile</a:t>
            </a:r>
          </a:p>
        </p:txBody>
      </p:sp>
      <p:sp>
        <p:nvSpPr>
          <p:cNvPr id="17" name="Oval 16">
            <a:extLst>
              <a:ext uri="{FF2B5EF4-FFF2-40B4-BE49-F238E27FC236}">
                <a16:creationId xmlns:a16="http://schemas.microsoft.com/office/drawing/2014/main" id="{41E220C0-C0D8-4DC7-83D9-8583A5150C49}"/>
              </a:ext>
            </a:extLst>
          </p:cNvPr>
          <p:cNvSpPr/>
          <p:nvPr/>
        </p:nvSpPr>
        <p:spPr>
          <a:xfrm>
            <a:off x="625234" y="3790051"/>
            <a:ext cx="1442416" cy="1433370"/>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prstClr val="white"/>
              </a:solidFill>
            </a:endParaRPr>
          </a:p>
        </p:txBody>
      </p:sp>
      <p:sp>
        <p:nvSpPr>
          <p:cNvPr id="18" name="TextBox 17">
            <a:extLst>
              <a:ext uri="{FF2B5EF4-FFF2-40B4-BE49-F238E27FC236}">
                <a16:creationId xmlns:a16="http://schemas.microsoft.com/office/drawing/2014/main" id="{A931A2BE-CE6F-492D-A0C4-131801BA92EE}"/>
              </a:ext>
            </a:extLst>
          </p:cNvPr>
          <p:cNvSpPr txBox="1"/>
          <p:nvPr/>
        </p:nvSpPr>
        <p:spPr>
          <a:xfrm>
            <a:off x="877820" y="3804303"/>
            <a:ext cx="938077" cy="144655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8800">
                <a:solidFill>
                  <a:srgbClr val="003A8C"/>
                </a:solidFill>
                <a:latin typeface="Arial Black" panose="020B0A04020102020204" pitchFamily="34" charset="0"/>
              </a:rPr>
              <a:t>2</a:t>
            </a:r>
            <a:endParaRPr lang="en-US" sz="8800">
              <a:solidFill>
                <a:srgbClr val="003A8C"/>
              </a:solidFill>
              <a:latin typeface="Arial Black" panose="020B0A04020102020204" pitchFamily="34" charset="0"/>
            </a:endParaRPr>
          </a:p>
        </p:txBody>
      </p:sp>
    </p:spTree>
    <p:extLst>
      <p:ext uri="{BB962C8B-B14F-4D97-AF65-F5344CB8AC3E}">
        <p14:creationId xmlns:p14="http://schemas.microsoft.com/office/powerpoint/2010/main" val="14870806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EACED0EE-025F-41D5-AFBF-401FDD47B4A1}"/>
              </a:ext>
            </a:extLst>
          </p:cNvPr>
          <p:cNvSpPr/>
          <p:nvPr/>
        </p:nvSpPr>
        <p:spPr>
          <a:xfrm>
            <a:off x="7094429" y="1104540"/>
            <a:ext cx="4644000" cy="479854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graphicFrame>
        <p:nvGraphicFramePr>
          <p:cNvPr id="133" name="Chart 132">
            <a:extLst>
              <a:ext uri="{FF2B5EF4-FFF2-40B4-BE49-F238E27FC236}">
                <a16:creationId xmlns:a16="http://schemas.microsoft.com/office/drawing/2014/main" id="{5AA6ECBB-7FE1-FA40-9FF8-05BDDA4E7457}"/>
              </a:ext>
            </a:extLst>
          </p:cNvPr>
          <p:cNvGraphicFramePr/>
          <p:nvPr>
            <p:extLst>
              <p:ext uri="{D42A27DB-BD31-4B8C-83A1-F6EECF244321}">
                <p14:modId xmlns:p14="http://schemas.microsoft.com/office/powerpoint/2010/main" val="29341317"/>
              </p:ext>
            </p:extLst>
          </p:nvPr>
        </p:nvGraphicFramePr>
        <p:xfrm>
          <a:off x="7099189" y="3687551"/>
          <a:ext cx="4634479" cy="1890198"/>
        </p:xfrm>
        <a:graphic>
          <a:graphicData uri="http://schemas.openxmlformats.org/drawingml/2006/chart">
            <c:chart xmlns:c="http://schemas.openxmlformats.org/drawingml/2006/chart" xmlns:r="http://schemas.openxmlformats.org/officeDocument/2006/relationships" r:id="rId3"/>
          </a:graphicData>
        </a:graphic>
      </p:graphicFrame>
      <p:sp>
        <p:nvSpPr>
          <p:cNvPr id="146" name="Rectangle 145">
            <a:extLst>
              <a:ext uri="{FF2B5EF4-FFF2-40B4-BE49-F238E27FC236}">
                <a16:creationId xmlns:a16="http://schemas.microsoft.com/office/drawing/2014/main" id="{FA3D4F20-49EF-4C5C-AED2-B52E6C9210CE}"/>
              </a:ext>
            </a:extLst>
          </p:cNvPr>
          <p:cNvSpPr/>
          <p:nvPr/>
        </p:nvSpPr>
        <p:spPr>
          <a:xfrm>
            <a:off x="3737300" y="3625701"/>
            <a:ext cx="3276000" cy="2285948"/>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86075C-A405-4EC2-BA78-6076C664BBBC}"/>
              </a:ext>
            </a:extLst>
          </p:cNvPr>
          <p:cNvSpPr/>
          <p:nvPr/>
        </p:nvSpPr>
        <p:spPr>
          <a:xfrm>
            <a:off x="3737300" y="1104538"/>
            <a:ext cx="3276000" cy="2448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BD3D3D9-6BEC-43A6-BA38-CC854378149E}"/>
              </a:ext>
            </a:extLst>
          </p:cNvPr>
          <p:cNvSpPr/>
          <p:nvPr/>
        </p:nvSpPr>
        <p:spPr>
          <a:xfrm>
            <a:off x="434730" y="1104539"/>
            <a:ext cx="3222779" cy="480710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DCC3CF3-783D-42CA-9D63-7805B3BA223F}"/>
              </a:ext>
            </a:extLst>
          </p:cNvPr>
          <p:cNvSpPr>
            <a:spLocks noGrp="1"/>
          </p:cNvSpPr>
          <p:nvPr>
            <p:ph type="title"/>
          </p:nvPr>
        </p:nvSpPr>
        <p:spPr/>
        <p:txBody>
          <a:bodyPr>
            <a:normAutofit/>
          </a:bodyPr>
          <a:lstStyle/>
          <a:p>
            <a:r>
              <a:rPr lang="en-CA" b="1"/>
              <a:t>BWI – Passenger Profile </a:t>
            </a:r>
            <a:br>
              <a:rPr lang="en-CA" b="1"/>
            </a:br>
            <a:r>
              <a:rPr lang="en-CA" b="0">
                <a:solidFill>
                  <a:schemeClr val="bg2"/>
                </a:solidFill>
              </a:rPr>
              <a:t>Demographics – Q2 2023</a:t>
            </a:r>
          </a:p>
        </p:txBody>
      </p:sp>
      <p:sp>
        <p:nvSpPr>
          <p:cNvPr id="29" name="TextBox 28">
            <a:extLst>
              <a:ext uri="{FF2B5EF4-FFF2-40B4-BE49-F238E27FC236}">
                <a16:creationId xmlns:a16="http://schemas.microsoft.com/office/drawing/2014/main" id="{673E5825-A9C1-4E0D-A6D2-F83F5B8306A0}"/>
              </a:ext>
            </a:extLst>
          </p:cNvPr>
          <p:cNvSpPr txBox="1"/>
          <p:nvPr/>
        </p:nvSpPr>
        <p:spPr>
          <a:xfrm>
            <a:off x="520824" y="1189231"/>
            <a:ext cx="1944000"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Gender</a:t>
            </a:r>
          </a:p>
        </p:txBody>
      </p:sp>
      <p:sp>
        <p:nvSpPr>
          <p:cNvPr id="31" name="TextBox 30">
            <a:extLst>
              <a:ext uri="{FF2B5EF4-FFF2-40B4-BE49-F238E27FC236}">
                <a16:creationId xmlns:a16="http://schemas.microsoft.com/office/drawing/2014/main" id="{58D12897-AFC9-4CFC-84BE-2EBC4905CB99}"/>
              </a:ext>
            </a:extLst>
          </p:cNvPr>
          <p:cNvSpPr txBox="1"/>
          <p:nvPr/>
        </p:nvSpPr>
        <p:spPr>
          <a:xfrm>
            <a:off x="463025" y="5681231"/>
            <a:ext cx="917047" cy="22860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a:solidFill>
                  <a:schemeClr val="bg1">
                    <a:lumMod val="65000"/>
                  </a:schemeClr>
                </a:solidFill>
                <a:latin typeface="Arial" panose="020B0604020202020204" pitchFamily="34" charset="0"/>
                <a:cs typeface="Arial" panose="020B0604020202020204" pitchFamily="34" charset="0"/>
              </a:rPr>
              <a:t>(n=349) </a:t>
            </a:r>
          </a:p>
        </p:txBody>
      </p:sp>
      <p:sp>
        <p:nvSpPr>
          <p:cNvPr id="119" name="Rectangle 118">
            <a:extLst>
              <a:ext uri="{FF2B5EF4-FFF2-40B4-BE49-F238E27FC236}">
                <a16:creationId xmlns:a16="http://schemas.microsoft.com/office/drawing/2014/main" id="{CD0F49B5-1FB4-4FCC-8C22-28F51DA1832F}"/>
              </a:ext>
            </a:extLst>
          </p:cNvPr>
          <p:cNvSpPr/>
          <p:nvPr/>
        </p:nvSpPr>
        <p:spPr>
          <a:xfrm>
            <a:off x="2339848" y="3149257"/>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200" b="1">
                <a:solidFill>
                  <a:srgbClr val="5692C9"/>
                </a:solidFill>
                <a:latin typeface="Arial" panose="020B0604020202020204" pitchFamily="34" charset="0"/>
                <a:cs typeface="Arial" panose="020B0604020202020204" pitchFamily="34" charset="0"/>
              </a:rPr>
              <a:t>Female</a:t>
            </a:r>
          </a:p>
        </p:txBody>
      </p:sp>
      <p:sp>
        <p:nvSpPr>
          <p:cNvPr id="46" name="Rectangle 45">
            <a:extLst>
              <a:ext uri="{FF2B5EF4-FFF2-40B4-BE49-F238E27FC236}">
                <a16:creationId xmlns:a16="http://schemas.microsoft.com/office/drawing/2014/main" id="{9926A29E-4D71-499A-B75B-A2DE85E3CFDF}"/>
              </a:ext>
            </a:extLst>
          </p:cNvPr>
          <p:cNvSpPr/>
          <p:nvPr/>
        </p:nvSpPr>
        <p:spPr>
          <a:xfrm>
            <a:off x="1456189" y="4610837"/>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200" b="1">
                <a:solidFill>
                  <a:schemeClr val="tx1">
                    <a:lumMod val="65000"/>
                    <a:lumOff val="35000"/>
                  </a:schemeClr>
                </a:solidFill>
                <a:latin typeface="Arial" panose="020B0604020202020204" pitchFamily="34" charset="0"/>
                <a:cs typeface="Arial" panose="020B0604020202020204" pitchFamily="34" charset="0"/>
              </a:rPr>
              <a:t>Other</a:t>
            </a:r>
          </a:p>
        </p:txBody>
      </p:sp>
      <p:sp>
        <p:nvSpPr>
          <p:cNvPr id="39" name="Freeform 3">
            <a:extLst>
              <a:ext uri="{FF2B5EF4-FFF2-40B4-BE49-F238E27FC236}">
                <a16:creationId xmlns:a16="http://schemas.microsoft.com/office/drawing/2014/main" id="{AE490182-44BD-4054-84ED-D629BA5C7A60}"/>
              </a:ext>
            </a:extLst>
          </p:cNvPr>
          <p:cNvSpPr>
            <a:spLocks noChangeArrowheads="1"/>
          </p:cNvSpPr>
          <p:nvPr/>
        </p:nvSpPr>
        <p:spPr bwMode="auto">
          <a:xfrm>
            <a:off x="1351986" y="3645568"/>
            <a:ext cx="1390449" cy="1300847"/>
          </a:xfrm>
          <a:custGeom>
            <a:avLst/>
            <a:gdLst>
              <a:gd name="T0" fmla="*/ 750 w 5854"/>
              <a:gd name="T1" fmla="*/ 37 h 5538"/>
              <a:gd name="T2" fmla="*/ 0 w 5854"/>
              <a:gd name="T3" fmla="*/ 470 h 5538"/>
              <a:gd name="T4" fmla="*/ 0 w 5854"/>
              <a:gd name="T5" fmla="*/ 3848 h 5538"/>
              <a:gd name="T6" fmla="*/ 2927 w 5854"/>
              <a:gd name="T7" fmla="*/ 5537 h 5538"/>
              <a:gd name="T8" fmla="*/ 5853 w 5854"/>
              <a:gd name="T9" fmla="*/ 3848 h 5538"/>
              <a:gd name="T10" fmla="*/ 5853 w 5854"/>
              <a:gd name="T11" fmla="*/ 470 h 5538"/>
              <a:gd name="T12" fmla="*/ 5049 w 5854"/>
              <a:gd name="T13" fmla="*/ 0 h 5538"/>
              <a:gd name="T14" fmla="*/ 2872 w 5854"/>
              <a:gd name="T15" fmla="*/ 1256 h 5538"/>
              <a:gd name="T16" fmla="*/ 750 w 5854"/>
              <a:gd name="T17" fmla="*/ 37 h 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4" h="5538">
                <a:moveTo>
                  <a:pt x="750" y="37"/>
                </a:moveTo>
                <a:lnTo>
                  <a:pt x="0" y="470"/>
                </a:lnTo>
                <a:lnTo>
                  <a:pt x="0" y="3848"/>
                </a:lnTo>
                <a:lnTo>
                  <a:pt x="2927" y="5537"/>
                </a:lnTo>
                <a:lnTo>
                  <a:pt x="5853" y="3848"/>
                </a:lnTo>
                <a:lnTo>
                  <a:pt x="5853" y="470"/>
                </a:lnTo>
                <a:lnTo>
                  <a:pt x="5049" y="0"/>
                </a:lnTo>
                <a:lnTo>
                  <a:pt x="2872" y="1256"/>
                </a:lnTo>
                <a:lnTo>
                  <a:pt x="750" y="37"/>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37" name="Freeform 1">
            <a:extLst>
              <a:ext uri="{FF2B5EF4-FFF2-40B4-BE49-F238E27FC236}">
                <a16:creationId xmlns:a16="http://schemas.microsoft.com/office/drawing/2014/main" id="{B84A6A63-E317-449B-B2CF-19C4F952F558}"/>
              </a:ext>
            </a:extLst>
          </p:cNvPr>
          <p:cNvSpPr>
            <a:spLocks noChangeArrowheads="1"/>
          </p:cNvSpPr>
          <p:nvPr/>
        </p:nvSpPr>
        <p:spPr bwMode="auto">
          <a:xfrm>
            <a:off x="637984" y="2121896"/>
            <a:ext cx="1390448" cy="1586703"/>
          </a:xfrm>
          <a:custGeom>
            <a:avLst/>
            <a:gdLst>
              <a:gd name="T0" fmla="*/ 5853 w 5854"/>
              <a:gd name="T1" fmla="*/ 2583 h 6755"/>
              <a:gd name="T2" fmla="*/ 5853 w 5854"/>
              <a:gd name="T3" fmla="*/ 1689 h 6755"/>
              <a:gd name="T4" fmla="*/ 2926 w 5854"/>
              <a:gd name="T5" fmla="*/ 0 h 6755"/>
              <a:gd name="T6" fmla="*/ 0 w 5854"/>
              <a:gd name="T7" fmla="*/ 1689 h 6755"/>
              <a:gd name="T8" fmla="*/ 0 w 5854"/>
              <a:gd name="T9" fmla="*/ 5067 h 6755"/>
              <a:gd name="T10" fmla="*/ 2926 w 5854"/>
              <a:gd name="T11" fmla="*/ 6754 h 6755"/>
              <a:gd name="T12" fmla="*/ 3640 w 5854"/>
              <a:gd name="T13" fmla="*/ 6339 h 6755"/>
              <a:gd name="T14" fmla="*/ 3640 w 5854"/>
              <a:gd name="T15" fmla="*/ 3865 h 6755"/>
              <a:gd name="T16" fmla="*/ 5853 w 5854"/>
              <a:gd name="T17" fmla="*/ 2583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4" h="6755">
                <a:moveTo>
                  <a:pt x="5853" y="2583"/>
                </a:moveTo>
                <a:lnTo>
                  <a:pt x="5853" y="1689"/>
                </a:lnTo>
                <a:lnTo>
                  <a:pt x="2926" y="0"/>
                </a:lnTo>
                <a:lnTo>
                  <a:pt x="0" y="1689"/>
                </a:lnTo>
                <a:lnTo>
                  <a:pt x="0" y="5067"/>
                </a:lnTo>
                <a:lnTo>
                  <a:pt x="2926" y="6754"/>
                </a:lnTo>
                <a:lnTo>
                  <a:pt x="3640" y="6339"/>
                </a:lnTo>
                <a:lnTo>
                  <a:pt x="3640" y="3865"/>
                </a:lnTo>
                <a:lnTo>
                  <a:pt x="5853" y="2583"/>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38" name="Freeform 2">
            <a:extLst>
              <a:ext uri="{FF2B5EF4-FFF2-40B4-BE49-F238E27FC236}">
                <a16:creationId xmlns:a16="http://schemas.microsoft.com/office/drawing/2014/main" id="{3AE0AE52-FF85-43A7-8376-1002300AEC89}"/>
              </a:ext>
            </a:extLst>
          </p:cNvPr>
          <p:cNvSpPr>
            <a:spLocks noChangeArrowheads="1"/>
          </p:cNvSpPr>
          <p:nvPr/>
        </p:nvSpPr>
        <p:spPr bwMode="auto">
          <a:xfrm>
            <a:off x="2078689" y="2121896"/>
            <a:ext cx="1389401" cy="1586703"/>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0" name="Freeform 4">
            <a:extLst>
              <a:ext uri="{FF2B5EF4-FFF2-40B4-BE49-F238E27FC236}">
                <a16:creationId xmlns:a16="http://schemas.microsoft.com/office/drawing/2014/main" id="{3180C3F8-00CC-475F-8505-DB6152DEF73C}"/>
              </a:ext>
            </a:extLst>
          </p:cNvPr>
          <p:cNvSpPr>
            <a:spLocks noChangeArrowheads="1"/>
          </p:cNvSpPr>
          <p:nvPr/>
        </p:nvSpPr>
        <p:spPr bwMode="auto">
          <a:xfrm>
            <a:off x="1501779" y="2727785"/>
            <a:ext cx="525606" cy="882422"/>
          </a:xfrm>
          <a:custGeom>
            <a:avLst/>
            <a:gdLst>
              <a:gd name="T0" fmla="*/ 2213 w 2214"/>
              <a:gd name="T1" fmla="*/ 0 h 3757"/>
              <a:gd name="T2" fmla="*/ 0 w 2214"/>
              <a:gd name="T3" fmla="*/ 1282 h 3757"/>
              <a:gd name="T4" fmla="*/ 0 w 2214"/>
              <a:gd name="T5" fmla="*/ 3756 h 3757"/>
              <a:gd name="T6" fmla="*/ 2213 w 2214"/>
              <a:gd name="T7" fmla="*/ 2484 h 3757"/>
              <a:gd name="T8" fmla="*/ 2213 w 2214"/>
              <a:gd name="T9" fmla="*/ 0 h 3757"/>
            </a:gdLst>
            <a:ahLst/>
            <a:cxnLst>
              <a:cxn ang="0">
                <a:pos x="T0" y="T1"/>
              </a:cxn>
              <a:cxn ang="0">
                <a:pos x="T2" y="T3"/>
              </a:cxn>
              <a:cxn ang="0">
                <a:pos x="T4" y="T5"/>
              </a:cxn>
              <a:cxn ang="0">
                <a:pos x="T6" y="T7"/>
              </a:cxn>
              <a:cxn ang="0">
                <a:pos x="T8" y="T9"/>
              </a:cxn>
            </a:cxnLst>
            <a:rect l="0" t="0" r="r" b="b"/>
            <a:pathLst>
              <a:path w="2214" h="3757">
                <a:moveTo>
                  <a:pt x="2213" y="0"/>
                </a:moveTo>
                <a:lnTo>
                  <a:pt x="0" y="1282"/>
                </a:lnTo>
                <a:lnTo>
                  <a:pt x="0" y="3756"/>
                </a:lnTo>
                <a:lnTo>
                  <a:pt x="2213" y="2484"/>
                </a:lnTo>
                <a:lnTo>
                  <a:pt x="2213" y="0"/>
                </a:lnTo>
              </a:path>
            </a:pathLst>
          </a:cu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1" name="Freeform 5">
            <a:extLst>
              <a:ext uri="{FF2B5EF4-FFF2-40B4-BE49-F238E27FC236}">
                <a16:creationId xmlns:a16="http://schemas.microsoft.com/office/drawing/2014/main" id="{C1DB456F-CDCC-47CE-A7F0-A718B421495F}"/>
              </a:ext>
            </a:extLst>
          </p:cNvPr>
          <p:cNvSpPr>
            <a:spLocks noChangeArrowheads="1"/>
          </p:cNvSpPr>
          <p:nvPr/>
        </p:nvSpPr>
        <p:spPr bwMode="auto">
          <a:xfrm>
            <a:off x="2078689" y="2709758"/>
            <a:ext cx="486866" cy="879736"/>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2" name="Freeform 6">
            <a:extLst>
              <a:ext uri="{FF2B5EF4-FFF2-40B4-BE49-F238E27FC236}">
                <a16:creationId xmlns:a16="http://schemas.microsoft.com/office/drawing/2014/main" id="{A6716032-366C-457C-8083-A409DC43497F}"/>
              </a:ext>
            </a:extLst>
          </p:cNvPr>
          <p:cNvSpPr>
            <a:spLocks noChangeArrowheads="1"/>
          </p:cNvSpPr>
          <p:nvPr/>
        </p:nvSpPr>
        <p:spPr bwMode="auto">
          <a:xfrm>
            <a:off x="1530049" y="3358530"/>
            <a:ext cx="1020848" cy="581032"/>
          </a:xfrm>
          <a:custGeom>
            <a:avLst/>
            <a:gdLst>
              <a:gd name="T0" fmla="*/ 0 w 4300"/>
              <a:gd name="T1" fmla="*/ 1255 h 2475"/>
              <a:gd name="T2" fmla="*/ 2122 w 4300"/>
              <a:gd name="T3" fmla="*/ 2474 h 2475"/>
              <a:gd name="T4" fmla="*/ 4299 w 4300"/>
              <a:gd name="T5" fmla="*/ 1218 h 2475"/>
              <a:gd name="T6" fmla="*/ 2177 w 4300"/>
              <a:gd name="T7" fmla="*/ 0 h 2475"/>
              <a:gd name="T8" fmla="*/ 0 w 4300"/>
              <a:gd name="T9" fmla="*/ 1255 h 2475"/>
            </a:gdLst>
            <a:ahLst/>
            <a:cxnLst>
              <a:cxn ang="0">
                <a:pos x="T0" y="T1"/>
              </a:cxn>
              <a:cxn ang="0">
                <a:pos x="T2" y="T3"/>
              </a:cxn>
              <a:cxn ang="0">
                <a:pos x="T4" y="T5"/>
              </a:cxn>
              <a:cxn ang="0">
                <a:pos x="T6" y="T7"/>
              </a:cxn>
              <a:cxn ang="0">
                <a:pos x="T8" y="T9"/>
              </a:cxn>
            </a:cxnLst>
            <a:rect l="0" t="0" r="r" b="b"/>
            <a:pathLst>
              <a:path w="4300" h="2475">
                <a:moveTo>
                  <a:pt x="0" y="1255"/>
                </a:moveTo>
                <a:lnTo>
                  <a:pt x="2122" y="2474"/>
                </a:lnTo>
                <a:lnTo>
                  <a:pt x="4299" y="1218"/>
                </a:lnTo>
                <a:lnTo>
                  <a:pt x="2177" y="0"/>
                </a:lnTo>
                <a:lnTo>
                  <a:pt x="0" y="1255"/>
                </a:lnTo>
              </a:path>
            </a:pathLst>
          </a:custGeom>
          <a:solidFill>
            <a:schemeClr val="tx1">
              <a:lumMod val="75000"/>
              <a:lumOff val="25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7" name="Rectangle 46">
            <a:extLst>
              <a:ext uri="{FF2B5EF4-FFF2-40B4-BE49-F238E27FC236}">
                <a16:creationId xmlns:a16="http://schemas.microsoft.com/office/drawing/2014/main" id="{587D81FB-D3C3-465E-88E5-8634E102F2B6}"/>
              </a:ext>
            </a:extLst>
          </p:cNvPr>
          <p:cNvSpPr/>
          <p:nvPr/>
        </p:nvSpPr>
        <p:spPr>
          <a:xfrm>
            <a:off x="1472430" y="3446841"/>
            <a:ext cx="1126782" cy="3657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1%</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pic>
        <p:nvPicPr>
          <p:cNvPr id="12" name="Picture 11">
            <a:extLst>
              <a:ext uri="{FF2B5EF4-FFF2-40B4-BE49-F238E27FC236}">
                <a16:creationId xmlns:a16="http://schemas.microsoft.com/office/drawing/2014/main" id="{9E8361C9-0E7A-49C6-AD48-AA77B30205E0}"/>
              </a:ext>
            </a:extLst>
          </p:cNvPr>
          <p:cNvPicPr>
            <a:picLocks noChangeAspect="1"/>
          </p:cNvPicPr>
          <p:nvPr/>
        </p:nvPicPr>
        <p:blipFill>
          <a:blip r:embed="rId4">
            <a:clrChange>
              <a:clrFrom>
                <a:srgbClr val="FFFFFF"/>
              </a:clrFrom>
              <a:clrTo>
                <a:srgbClr val="FFFFFF">
                  <a:alpha val="0"/>
                </a:srgbClr>
              </a:clrTo>
            </a:clrChange>
            <a:duotone>
              <a:prstClr val="black"/>
              <a:schemeClr val="tx2">
                <a:tint val="45000"/>
                <a:satMod val="400000"/>
              </a:schemeClr>
            </a:duotone>
          </a:blip>
          <a:stretch>
            <a:fillRect/>
          </a:stretch>
        </p:blipFill>
        <p:spPr>
          <a:xfrm>
            <a:off x="1844723" y="3983962"/>
            <a:ext cx="365324" cy="598660"/>
          </a:xfrm>
          <a:prstGeom prst="rect">
            <a:avLst/>
          </a:prstGeom>
        </p:spPr>
      </p:pic>
      <p:sp>
        <p:nvSpPr>
          <p:cNvPr id="163" name="TextBox 162">
            <a:extLst>
              <a:ext uri="{FF2B5EF4-FFF2-40B4-BE49-F238E27FC236}">
                <a16:creationId xmlns:a16="http://schemas.microsoft.com/office/drawing/2014/main" id="{EBCA9F78-F87F-4ECF-ACFD-34A82AF7A742}"/>
              </a:ext>
            </a:extLst>
          </p:cNvPr>
          <p:cNvSpPr txBox="1"/>
          <p:nvPr/>
        </p:nvSpPr>
        <p:spPr>
          <a:xfrm>
            <a:off x="3769529" y="5681231"/>
            <a:ext cx="917047"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(n=377) </a:t>
            </a:r>
          </a:p>
        </p:txBody>
      </p:sp>
      <p:sp>
        <p:nvSpPr>
          <p:cNvPr id="241" name="Line 457">
            <a:extLst>
              <a:ext uri="{FF2B5EF4-FFF2-40B4-BE49-F238E27FC236}">
                <a16:creationId xmlns:a16="http://schemas.microsoft.com/office/drawing/2014/main" id="{28E288E0-E7C5-4986-A23F-9FE9066DDF1D}"/>
              </a:ext>
            </a:extLst>
          </p:cNvPr>
          <p:cNvSpPr>
            <a:spLocks noChangeShapeType="1"/>
          </p:cNvSpPr>
          <p:nvPr/>
        </p:nvSpPr>
        <p:spPr bwMode="auto">
          <a:xfrm flipV="1">
            <a:off x="9793784" y="2609987"/>
            <a:ext cx="3174" cy="635389"/>
          </a:xfrm>
          <a:prstGeom prst="line">
            <a:avLst/>
          </a:prstGeom>
          <a:noFill/>
          <a:ln w="63500" cap="flat">
            <a:solidFill>
              <a:srgbClr val="FFFFFF">
                <a:lumMod val="5000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242" name="Freeform 459">
            <a:extLst>
              <a:ext uri="{FF2B5EF4-FFF2-40B4-BE49-F238E27FC236}">
                <a16:creationId xmlns:a16="http://schemas.microsoft.com/office/drawing/2014/main" id="{ECF55545-1EC7-4983-AB20-7B61300E95CF}"/>
              </a:ext>
            </a:extLst>
          </p:cNvPr>
          <p:cNvSpPr>
            <a:spLocks noChangeArrowheads="1"/>
          </p:cNvSpPr>
          <p:nvPr/>
        </p:nvSpPr>
        <p:spPr bwMode="auto">
          <a:xfrm>
            <a:off x="8561928" y="1823309"/>
            <a:ext cx="1735678" cy="802989"/>
          </a:xfrm>
          <a:custGeom>
            <a:avLst/>
            <a:gdLst>
              <a:gd name="T0" fmla="*/ 5494 w 6027"/>
              <a:gd name="T1" fmla="*/ 292 h 2799"/>
              <a:gd name="T2" fmla="*/ 1906 w 6027"/>
              <a:gd name="T3" fmla="*/ 0 h 2799"/>
              <a:gd name="T4" fmla="*/ 17 w 6027"/>
              <a:gd name="T5" fmla="*/ 2343 h 2799"/>
              <a:gd name="T6" fmla="*/ 4695 w 6027"/>
              <a:gd name="T7" fmla="*/ 2515 h 2799"/>
              <a:gd name="T8" fmla="*/ 4550 w 6027"/>
              <a:gd name="T9" fmla="*/ 798 h 2799"/>
              <a:gd name="T10" fmla="*/ 5820 w 6027"/>
              <a:gd name="T11" fmla="*/ 1090 h 2799"/>
              <a:gd name="T12" fmla="*/ 5683 w 6027"/>
              <a:gd name="T13" fmla="*/ 772 h 2799"/>
              <a:gd name="T14" fmla="*/ 4653 w 6027"/>
              <a:gd name="T15" fmla="*/ 884 h 2799"/>
              <a:gd name="T16" fmla="*/ 4533 w 6027"/>
              <a:gd name="T17" fmla="*/ 833 h 2799"/>
              <a:gd name="T18" fmla="*/ 4936 w 6027"/>
              <a:gd name="T19" fmla="*/ 1648 h 2799"/>
              <a:gd name="T20" fmla="*/ 4970 w 6027"/>
              <a:gd name="T21" fmla="*/ 1493 h 2799"/>
              <a:gd name="T22" fmla="*/ 3416 w 6027"/>
              <a:gd name="T23" fmla="*/ 609 h 2799"/>
              <a:gd name="T24" fmla="*/ 3914 w 6027"/>
              <a:gd name="T25" fmla="*/ 1760 h 2799"/>
              <a:gd name="T26" fmla="*/ 4412 w 6027"/>
              <a:gd name="T27" fmla="*/ 1039 h 2799"/>
              <a:gd name="T28" fmla="*/ 4395 w 6027"/>
              <a:gd name="T29" fmla="*/ 1210 h 2799"/>
              <a:gd name="T30" fmla="*/ 4198 w 6027"/>
              <a:gd name="T31" fmla="*/ 489 h 2799"/>
              <a:gd name="T32" fmla="*/ 3133 w 6027"/>
              <a:gd name="T33" fmla="*/ 661 h 2799"/>
              <a:gd name="T34" fmla="*/ 3150 w 6027"/>
              <a:gd name="T35" fmla="*/ 1107 h 2799"/>
              <a:gd name="T36" fmla="*/ 2438 w 6027"/>
              <a:gd name="T37" fmla="*/ 1536 h 2799"/>
              <a:gd name="T38" fmla="*/ 1451 w 6027"/>
              <a:gd name="T39" fmla="*/ 1957 h 2799"/>
              <a:gd name="T40" fmla="*/ 978 w 6027"/>
              <a:gd name="T41" fmla="*/ 1614 h 2799"/>
              <a:gd name="T42" fmla="*/ 2489 w 6027"/>
              <a:gd name="T43" fmla="*/ 635 h 2799"/>
              <a:gd name="T44" fmla="*/ 2610 w 6027"/>
              <a:gd name="T45" fmla="*/ 721 h 2799"/>
              <a:gd name="T46" fmla="*/ 2713 w 6027"/>
              <a:gd name="T47" fmla="*/ 961 h 2799"/>
              <a:gd name="T48" fmla="*/ 1914 w 6027"/>
              <a:gd name="T49" fmla="*/ 1476 h 2799"/>
              <a:gd name="T50" fmla="*/ 1794 w 6027"/>
              <a:gd name="T51" fmla="*/ 910 h 2799"/>
              <a:gd name="T52" fmla="*/ 1966 w 6027"/>
              <a:gd name="T53" fmla="*/ 875 h 2799"/>
              <a:gd name="T54" fmla="*/ 2120 w 6027"/>
              <a:gd name="T55" fmla="*/ 807 h 2799"/>
              <a:gd name="T56" fmla="*/ 2266 w 6027"/>
              <a:gd name="T57" fmla="*/ 695 h 2799"/>
              <a:gd name="T58" fmla="*/ 2378 w 6027"/>
              <a:gd name="T59" fmla="*/ 558 h 2799"/>
              <a:gd name="T60" fmla="*/ 1992 w 6027"/>
              <a:gd name="T61" fmla="*/ 1785 h 2799"/>
              <a:gd name="T62" fmla="*/ 1992 w 6027"/>
              <a:gd name="T63" fmla="*/ 1785 h 2799"/>
              <a:gd name="T64" fmla="*/ 2953 w 6027"/>
              <a:gd name="T65" fmla="*/ 781 h 2799"/>
              <a:gd name="T66" fmla="*/ 2781 w 6027"/>
              <a:gd name="T67" fmla="*/ 747 h 2799"/>
              <a:gd name="T68" fmla="*/ 1622 w 6027"/>
              <a:gd name="T69" fmla="*/ 833 h 2799"/>
              <a:gd name="T70" fmla="*/ 1330 w 6027"/>
              <a:gd name="T71" fmla="*/ 1090 h 2799"/>
              <a:gd name="T72" fmla="*/ 2781 w 6027"/>
              <a:gd name="T73" fmla="*/ 824 h 2799"/>
              <a:gd name="T74" fmla="*/ 309 w 6027"/>
              <a:gd name="T75" fmla="*/ 738 h 2799"/>
              <a:gd name="T76" fmla="*/ 1142 w 6027"/>
              <a:gd name="T77" fmla="*/ 601 h 2799"/>
              <a:gd name="T78" fmla="*/ 343 w 6027"/>
              <a:gd name="T79" fmla="*/ 910 h 2799"/>
              <a:gd name="T80" fmla="*/ 644 w 6027"/>
              <a:gd name="T81" fmla="*/ 1519 h 2799"/>
              <a:gd name="T82" fmla="*/ 128 w 6027"/>
              <a:gd name="T83" fmla="*/ 2438 h 2799"/>
              <a:gd name="T84" fmla="*/ 1279 w 6027"/>
              <a:gd name="T85" fmla="*/ 1734 h 2799"/>
              <a:gd name="T86" fmla="*/ 1485 w 6027"/>
              <a:gd name="T87" fmla="*/ 2069 h 2799"/>
              <a:gd name="T88" fmla="*/ 2841 w 6027"/>
              <a:gd name="T89" fmla="*/ 2721 h 2799"/>
              <a:gd name="T90" fmla="*/ 3013 w 6027"/>
              <a:gd name="T91" fmla="*/ 2318 h 2799"/>
              <a:gd name="T92" fmla="*/ 4515 w 6027"/>
              <a:gd name="T93" fmla="*/ 2215 h 2799"/>
              <a:gd name="T94" fmla="*/ 4653 w 6027"/>
              <a:gd name="T95" fmla="*/ 1785 h 2799"/>
              <a:gd name="T96" fmla="*/ 5176 w 6027"/>
              <a:gd name="T97" fmla="*/ 1914 h 2799"/>
              <a:gd name="T98" fmla="*/ 5065 w 6027"/>
              <a:gd name="T99" fmla="*/ 1459 h 2799"/>
              <a:gd name="T100" fmla="*/ 4833 w 6027"/>
              <a:gd name="T101" fmla="*/ 961 h 2799"/>
              <a:gd name="T102" fmla="*/ 4979 w 6027"/>
              <a:gd name="T103" fmla="*/ 944 h 2799"/>
              <a:gd name="T104" fmla="*/ 5108 w 6027"/>
              <a:gd name="T105" fmla="*/ 893 h 2799"/>
              <a:gd name="T106" fmla="*/ 5228 w 6027"/>
              <a:gd name="T107" fmla="*/ 807 h 2799"/>
              <a:gd name="T108" fmla="*/ 5331 w 6027"/>
              <a:gd name="T109" fmla="*/ 704 h 2799"/>
              <a:gd name="T110" fmla="*/ 5391 w 6027"/>
              <a:gd name="T111" fmla="*/ 669 h 2799"/>
              <a:gd name="T112" fmla="*/ 5468 w 6027"/>
              <a:gd name="T113" fmla="*/ 764 h 2799"/>
              <a:gd name="T114" fmla="*/ 5580 w 6027"/>
              <a:gd name="T115" fmla="*/ 815 h 2799"/>
              <a:gd name="T116" fmla="*/ 5408 w 6027"/>
              <a:gd name="T117" fmla="*/ 1408 h 2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27" h="2799">
                <a:moveTo>
                  <a:pt x="5400" y="1476"/>
                </a:moveTo>
                <a:lnTo>
                  <a:pt x="5400" y="1476"/>
                </a:lnTo>
                <a:cubicBezTo>
                  <a:pt x="5425" y="1536"/>
                  <a:pt x="5468" y="1588"/>
                  <a:pt x="5520" y="1631"/>
                </a:cubicBezTo>
                <a:cubicBezTo>
                  <a:pt x="5571" y="1665"/>
                  <a:pt x="5631" y="1682"/>
                  <a:pt x="5691" y="1682"/>
                </a:cubicBezTo>
                <a:cubicBezTo>
                  <a:pt x="5717" y="1682"/>
                  <a:pt x="5743" y="1674"/>
                  <a:pt x="5768" y="1674"/>
                </a:cubicBezTo>
                <a:cubicBezTo>
                  <a:pt x="5846" y="1648"/>
                  <a:pt x="5923" y="1605"/>
                  <a:pt x="5966" y="1528"/>
                </a:cubicBezTo>
                <a:cubicBezTo>
                  <a:pt x="6009" y="1459"/>
                  <a:pt x="6026" y="1373"/>
                  <a:pt x="6009" y="1287"/>
                </a:cubicBezTo>
                <a:cubicBezTo>
                  <a:pt x="5992" y="1210"/>
                  <a:pt x="5949" y="1150"/>
                  <a:pt x="5889" y="1099"/>
                </a:cubicBezTo>
                <a:cubicBezTo>
                  <a:pt x="5923" y="1047"/>
                  <a:pt x="5932" y="987"/>
                  <a:pt x="5923" y="927"/>
                </a:cubicBezTo>
                <a:cubicBezTo>
                  <a:pt x="5915" y="893"/>
                  <a:pt x="5897" y="858"/>
                  <a:pt x="5872" y="824"/>
                </a:cubicBezTo>
                <a:cubicBezTo>
                  <a:pt x="5889" y="781"/>
                  <a:pt x="5897" y="738"/>
                  <a:pt x="5897" y="687"/>
                </a:cubicBezTo>
                <a:cubicBezTo>
                  <a:pt x="5897" y="472"/>
                  <a:pt x="5717" y="292"/>
                  <a:pt x="5494" y="292"/>
                </a:cubicBezTo>
                <a:cubicBezTo>
                  <a:pt x="5425" y="292"/>
                  <a:pt x="5348" y="309"/>
                  <a:pt x="5288" y="343"/>
                </a:cubicBezTo>
                <a:cubicBezTo>
                  <a:pt x="5202" y="257"/>
                  <a:pt x="5082" y="215"/>
                  <a:pt x="4962" y="215"/>
                </a:cubicBezTo>
                <a:cubicBezTo>
                  <a:pt x="4739" y="215"/>
                  <a:pt x="4558" y="360"/>
                  <a:pt x="4498" y="566"/>
                </a:cubicBezTo>
                <a:cubicBezTo>
                  <a:pt x="4455" y="257"/>
                  <a:pt x="4180" y="17"/>
                  <a:pt x="3863" y="17"/>
                </a:cubicBezTo>
                <a:cubicBezTo>
                  <a:pt x="3700" y="17"/>
                  <a:pt x="3700" y="17"/>
                  <a:pt x="3700" y="17"/>
                </a:cubicBezTo>
                <a:cubicBezTo>
                  <a:pt x="3348" y="17"/>
                  <a:pt x="3056" y="300"/>
                  <a:pt x="3056" y="661"/>
                </a:cubicBezTo>
                <a:cubicBezTo>
                  <a:pt x="3056" y="807"/>
                  <a:pt x="3056" y="807"/>
                  <a:pt x="3056" y="807"/>
                </a:cubicBezTo>
                <a:cubicBezTo>
                  <a:pt x="3047" y="781"/>
                  <a:pt x="3030" y="764"/>
                  <a:pt x="3013" y="747"/>
                </a:cubicBezTo>
                <a:cubicBezTo>
                  <a:pt x="3030" y="687"/>
                  <a:pt x="3047" y="635"/>
                  <a:pt x="3047" y="575"/>
                </a:cubicBezTo>
                <a:cubicBezTo>
                  <a:pt x="3047" y="309"/>
                  <a:pt x="2824" y="94"/>
                  <a:pt x="2558" y="94"/>
                </a:cubicBezTo>
                <a:cubicBezTo>
                  <a:pt x="2472" y="94"/>
                  <a:pt x="2386" y="112"/>
                  <a:pt x="2309" y="163"/>
                </a:cubicBezTo>
                <a:cubicBezTo>
                  <a:pt x="2198" y="60"/>
                  <a:pt x="2060" y="0"/>
                  <a:pt x="1906" y="0"/>
                </a:cubicBezTo>
                <a:cubicBezTo>
                  <a:pt x="1614" y="0"/>
                  <a:pt x="1373" y="215"/>
                  <a:pt x="1330" y="498"/>
                </a:cubicBezTo>
                <a:cubicBezTo>
                  <a:pt x="1245" y="326"/>
                  <a:pt x="1064" y="206"/>
                  <a:pt x="858" y="206"/>
                </a:cubicBezTo>
                <a:cubicBezTo>
                  <a:pt x="730" y="206"/>
                  <a:pt x="730" y="206"/>
                  <a:pt x="730" y="206"/>
                </a:cubicBezTo>
                <a:cubicBezTo>
                  <a:pt x="438" y="206"/>
                  <a:pt x="197" y="446"/>
                  <a:pt x="197" y="738"/>
                </a:cubicBezTo>
                <a:cubicBezTo>
                  <a:pt x="197" y="927"/>
                  <a:pt x="197" y="927"/>
                  <a:pt x="197" y="927"/>
                </a:cubicBezTo>
                <a:cubicBezTo>
                  <a:pt x="189" y="944"/>
                  <a:pt x="180" y="970"/>
                  <a:pt x="180" y="987"/>
                </a:cubicBezTo>
                <a:cubicBezTo>
                  <a:pt x="180" y="1047"/>
                  <a:pt x="223" y="1090"/>
                  <a:pt x="275" y="1107"/>
                </a:cubicBezTo>
                <a:cubicBezTo>
                  <a:pt x="283" y="1322"/>
                  <a:pt x="421" y="1502"/>
                  <a:pt x="609" y="1579"/>
                </a:cubicBezTo>
                <a:cubicBezTo>
                  <a:pt x="609" y="1614"/>
                  <a:pt x="609" y="1614"/>
                  <a:pt x="609" y="1614"/>
                </a:cubicBezTo>
                <a:cubicBezTo>
                  <a:pt x="300" y="1674"/>
                  <a:pt x="300" y="1674"/>
                  <a:pt x="300" y="1674"/>
                </a:cubicBezTo>
                <a:cubicBezTo>
                  <a:pt x="257" y="1682"/>
                  <a:pt x="223" y="1708"/>
                  <a:pt x="214" y="1751"/>
                </a:cubicBezTo>
                <a:cubicBezTo>
                  <a:pt x="17" y="2343"/>
                  <a:pt x="17" y="2343"/>
                  <a:pt x="17" y="2343"/>
                </a:cubicBezTo>
                <a:cubicBezTo>
                  <a:pt x="0" y="2378"/>
                  <a:pt x="8" y="2421"/>
                  <a:pt x="34" y="2455"/>
                </a:cubicBezTo>
                <a:cubicBezTo>
                  <a:pt x="51" y="2481"/>
                  <a:pt x="86" y="2498"/>
                  <a:pt x="128" y="2498"/>
                </a:cubicBezTo>
                <a:cubicBezTo>
                  <a:pt x="1270" y="2498"/>
                  <a:pt x="1270" y="2498"/>
                  <a:pt x="1270" y="2498"/>
                </a:cubicBezTo>
                <a:cubicBezTo>
                  <a:pt x="1236" y="2609"/>
                  <a:pt x="1236" y="2609"/>
                  <a:pt x="1236" y="2609"/>
                </a:cubicBezTo>
                <a:cubicBezTo>
                  <a:pt x="1219" y="2652"/>
                  <a:pt x="1227" y="2695"/>
                  <a:pt x="1253" y="2730"/>
                </a:cubicBezTo>
                <a:cubicBezTo>
                  <a:pt x="1279" y="2772"/>
                  <a:pt x="1322" y="2790"/>
                  <a:pt x="1365" y="2790"/>
                </a:cubicBezTo>
                <a:cubicBezTo>
                  <a:pt x="2927" y="2790"/>
                  <a:pt x="2927" y="2790"/>
                  <a:pt x="2927" y="2790"/>
                </a:cubicBezTo>
                <a:cubicBezTo>
                  <a:pt x="2936" y="2798"/>
                  <a:pt x="2953" y="2798"/>
                  <a:pt x="2970" y="2798"/>
                </a:cubicBezTo>
                <a:cubicBezTo>
                  <a:pt x="4592" y="2798"/>
                  <a:pt x="4592" y="2798"/>
                  <a:pt x="4592" y="2798"/>
                </a:cubicBezTo>
                <a:cubicBezTo>
                  <a:pt x="4644" y="2798"/>
                  <a:pt x="4687" y="2781"/>
                  <a:pt x="4713" y="2738"/>
                </a:cubicBezTo>
                <a:cubicBezTo>
                  <a:pt x="4739" y="2704"/>
                  <a:pt x="4747" y="2652"/>
                  <a:pt x="4730" y="2609"/>
                </a:cubicBezTo>
                <a:cubicBezTo>
                  <a:pt x="4695" y="2515"/>
                  <a:pt x="4695" y="2515"/>
                  <a:pt x="4695" y="2515"/>
                </a:cubicBezTo>
                <a:cubicBezTo>
                  <a:pt x="5846" y="2515"/>
                  <a:pt x="5846" y="2515"/>
                  <a:pt x="5846" y="2515"/>
                </a:cubicBezTo>
                <a:cubicBezTo>
                  <a:pt x="5880" y="2515"/>
                  <a:pt x="5915" y="2498"/>
                  <a:pt x="5940" y="2463"/>
                </a:cubicBezTo>
                <a:cubicBezTo>
                  <a:pt x="5957" y="2438"/>
                  <a:pt x="5966" y="2395"/>
                  <a:pt x="5949" y="2360"/>
                </a:cubicBezTo>
                <a:cubicBezTo>
                  <a:pt x="5751" y="1768"/>
                  <a:pt x="5751" y="1768"/>
                  <a:pt x="5751" y="1768"/>
                </a:cubicBezTo>
                <a:cubicBezTo>
                  <a:pt x="5743" y="1734"/>
                  <a:pt x="5709" y="1699"/>
                  <a:pt x="5666" y="1691"/>
                </a:cubicBezTo>
                <a:cubicBezTo>
                  <a:pt x="5417" y="1648"/>
                  <a:pt x="5417" y="1648"/>
                  <a:pt x="5417" y="1648"/>
                </a:cubicBezTo>
                <a:lnTo>
                  <a:pt x="5417" y="1648"/>
                </a:lnTo>
                <a:cubicBezTo>
                  <a:pt x="5322" y="1622"/>
                  <a:pt x="5322" y="1622"/>
                  <a:pt x="5322" y="1622"/>
                </a:cubicBezTo>
                <a:cubicBezTo>
                  <a:pt x="5322" y="1511"/>
                  <a:pt x="5322" y="1511"/>
                  <a:pt x="5322" y="1511"/>
                </a:cubicBezTo>
                <a:cubicBezTo>
                  <a:pt x="5348" y="1502"/>
                  <a:pt x="5374" y="1493"/>
                  <a:pt x="5400" y="1476"/>
                </a:cubicBezTo>
                <a:close/>
                <a:moveTo>
                  <a:pt x="4550" y="798"/>
                </a:moveTo>
                <a:lnTo>
                  <a:pt x="4550" y="798"/>
                </a:lnTo>
                <a:cubicBezTo>
                  <a:pt x="4541" y="764"/>
                  <a:pt x="4541" y="730"/>
                  <a:pt x="4541" y="695"/>
                </a:cubicBezTo>
                <a:cubicBezTo>
                  <a:pt x="4541" y="463"/>
                  <a:pt x="4730" y="275"/>
                  <a:pt x="4962" y="275"/>
                </a:cubicBezTo>
                <a:cubicBezTo>
                  <a:pt x="5073" y="275"/>
                  <a:pt x="5185" y="318"/>
                  <a:pt x="5262" y="403"/>
                </a:cubicBezTo>
                <a:cubicBezTo>
                  <a:pt x="5279" y="421"/>
                  <a:pt x="5279" y="421"/>
                  <a:pt x="5279" y="421"/>
                </a:cubicBezTo>
                <a:cubicBezTo>
                  <a:pt x="5305" y="403"/>
                  <a:pt x="5305" y="403"/>
                  <a:pt x="5305" y="403"/>
                </a:cubicBezTo>
                <a:cubicBezTo>
                  <a:pt x="5357" y="369"/>
                  <a:pt x="5425" y="343"/>
                  <a:pt x="5494" y="343"/>
                </a:cubicBezTo>
                <a:cubicBezTo>
                  <a:pt x="5683" y="343"/>
                  <a:pt x="5837" y="498"/>
                  <a:pt x="5837" y="687"/>
                </a:cubicBezTo>
                <a:cubicBezTo>
                  <a:pt x="5837" y="738"/>
                  <a:pt x="5829" y="781"/>
                  <a:pt x="5812" y="824"/>
                </a:cubicBezTo>
                <a:cubicBezTo>
                  <a:pt x="5803" y="841"/>
                  <a:pt x="5803" y="841"/>
                  <a:pt x="5803" y="841"/>
                </a:cubicBezTo>
                <a:cubicBezTo>
                  <a:pt x="5820" y="858"/>
                  <a:pt x="5820" y="858"/>
                  <a:pt x="5820" y="858"/>
                </a:cubicBezTo>
                <a:cubicBezTo>
                  <a:pt x="5837" y="875"/>
                  <a:pt x="5854" y="910"/>
                  <a:pt x="5863" y="936"/>
                </a:cubicBezTo>
                <a:cubicBezTo>
                  <a:pt x="5872" y="996"/>
                  <a:pt x="5863" y="1047"/>
                  <a:pt x="5820" y="1090"/>
                </a:cubicBezTo>
                <a:cubicBezTo>
                  <a:pt x="5803" y="1116"/>
                  <a:pt x="5803" y="1116"/>
                  <a:pt x="5803" y="1116"/>
                </a:cubicBezTo>
                <a:cubicBezTo>
                  <a:pt x="5829" y="1133"/>
                  <a:pt x="5829" y="1133"/>
                  <a:pt x="5829" y="1133"/>
                </a:cubicBezTo>
                <a:cubicBezTo>
                  <a:pt x="5889" y="1167"/>
                  <a:pt x="5932" y="1227"/>
                  <a:pt x="5949" y="1305"/>
                </a:cubicBezTo>
                <a:cubicBezTo>
                  <a:pt x="5966" y="1373"/>
                  <a:pt x="5957" y="1442"/>
                  <a:pt x="5915" y="1502"/>
                </a:cubicBezTo>
                <a:cubicBezTo>
                  <a:pt x="5880" y="1554"/>
                  <a:pt x="5820" y="1596"/>
                  <a:pt x="5751" y="1614"/>
                </a:cubicBezTo>
                <a:cubicBezTo>
                  <a:pt x="5683" y="1631"/>
                  <a:pt x="5614" y="1614"/>
                  <a:pt x="5554" y="1579"/>
                </a:cubicBezTo>
                <a:cubicBezTo>
                  <a:pt x="5503" y="1545"/>
                  <a:pt x="5468" y="1502"/>
                  <a:pt x="5451" y="1451"/>
                </a:cubicBezTo>
                <a:cubicBezTo>
                  <a:pt x="5563" y="1373"/>
                  <a:pt x="5648" y="1245"/>
                  <a:pt x="5674" y="1107"/>
                </a:cubicBezTo>
                <a:cubicBezTo>
                  <a:pt x="5734" y="1090"/>
                  <a:pt x="5777" y="1030"/>
                  <a:pt x="5777" y="970"/>
                </a:cubicBezTo>
                <a:cubicBezTo>
                  <a:pt x="5777" y="901"/>
                  <a:pt x="5734" y="850"/>
                  <a:pt x="5683" y="833"/>
                </a:cubicBezTo>
                <a:lnTo>
                  <a:pt x="5683" y="833"/>
                </a:lnTo>
                <a:cubicBezTo>
                  <a:pt x="5683" y="772"/>
                  <a:pt x="5683" y="772"/>
                  <a:pt x="5683" y="772"/>
                </a:cubicBezTo>
                <a:cubicBezTo>
                  <a:pt x="5648" y="772"/>
                  <a:pt x="5648" y="772"/>
                  <a:pt x="5648" y="772"/>
                </a:cubicBezTo>
                <a:cubicBezTo>
                  <a:pt x="5640" y="772"/>
                  <a:pt x="5631" y="772"/>
                  <a:pt x="5623" y="764"/>
                </a:cubicBezTo>
                <a:cubicBezTo>
                  <a:pt x="5511" y="755"/>
                  <a:pt x="5434" y="669"/>
                  <a:pt x="5417" y="566"/>
                </a:cubicBezTo>
                <a:cubicBezTo>
                  <a:pt x="5417" y="558"/>
                  <a:pt x="5417" y="549"/>
                  <a:pt x="5417" y="532"/>
                </a:cubicBezTo>
                <a:cubicBezTo>
                  <a:pt x="5417" y="506"/>
                  <a:pt x="5417" y="506"/>
                  <a:pt x="5417" y="506"/>
                </a:cubicBezTo>
                <a:cubicBezTo>
                  <a:pt x="5365" y="506"/>
                  <a:pt x="5365" y="506"/>
                  <a:pt x="5365" y="506"/>
                </a:cubicBezTo>
                <a:cubicBezTo>
                  <a:pt x="5357" y="524"/>
                  <a:pt x="5357" y="524"/>
                  <a:pt x="5357" y="524"/>
                </a:cubicBezTo>
                <a:cubicBezTo>
                  <a:pt x="5357" y="532"/>
                  <a:pt x="5348" y="549"/>
                  <a:pt x="5339" y="558"/>
                </a:cubicBezTo>
                <a:cubicBezTo>
                  <a:pt x="5254" y="764"/>
                  <a:pt x="5039" y="910"/>
                  <a:pt x="4807" y="910"/>
                </a:cubicBezTo>
                <a:cubicBezTo>
                  <a:pt x="4781" y="910"/>
                  <a:pt x="4756" y="901"/>
                  <a:pt x="4721" y="901"/>
                </a:cubicBezTo>
                <a:cubicBezTo>
                  <a:pt x="4713" y="901"/>
                  <a:pt x="4695" y="893"/>
                  <a:pt x="4687" y="893"/>
                </a:cubicBezTo>
                <a:cubicBezTo>
                  <a:pt x="4653" y="884"/>
                  <a:pt x="4653" y="884"/>
                  <a:pt x="4653" y="884"/>
                </a:cubicBezTo>
                <a:cubicBezTo>
                  <a:pt x="4653" y="1021"/>
                  <a:pt x="4653" y="1021"/>
                  <a:pt x="4653" y="1021"/>
                </a:cubicBezTo>
                <a:cubicBezTo>
                  <a:pt x="4653" y="1210"/>
                  <a:pt x="4756" y="1382"/>
                  <a:pt x="4919" y="1468"/>
                </a:cubicBezTo>
                <a:cubicBezTo>
                  <a:pt x="4876" y="1554"/>
                  <a:pt x="4790" y="1622"/>
                  <a:pt x="4678" y="1622"/>
                </a:cubicBezTo>
                <a:cubicBezTo>
                  <a:pt x="4541" y="1622"/>
                  <a:pt x="4421" y="1502"/>
                  <a:pt x="4421" y="1356"/>
                </a:cubicBezTo>
                <a:cubicBezTo>
                  <a:pt x="4421" y="1287"/>
                  <a:pt x="4447" y="1219"/>
                  <a:pt x="4507" y="1167"/>
                </a:cubicBezTo>
                <a:cubicBezTo>
                  <a:pt x="4533" y="1150"/>
                  <a:pt x="4533" y="1150"/>
                  <a:pt x="4533" y="1150"/>
                </a:cubicBezTo>
                <a:cubicBezTo>
                  <a:pt x="4498" y="1124"/>
                  <a:pt x="4498" y="1124"/>
                  <a:pt x="4498" y="1124"/>
                </a:cubicBezTo>
                <a:cubicBezTo>
                  <a:pt x="4481" y="1116"/>
                  <a:pt x="4464" y="1090"/>
                  <a:pt x="4455" y="1073"/>
                </a:cubicBezTo>
                <a:cubicBezTo>
                  <a:pt x="4481" y="1047"/>
                  <a:pt x="4507" y="1013"/>
                  <a:pt x="4507" y="961"/>
                </a:cubicBezTo>
                <a:cubicBezTo>
                  <a:pt x="4507" y="961"/>
                  <a:pt x="4507" y="953"/>
                  <a:pt x="4507" y="944"/>
                </a:cubicBezTo>
                <a:cubicBezTo>
                  <a:pt x="4507" y="850"/>
                  <a:pt x="4507" y="850"/>
                  <a:pt x="4507" y="850"/>
                </a:cubicBezTo>
                <a:cubicBezTo>
                  <a:pt x="4515" y="841"/>
                  <a:pt x="4524" y="841"/>
                  <a:pt x="4533" y="833"/>
                </a:cubicBezTo>
                <a:cubicBezTo>
                  <a:pt x="4558" y="824"/>
                  <a:pt x="4558" y="824"/>
                  <a:pt x="4558" y="824"/>
                </a:cubicBezTo>
                <a:lnTo>
                  <a:pt x="4550" y="798"/>
                </a:lnTo>
                <a:close/>
                <a:moveTo>
                  <a:pt x="5683" y="1039"/>
                </a:moveTo>
                <a:lnTo>
                  <a:pt x="5683" y="1039"/>
                </a:lnTo>
                <a:cubicBezTo>
                  <a:pt x="5683" y="1030"/>
                  <a:pt x="5683" y="1030"/>
                  <a:pt x="5683" y="1021"/>
                </a:cubicBezTo>
                <a:cubicBezTo>
                  <a:pt x="5683" y="1013"/>
                  <a:pt x="5683" y="1013"/>
                  <a:pt x="5683" y="1013"/>
                </a:cubicBezTo>
                <a:cubicBezTo>
                  <a:pt x="5683" y="893"/>
                  <a:pt x="5683" y="893"/>
                  <a:pt x="5683" y="893"/>
                </a:cubicBezTo>
                <a:cubicBezTo>
                  <a:pt x="5709" y="910"/>
                  <a:pt x="5726" y="936"/>
                  <a:pt x="5726" y="970"/>
                </a:cubicBezTo>
                <a:cubicBezTo>
                  <a:pt x="5726" y="996"/>
                  <a:pt x="5709" y="1021"/>
                  <a:pt x="5683" y="1039"/>
                </a:cubicBezTo>
                <a:close/>
                <a:moveTo>
                  <a:pt x="5382" y="532"/>
                </a:moveTo>
                <a:lnTo>
                  <a:pt x="5382" y="532"/>
                </a:lnTo>
                <a:close/>
                <a:moveTo>
                  <a:pt x="4936" y="1648"/>
                </a:moveTo>
                <a:lnTo>
                  <a:pt x="4936" y="1648"/>
                </a:lnTo>
                <a:cubicBezTo>
                  <a:pt x="4687" y="1691"/>
                  <a:pt x="4687" y="1691"/>
                  <a:pt x="4687" y="1691"/>
                </a:cubicBezTo>
                <a:cubicBezTo>
                  <a:pt x="4644" y="1699"/>
                  <a:pt x="4610" y="1734"/>
                  <a:pt x="4601" y="1768"/>
                </a:cubicBezTo>
                <a:cubicBezTo>
                  <a:pt x="4524" y="1991"/>
                  <a:pt x="4524" y="1991"/>
                  <a:pt x="4524" y="1991"/>
                </a:cubicBezTo>
                <a:cubicBezTo>
                  <a:pt x="4489" y="1888"/>
                  <a:pt x="4489" y="1888"/>
                  <a:pt x="4489" y="1888"/>
                </a:cubicBezTo>
                <a:cubicBezTo>
                  <a:pt x="4472" y="1837"/>
                  <a:pt x="4430" y="1803"/>
                  <a:pt x="4378" y="1794"/>
                </a:cubicBezTo>
                <a:cubicBezTo>
                  <a:pt x="4000" y="1717"/>
                  <a:pt x="4000" y="1717"/>
                  <a:pt x="4000" y="1717"/>
                </a:cubicBezTo>
                <a:cubicBezTo>
                  <a:pt x="4000" y="1682"/>
                  <a:pt x="4000" y="1682"/>
                  <a:pt x="4000" y="1682"/>
                </a:cubicBezTo>
                <a:cubicBezTo>
                  <a:pt x="4163" y="1614"/>
                  <a:pt x="4301" y="1485"/>
                  <a:pt x="4369" y="1322"/>
                </a:cubicBezTo>
                <a:cubicBezTo>
                  <a:pt x="4361" y="1339"/>
                  <a:pt x="4361" y="1348"/>
                  <a:pt x="4361" y="1356"/>
                </a:cubicBezTo>
                <a:cubicBezTo>
                  <a:pt x="4361" y="1536"/>
                  <a:pt x="4507" y="1682"/>
                  <a:pt x="4678" y="1682"/>
                </a:cubicBezTo>
                <a:cubicBezTo>
                  <a:pt x="4807" y="1682"/>
                  <a:pt x="4919" y="1605"/>
                  <a:pt x="4970" y="1493"/>
                </a:cubicBezTo>
                <a:cubicBezTo>
                  <a:pt x="4996" y="1502"/>
                  <a:pt x="5013" y="1511"/>
                  <a:pt x="5039" y="1519"/>
                </a:cubicBezTo>
                <a:cubicBezTo>
                  <a:pt x="5039" y="1622"/>
                  <a:pt x="5039" y="1622"/>
                  <a:pt x="5039" y="1622"/>
                </a:cubicBezTo>
                <a:cubicBezTo>
                  <a:pt x="4936" y="1648"/>
                  <a:pt x="4936" y="1648"/>
                  <a:pt x="4936" y="1648"/>
                </a:cubicBezTo>
                <a:close/>
                <a:moveTo>
                  <a:pt x="3777" y="1639"/>
                </a:moveTo>
                <a:lnTo>
                  <a:pt x="3777" y="1639"/>
                </a:lnTo>
                <a:cubicBezTo>
                  <a:pt x="3717" y="1639"/>
                  <a:pt x="3657" y="1622"/>
                  <a:pt x="3605" y="1605"/>
                </a:cubicBezTo>
                <a:cubicBezTo>
                  <a:pt x="3382" y="1536"/>
                  <a:pt x="3228" y="1330"/>
                  <a:pt x="3228" y="1090"/>
                </a:cubicBezTo>
                <a:cubicBezTo>
                  <a:pt x="3228" y="953"/>
                  <a:pt x="3228" y="953"/>
                  <a:pt x="3228" y="953"/>
                </a:cubicBezTo>
                <a:cubicBezTo>
                  <a:pt x="3228" y="910"/>
                  <a:pt x="3228" y="910"/>
                  <a:pt x="3228" y="910"/>
                </a:cubicBezTo>
                <a:cubicBezTo>
                  <a:pt x="3228" y="875"/>
                  <a:pt x="3228" y="875"/>
                  <a:pt x="3228" y="875"/>
                </a:cubicBezTo>
                <a:cubicBezTo>
                  <a:pt x="3228" y="747"/>
                  <a:pt x="3228" y="747"/>
                  <a:pt x="3228" y="747"/>
                </a:cubicBezTo>
                <a:cubicBezTo>
                  <a:pt x="3313" y="730"/>
                  <a:pt x="3382" y="687"/>
                  <a:pt x="3416" y="609"/>
                </a:cubicBezTo>
                <a:cubicBezTo>
                  <a:pt x="3528" y="652"/>
                  <a:pt x="3648" y="678"/>
                  <a:pt x="3768" y="678"/>
                </a:cubicBezTo>
                <a:cubicBezTo>
                  <a:pt x="3897" y="678"/>
                  <a:pt x="4026" y="652"/>
                  <a:pt x="4146" y="601"/>
                </a:cubicBezTo>
                <a:cubicBezTo>
                  <a:pt x="4180" y="678"/>
                  <a:pt x="4249" y="730"/>
                  <a:pt x="4327" y="738"/>
                </a:cubicBezTo>
                <a:cubicBezTo>
                  <a:pt x="4327" y="875"/>
                  <a:pt x="4327" y="875"/>
                  <a:pt x="4327" y="875"/>
                </a:cubicBezTo>
                <a:cubicBezTo>
                  <a:pt x="4327" y="910"/>
                  <a:pt x="4327" y="910"/>
                  <a:pt x="4327" y="910"/>
                </a:cubicBezTo>
                <a:cubicBezTo>
                  <a:pt x="4327" y="953"/>
                  <a:pt x="4327" y="953"/>
                  <a:pt x="4327" y="953"/>
                </a:cubicBezTo>
                <a:cubicBezTo>
                  <a:pt x="4327" y="1090"/>
                  <a:pt x="4327" y="1090"/>
                  <a:pt x="4327" y="1090"/>
                </a:cubicBezTo>
                <a:cubicBezTo>
                  <a:pt x="4327" y="1330"/>
                  <a:pt x="4172" y="1536"/>
                  <a:pt x="3957" y="1605"/>
                </a:cubicBezTo>
                <a:cubicBezTo>
                  <a:pt x="3906" y="1622"/>
                  <a:pt x="3846" y="1639"/>
                  <a:pt x="3777" y="1639"/>
                </a:cubicBezTo>
                <a:close/>
                <a:moveTo>
                  <a:pt x="3914" y="1699"/>
                </a:moveTo>
                <a:lnTo>
                  <a:pt x="3914" y="1699"/>
                </a:lnTo>
                <a:cubicBezTo>
                  <a:pt x="3914" y="1760"/>
                  <a:pt x="3914" y="1760"/>
                  <a:pt x="3914" y="1760"/>
                </a:cubicBezTo>
                <a:cubicBezTo>
                  <a:pt x="3914" y="1923"/>
                  <a:pt x="3914" y="1923"/>
                  <a:pt x="3914" y="1923"/>
                </a:cubicBezTo>
                <a:cubicBezTo>
                  <a:pt x="3914" y="2000"/>
                  <a:pt x="3854" y="2060"/>
                  <a:pt x="3777" y="2060"/>
                </a:cubicBezTo>
                <a:cubicBezTo>
                  <a:pt x="3708" y="2060"/>
                  <a:pt x="3648" y="2000"/>
                  <a:pt x="3640" y="1923"/>
                </a:cubicBezTo>
                <a:cubicBezTo>
                  <a:pt x="3640" y="1751"/>
                  <a:pt x="3640" y="1751"/>
                  <a:pt x="3640" y="1751"/>
                </a:cubicBezTo>
                <a:cubicBezTo>
                  <a:pt x="3640" y="1699"/>
                  <a:pt x="3640" y="1699"/>
                  <a:pt x="3640" y="1699"/>
                </a:cubicBezTo>
                <a:cubicBezTo>
                  <a:pt x="3683" y="1717"/>
                  <a:pt x="3734" y="1717"/>
                  <a:pt x="3777" y="1717"/>
                </a:cubicBezTo>
                <a:cubicBezTo>
                  <a:pt x="3828" y="1717"/>
                  <a:pt x="3871" y="1717"/>
                  <a:pt x="3914" y="1699"/>
                </a:cubicBezTo>
                <a:close/>
                <a:moveTo>
                  <a:pt x="4455" y="953"/>
                </a:moveTo>
                <a:lnTo>
                  <a:pt x="4455" y="953"/>
                </a:lnTo>
                <a:cubicBezTo>
                  <a:pt x="4455" y="961"/>
                  <a:pt x="4455" y="961"/>
                  <a:pt x="4455" y="961"/>
                </a:cubicBezTo>
                <a:cubicBezTo>
                  <a:pt x="4455" y="987"/>
                  <a:pt x="4447" y="1004"/>
                  <a:pt x="4430" y="1021"/>
                </a:cubicBezTo>
                <a:cubicBezTo>
                  <a:pt x="4430" y="1030"/>
                  <a:pt x="4421" y="1030"/>
                  <a:pt x="4412" y="1039"/>
                </a:cubicBezTo>
                <a:cubicBezTo>
                  <a:pt x="4404" y="1039"/>
                  <a:pt x="4404" y="1047"/>
                  <a:pt x="4395" y="1047"/>
                </a:cubicBezTo>
                <a:cubicBezTo>
                  <a:pt x="4395" y="953"/>
                  <a:pt x="4395" y="953"/>
                  <a:pt x="4395" y="953"/>
                </a:cubicBezTo>
                <a:cubicBezTo>
                  <a:pt x="4395" y="910"/>
                  <a:pt x="4395" y="910"/>
                  <a:pt x="4395" y="910"/>
                </a:cubicBezTo>
                <a:cubicBezTo>
                  <a:pt x="4395" y="884"/>
                  <a:pt x="4395" y="884"/>
                  <a:pt x="4395" y="884"/>
                </a:cubicBezTo>
                <a:cubicBezTo>
                  <a:pt x="4404" y="884"/>
                  <a:pt x="4404" y="884"/>
                  <a:pt x="4412" y="893"/>
                </a:cubicBezTo>
                <a:cubicBezTo>
                  <a:pt x="4421" y="893"/>
                  <a:pt x="4430" y="901"/>
                  <a:pt x="4438" y="910"/>
                </a:cubicBezTo>
                <a:cubicBezTo>
                  <a:pt x="4438" y="918"/>
                  <a:pt x="4438" y="918"/>
                  <a:pt x="4447" y="918"/>
                </a:cubicBezTo>
                <a:cubicBezTo>
                  <a:pt x="4447" y="927"/>
                  <a:pt x="4455" y="944"/>
                  <a:pt x="4455" y="953"/>
                </a:cubicBezTo>
                <a:close/>
                <a:moveTo>
                  <a:pt x="4412" y="1116"/>
                </a:moveTo>
                <a:lnTo>
                  <a:pt x="4412" y="1116"/>
                </a:lnTo>
                <a:cubicBezTo>
                  <a:pt x="4421" y="1133"/>
                  <a:pt x="4430" y="1142"/>
                  <a:pt x="4438" y="1150"/>
                </a:cubicBezTo>
                <a:cubicBezTo>
                  <a:pt x="4421" y="1167"/>
                  <a:pt x="4412" y="1193"/>
                  <a:pt x="4395" y="1210"/>
                </a:cubicBezTo>
                <a:cubicBezTo>
                  <a:pt x="4404" y="1184"/>
                  <a:pt x="4412" y="1150"/>
                  <a:pt x="4412" y="1116"/>
                </a:cubicBezTo>
                <a:close/>
                <a:moveTo>
                  <a:pt x="3133" y="661"/>
                </a:moveTo>
                <a:lnTo>
                  <a:pt x="3133" y="661"/>
                </a:lnTo>
                <a:cubicBezTo>
                  <a:pt x="3133" y="352"/>
                  <a:pt x="3391" y="94"/>
                  <a:pt x="3700" y="94"/>
                </a:cubicBezTo>
                <a:cubicBezTo>
                  <a:pt x="3863" y="94"/>
                  <a:pt x="3863" y="94"/>
                  <a:pt x="3863" y="94"/>
                </a:cubicBezTo>
                <a:cubicBezTo>
                  <a:pt x="4172" y="94"/>
                  <a:pt x="4421" y="352"/>
                  <a:pt x="4421" y="661"/>
                </a:cubicBezTo>
                <a:cubicBezTo>
                  <a:pt x="4421" y="841"/>
                  <a:pt x="4421" y="841"/>
                  <a:pt x="4421" y="841"/>
                </a:cubicBezTo>
                <a:lnTo>
                  <a:pt x="4412" y="833"/>
                </a:lnTo>
                <a:cubicBezTo>
                  <a:pt x="4412" y="661"/>
                  <a:pt x="4412" y="661"/>
                  <a:pt x="4412" y="661"/>
                </a:cubicBezTo>
                <a:cubicBezTo>
                  <a:pt x="4369" y="661"/>
                  <a:pt x="4369" y="661"/>
                  <a:pt x="4369" y="661"/>
                </a:cubicBezTo>
                <a:cubicBezTo>
                  <a:pt x="4292" y="661"/>
                  <a:pt x="4232" y="609"/>
                  <a:pt x="4206" y="541"/>
                </a:cubicBezTo>
                <a:cubicBezTo>
                  <a:pt x="4198" y="489"/>
                  <a:pt x="4198" y="489"/>
                  <a:pt x="4198" y="489"/>
                </a:cubicBezTo>
                <a:cubicBezTo>
                  <a:pt x="4155" y="506"/>
                  <a:pt x="4155" y="506"/>
                  <a:pt x="4155" y="506"/>
                </a:cubicBezTo>
                <a:cubicBezTo>
                  <a:pt x="4035" y="566"/>
                  <a:pt x="3897" y="592"/>
                  <a:pt x="3768" y="592"/>
                </a:cubicBezTo>
                <a:cubicBezTo>
                  <a:pt x="3640" y="592"/>
                  <a:pt x="3519" y="575"/>
                  <a:pt x="3408" y="524"/>
                </a:cubicBezTo>
                <a:cubicBezTo>
                  <a:pt x="3365" y="506"/>
                  <a:pt x="3365" y="506"/>
                  <a:pt x="3365" y="506"/>
                </a:cubicBezTo>
                <a:cubicBezTo>
                  <a:pt x="3356" y="549"/>
                  <a:pt x="3356" y="549"/>
                  <a:pt x="3356" y="549"/>
                </a:cubicBezTo>
                <a:cubicBezTo>
                  <a:pt x="3331" y="618"/>
                  <a:pt x="3271" y="661"/>
                  <a:pt x="3193" y="661"/>
                </a:cubicBezTo>
                <a:lnTo>
                  <a:pt x="3193" y="661"/>
                </a:lnTo>
                <a:lnTo>
                  <a:pt x="3193" y="661"/>
                </a:lnTo>
                <a:cubicBezTo>
                  <a:pt x="3150" y="661"/>
                  <a:pt x="3150" y="661"/>
                  <a:pt x="3150" y="661"/>
                </a:cubicBezTo>
                <a:cubicBezTo>
                  <a:pt x="3150" y="815"/>
                  <a:pt x="3150" y="815"/>
                  <a:pt x="3150" y="815"/>
                </a:cubicBezTo>
                <a:cubicBezTo>
                  <a:pt x="3142" y="824"/>
                  <a:pt x="3142" y="824"/>
                  <a:pt x="3133" y="824"/>
                </a:cubicBezTo>
                <a:lnTo>
                  <a:pt x="3133" y="661"/>
                </a:lnTo>
                <a:close/>
                <a:moveTo>
                  <a:pt x="3116" y="953"/>
                </a:moveTo>
                <a:lnTo>
                  <a:pt x="3116" y="953"/>
                </a:lnTo>
                <a:cubicBezTo>
                  <a:pt x="3125" y="936"/>
                  <a:pt x="3133" y="927"/>
                  <a:pt x="3142" y="910"/>
                </a:cubicBezTo>
                <a:cubicBezTo>
                  <a:pt x="3142" y="910"/>
                  <a:pt x="3142" y="910"/>
                  <a:pt x="3150" y="910"/>
                </a:cubicBezTo>
                <a:lnTo>
                  <a:pt x="3150" y="910"/>
                </a:lnTo>
                <a:cubicBezTo>
                  <a:pt x="3150" y="953"/>
                  <a:pt x="3150" y="953"/>
                  <a:pt x="3150" y="953"/>
                </a:cubicBezTo>
                <a:cubicBezTo>
                  <a:pt x="3150" y="1021"/>
                  <a:pt x="3150" y="1021"/>
                  <a:pt x="3150" y="1021"/>
                </a:cubicBezTo>
                <a:cubicBezTo>
                  <a:pt x="3133" y="1004"/>
                  <a:pt x="3116" y="987"/>
                  <a:pt x="3116" y="961"/>
                </a:cubicBezTo>
                <a:lnTo>
                  <a:pt x="3116" y="953"/>
                </a:lnTo>
                <a:close/>
                <a:moveTo>
                  <a:pt x="3056" y="1039"/>
                </a:moveTo>
                <a:lnTo>
                  <a:pt x="3056" y="1039"/>
                </a:lnTo>
                <a:cubicBezTo>
                  <a:pt x="3073" y="1073"/>
                  <a:pt x="3107" y="1099"/>
                  <a:pt x="3150" y="1107"/>
                </a:cubicBezTo>
                <a:cubicBezTo>
                  <a:pt x="3159" y="1373"/>
                  <a:pt x="3331" y="1596"/>
                  <a:pt x="3562" y="1682"/>
                </a:cubicBezTo>
                <a:cubicBezTo>
                  <a:pt x="3562" y="1717"/>
                  <a:pt x="3562" y="1717"/>
                  <a:pt x="3562" y="1717"/>
                </a:cubicBezTo>
                <a:cubicBezTo>
                  <a:pt x="3185" y="1794"/>
                  <a:pt x="3185" y="1794"/>
                  <a:pt x="3185" y="1794"/>
                </a:cubicBezTo>
                <a:cubicBezTo>
                  <a:pt x="3133" y="1803"/>
                  <a:pt x="3090" y="1837"/>
                  <a:pt x="3073" y="1888"/>
                </a:cubicBezTo>
                <a:cubicBezTo>
                  <a:pt x="2970" y="2189"/>
                  <a:pt x="2970" y="2189"/>
                  <a:pt x="2970" y="2189"/>
                </a:cubicBezTo>
                <a:cubicBezTo>
                  <a:pt x="2876" y="1888"/>
                  <a:pt x="2876" y="1888"/>
                  <a:pt x="2876" y="1888"/>
                </a:cubicBezTo>
                <a:cubicBezTo>
                  <a:pt x="2859" y="1845"/>
                  <a:pt x="2816" y="1811"/>
                  <a:pt x="2773" y="1794"/>
                </a:cubicBezTo>
                <a:cubicBezTo>
                  <a:pt x="2463" y="1734"/>
                  <a:pt x="2463" y="1734"/>
                  <a:pt x="2463" y="1734"/>
                </a:cubicBezTo>
                <a:lnTo>
                  <a:pt x="2463" y="1734"/>
                </a:lnTo>
                <a:cubicBezTo>
                  <a:pt x="2343" y="1717"/>
                  <a:pt x="2343" y="1717"/>
                  <a:pt x="2343" y="1717"/>
                </a:cubicBezTo>
                <a:cubicBezTo>
                  <a:pt x="2343" y="1571"/>
                  <a:pt x="2343" y="1571"/>
                  <a:pt x="2343" y="1571"/>
                </a:cubicBezTo>
                <a:cubicBezTo>
                  <a:pt x="2378" y="1562"/>
                  <a:pt x="2412" y="1554"/>
                  <a:pt x="2438" y="1536"/>
                </a:cubicBezTo>
                <a:cubicBezTo>
                  <a:pt x="2472" y="1605"/>
                  <a:pt x="2524" y="1674"/>
                  <a:pt x="2592" y="1717"/>
                </a:cubicBezTo>
                <a:cubicBezTo>
                  <a:pt x="2652" y="1760"/>
                  <a:pt x="2730" y="1777"/>
                  <a:pt x="2798" y="1777"/>
                </a:cubicBezTo>
                <a:cubicBezTo>
                  <a:pt x="2833" y="1777"/>
                  <a:pt x="2859" y="1777"/>
                  <a:pt x="2884" y="1768"/>
                </a:cubicBezTo>
                <a:cubicBezTo>
                  <a:pt x="2987" y="1742"/>
                  <a:pt x="3073" y="1682"/>
                  <a:pt x="3133" y="1596"/>
                </a:cubicBezTo>
                <a:cubicBezTo>
                  <a:pt x="3185" y="1511"/>
                  <a:pt x="3202" y="1408"/>
                  <a:pt x="3185" y="1305"/>
                </a:cubicBezTo>
                <a:cubicBezTo>
                  <a:pt x="3159" y="1210"/>
                  <a:pt x="3107" y="1133"/>
                  <a:pt x="3039" y="1081"/>
                </a:cubicBezTo>
                <a:cubicBezTo>
                  <a:pt x="3047" y="1064"/>
                  <a:pt x="3047" y="1056"/>
                  <a:pt x="3056" y="1039"/>
                </a:cubicBezTo>
                <a:close/>
                <a:moveTo>
                  <a:pt x="1880" y="1734"/>
                </a:moveTo>
                <a:lnTo>
                  <a:pt x="1880" y="1734"/>
                </a:lnTo>
                <a:cubicBezTo>
                  <a:pt x="1579" y="1794"/>
                  <a:pt x="1579" y="1794"/>
                  <a:pt x="1579" y="1794"/>
                </a:cubicBezTo>
                <a:cubicBezTo>
                  <a:pt x="1528" y="1811"/>
                  <a:pt x="1485" y="1845"/>
                  <a:pt x="1476" y="1888"/>
                </a:cubicBezTo>
                <a:cubicBezTo>
                  <a:pt x="1451" y="1957"/>
                  <a:pt x="1451" y="1957"/>
                  <a:pt x="1451" y="1957"/>
                </a:cubicBezTo>
                <a:cubicBezTo>
                  <a:pt x="1382" y="1751"/>
                  <a:pt x="1382" y="1751"/>
                  <a:pt x="1382" y="1751"/>
                </a:cubicBezTo>
                <a:cubicBezTo>
                  <a:pt x="1373" y="1742"/>
                  <a:pt x="1373" y="1725"/>
                  <a:pt x="1365" y="1717"/>
                </a:cubicBezTo>
                <a:cubicBezTo>
                  <a:pt x="1425" y="1760"/>
                  <a:pt x="1494" y="1777"/>
                  <a:pt x="1571" y="1777"/>
                </a:cubicBezTo>
                <a:cubicBezTo>
                  <a:pt x="1725" y="1777"/>
                  <a:pt x="1863" y="1682"/>
                  <a:pt x="1923" y="1554"/>
                </a:cubicBezTo>
                <a:cubicBezTo>
                  <a:pt x="1948" y="1562"/>
                  <a:pt x="1974" y="1571"/>
                  <a:pt x="2000" y="1579"/>
                </a:cubicBezTo>
                <a:cubicBezTo>
                  <a:pt x="2000" y="1717"/>
                  <a:pt x="2000" y="1717"/>
                  <a:pt x="2000" y="1717"/>
                </a:cubicBezTo>
                <a:cubicBezTo>
                  <a:pt x="1880" y="1734"/>
                  <a:pt x="1880" y="1734"/>
                  <a:pt x="1880" y="1734"/>
                </a:cubicBezTo>
                <a:close/>
                <a:moveTo>
                  <a:pt x="1184" y="1433"/>
                </a:moveTo>
                <a:lnTo>
                  <a:pt x="1184" y="1433"/>
                </a:lnTo>
                <a:cubicBezTo>
                  <a:pt x="1193" y="1528"/>
                  <a:pt x="1245" y="1614"/>
                  <a:pt x="1305" y="1674"/>
                </a:cubicBezTo>
                <a:cubicBezTo>
                  <a:pt x="1305" y="1674"/>
                  <a:pt x="1296" y="1674"/>
                  <a:pt x="1287" y="1674"/>
                </a:cubicBezTo>
                <a:cubicBezTo>
                  <a:pt x="978" y="1614"/>
                  <a:pt x="978" y="1614"/>
                  <a:pt x="978" y="1614"/>
                </a:cubicBezTo>
                <a:cubicBezTo>
                  <a:pt x="978" y="1579"/>
                  <a:pt x="978" y="1579"/>
                  <a:pt x="978" y="1579"/>
                </a:cubicBezTo>
                <a:cubicBezTo>
                  <a:pt x="1056" y="1545"/>
                  <a:pt x="1133" y="1493"/>
                  <a:pt x="1184" y="1433"/>
                </a:cubicBezTo>
                <a:close/>
                <a:moveTo>
                  <a:pt x="2429" y="549"/>
                </a:moveTo>
                <a:lnTo>
                  <a:pt x="2429" y="549"/>
                </a:lnTo>
                <a:cubicBezTo>
                  <a:pt x="2429" y="549"/>
                  <a:pt x="2429" y="549"/>
                  <a:pt x="2429" y="558"/>
                </a:cubicBezTo>
                <a:cubicBezTo>
                  <a:pt x="2438" y="558"/>
                  <a:pt x="2438" y="566"/>
                  <a:pt x="2446" y="575"/>
                </a:cubicBezTo>
                <a:lnTo>
                  <a:pt x="2446" y="575"/>
                </a:lnTo>
                <a:cubicBezTo>
                  <a:pt x="2446" y="584"/>
                  <a:pt x="2446" y="584"/>
                  <a:pt x="2455" y="592"/>
                </a:cubicBezTo>
                <a:lnTo>
                  <a:pt x="2455" y="601"/>
                </a:lnTo>
                <a:cubicBezTo>
                  <a:pt x="2463" y="601"/>
                  <a:pt x="2463" y="609"/>
                  <a:pt x="2472" y="618"/>
                </a:cubicBezTo>
                <a:lnTo>
                  <a:pt x="2472" y="618"/>
                </a:lnTo>
                <a:cubicBezTo>
                  <a:pt x="2481" y="618"/>
                  <a:pt x="2481" y="627"/>
                  <a:pt x="2489" y="635"/>
                </a:cubicBezTo>
                <a:lnTo>
                  <a:pt x="2489" y="635"/>
                </a:lnTo>
                <a:cubicBezTo>
                  <a:pt x="2498" y="644"/>
                  <a:pt x="2498" y="644"/>
                  <a:pt x="2506" y="652"/>
                </a:cubicBezTo>
                <a:lnTo>
                  <a:pt x="2506" y="652"/>
                </a:lnTo>
                <a:cubicBezTo>
                  <a:pt x="2515" y="661"/>
                  <a:pt x="2515" y="661"/>
                  <a:pt x="2524" y="669"/>
                </a:cubicBezTo>
                <a:lnTo>
                  <a:pt x="2524" y="669"/>
                </a:lnTo>
                <a:cubicBezTo>
                  <a:pt x="2532" y="678"/>
                  <a:pt x="2541" y="678"/>
                  <a:pt x="2541" y="678"/>
                </a:cubicBezTo>
                <a:cubicBezTo>
                  <a:pt x="2541" y="687"/>
                  <a:pt x="2541" y="687"/>
                  <a:pt x="2549" y="687"/>
                </a:cubicBezTo>
                <a:cubicBezTo>
                  <a:pt x="2549" y="687"/>
                  <a:pt x="2558" y="695"/>
                  <a:pt x="2567" y="695"/>
                </a:cubicBezTo>
                <a:lnTo>
                  <a:pt x="2567" y="695"/>
                </a:lnTo>
                <a:cubicBezTo>
                  <a:pt x="2575" y="704"/>
                  <a:pt x="2584" y="704"/>
                  <a:pt x="2584" y="704"/>
                </a:cubicBezTo>
                <a:cubicBezTo>
                  <a:pt x="2584" y="712"/>
                  <a:pt x="2592" y="712"/>
                  <a:pt x="2592" y="712"/>
                </a:cubicBezTo>
                <a:cubicBezTo>
                  <a:pt x="2592" y="712"/>
                  <a:pt x="2601" y="712"/>
                  <a:pt x="2610" y="721"/>
                </a:cubicBezTo>
                <a:cubicBezTo>
                  <a:pt x="2610" y="721"/>
                  <a:pt x="2610" y="721"/>
                  <a:pt x="2618" y="721"/>
                </a:cubicBezTo>
                <a:cubicBezTo>
                  <a:pt x="2618" y="721"/>
                  <a:pt x="2627" y="721"/>
                  <a:pt x="2635" y="730"/>
                </a:cubicBezTo>
                <a:lnTo>
                  <a:pt x="2635" y="730"/>
                </a:lnTo>
                <a:cubicBezTo>
                  <a:pt x="2644" y="730"/>
                  <a:pt x="2652" y="730"/>
                  <a:pt x="2661" y="738"/>
                </a:cubicBezTo>
                <a:lnTo>
                  <a:pt x="2661" y="738"/>
                </a:lnTo>
                <a:cubicBezTo>
                  <a:pt x="2670" y="738"/>
                  <a:pt x="2678" y="738"/>
                  <a:pt x="2678" y="738"/>
                </a:cubicBezTo>
                <a:cubicBezTo>
                  <a:pt x="2687" y="738"/>
                  <a:pt x="2687" y="738"/>
                  <a:pt x="2687" y="738"/>
                </a:cubicBezTo>
                <a:cubicBezTo>
                  <a:pt x="2695" y="738"/>
                  <a:pt x="2695" y="747"/>
                  <a:pt x="2695" y="747"/>
                </a:cubicBezTo>
                <a:cubicBezTo>
                  <a:pt x="2704" y="747"/>
                  <a:pt x="2704" y="747"/>
                  <a:pt x="2713" y="747"/>
                </a:cubicBezTo>
                <a:lnTo>
                  <a:pt x="2713" y="747"/>
                </a:lnTo>
                <a:lnTo>
                  <a:pt x="2713" y="747"/>
                </a:lnTo>
                <a:cubicBezTo>
                  <a:pt x="2713" y="961"/>
                  <a:pt x="2713" y="961"/>
                  <a:pt x="2713" y="961"/>
                </a:cubicBezTo>
                <a:cubicBezTo>
                  <a:pt x="2713" y="978"/>
                  <a:pt x="2713" y="978"/>
                  <a:pt x="2713" y="978"/>
                </a:cubicBezTo>
                <a:cubicBezTo>
                  <a:pt x="2713" y="1013"/>
                  <a:pt x="2704" y="1047"/>
                  <a:pt x="2704" y="1090"/>
                </a:cubicBezTo>
                <a:cubicBezTo>
                  <a:pt x="2670" y="1227"/>
                  <a:pt x="2592" y="1339"/>
                  <a:pt x="2489" y="1425"/>
                </a:cubicBezTo>
                <a:cubicBezTo>
                  <a:pt x="2472" y="1433"/>
                  <a:pt x="2463" y="1442"/>
                  <a:pt x="2455" y="1442"/>
                </a:cubicBezTo>
                <a:cubicBezTo>
                  <a:pt x="2446" y="1451"/>
                  <a:pt x="2429" y="1459"/>
                  <a:pt x="2421" y="1468"/>
                </a:cubicBezTo>
                <a:cubicBezTo>
                  <a:pt x="2395" y="1476"/>
                  <a:pt x="2369" y="1493"/>
                  <a:pt x="2343" y="1502"/>
                </a:cubicBezTo>
                <a:cubicBezTo>
                  <a:pt x="2335" y="1502"/>
                  <a:pt x="2318" y="1511"/>
                  <a:pt x="2309" y="1511"/>
                </a:cubicBezTo>
                <a:cubicBezTo>
                  <a:pt x="2257" y="1528"/>
                  <a:pt x="2215" y="1528"/>
                  <a:pt x="2154" y="1528"/>
                </a:cubicBezTo>
                <a:cubicBezTo>
                  <a:pt x="2120" y="1528"/>
                  <a:pt x="2077" y="1528"/>
                  <a:pt x="2034" y="1519"/>
                </a:cubicBezTo>
                <a:cubicBezTo>
                  <a:pt x="2026" y="1511"/>
                  <a:pt x="2017" y="1511"/>
                  <a:pt x="2000" y="1511"/>
                </a:cubicBezTo>
                <a:cubicBezTo>
                  <a:pt x="1983" y="1502"/>
                  <a:pt x="1966" y="1493"/>
                  <a:pt x="1948" y="1485"/>
                </a:cubicBezTo>
                <a:cubicBezTo>
                  <a:pt x="1931" y="1485"/>
                  <a:pt x="1923" y="1476"/>
                  <a:pt x="1914" y="1476"/>
                </a:cubicBezTo>
                <a:cubicBezTo>
                  <a:pt x="1906" y="1468"/>
                  <a:pt x="1889" y="1459"/>
                  <a:pt x="1880" y="1459"/>
                </a:cubicBezTo>
                <a:cubicBezTo>
                  <a:pt x="1717" y="1356"/>
                  <a:pt x="1605" y="1184"/>
                  <a:pt x="1605" y="978"/>
                </a:cubicBezTo>
                <a:cubicBezTo>
                  <a:pt x="1605" y="901"/>
                  <a:pt x="1605" y="901"/>
                  <a:pt x="1605" y="901"/>
                </a:cubicBezTo>
                <a:cubicBezTo>
                  <a:pt x="1622" y="901"/>
                  <a:pt x="1631" y="910"/>
                  <a:pt x="1639" y="910"/>
                </a:cubicBezTo>
                <a:cubicBezTo>
                  <a:pt x="1648" y="910"/>
                  <a:pt x="1648" y="910"/>
                  <a:pt x="1648" y="910"/>
                </a:cubicBezTo>
                <a:cubicBezTo>
                  <a:pt x="1665" y="910"/>
                  <a:pt x="1674" y="910"/>
                  <a:pt x="1683" y="910"/>
                </a:cubicBezTo>
                <a:lnTo>
                  <a:pt x="1691" y="910"/>
                </a:lnTo>
                <a:cubicBezTo>
                  <a:pt x="1700" y="910"/>
                  <a:pt x="1717" y="910"/>
                  <a:pt x="1725" y="910"/>
                </a:cubicBezTo>
                <a:cubicBezTo>
                  <a:pt x="1734" y="910"/>
                  <a:pt x="1742" y="910"/>
                  <a:pt x="1760" y="910"/>
                </a:cubicBezTo>
                <a:cubicBezTo>
                  <a:pt x="1760" y="910"/>
                  <a:pt x="1760" y="910"/>
                  <a:pt x="1768" y="910"/>
                </a:cubicBezTo>
                <a:cubicBezTo>
                  <a:pt x="1768" y="910"/>
                  <a:pt x="1777" y="910"/>
                  <a:pt x="1786" y="910"/>
                </a:cubicBezTo>
                <a:lnTo>
                  <a:pt x="1794" y="910"/>
                </a:lnTo>
                <a:cubicBezTo>
                  <a:pt x="1803" y="910"/>
                  <a:pt x="1811" y="910"/>
                  <a:pt x="1811" y="910"/>
                </a:cubicBezTo>
                <a:cubicBezTo>
                  <a:pt x="1820" y="910"/>
                  <a:pt x="1820" y="910"/>
                  <a:pt x="1828" y="910"/>
                </a:cubicBezTo>
                <a:cubicBezTo>
                  <a:pt x="1828" y="910"/>
                  <a:pt x="1837" y="901"/>
                  <a:pt x="1845" y="901"/>
                </a:cubicBezTo>
                <a:cubicBezTo>
                  <a:pt x="1845" y="901"/>
                  <a:pt x="1845" y="901"/>
                  <a:pt x="1854" y="901"/>
                </a:cubicBezTo>
                <a:cubicBezTo>
                  <a:pt x="1854" y="901"/>
                  <a:pt x="1863" y="901"/>
                  <a:pt x="1871" y="901"/>
                </a:cubicBezTo>
                <a:lnTo>
                  <a:pt x="1880" y="901"/>
                </a:lnTo>
                <a:cubicBezTo>
                  <a:pt x="1889" y="893"/>
                  <a:pt x="1889" y="893"/>
                  <a:pt x="1897" y="893"/>
                </a:cubicBezTo>
                <a:cubicBezTo>
                  <a:pt x="1906" y="893"/>
                  <a:pt x="1906" y="893"/>
                  <a:pt x="1906" y="893"/>
                </a:cubicBezTo>
                <a:cubicBezTo>
                  <a:pt x="1914" y="893"/>
                  <a:pt x="1923" y="884"/>
                  <a:pt x="1931" y="884"/>
                </a:cubicBezTo>
                <a:lnTo>
                  <a:pt x="1931" y="884"/>
                </a:lnTo>
                <a:cubicBezTo>
                  <a:pt x="1940" y="884"/>
                  <a:pt x="1957" y="875"/>
                  <a:pt x="1966" y="875"/>
                </a:cubicBezTo>
                <a:lnTo>
                  <a:pt x="1966" y="875"/>
                </a:lnTo>
                <a:cubicBezTo>
                  <a:pt x="1974" y="875"/>
                  <a:pt x="1983" y="867"/>
                  <a:pt x="1992" y="867"/>
                </a:cubicBezTo>
                <a:cubicBezTo>
                  <a:pt x="1992" y="867"/>
                  <a:pt x="1992" y="867"/>
                  <a:pt x="2000" y="867"/>
                </a:cubicBezTo>
                <a:cubicBezTo>
                  <a:pt x="2000" y="858"/>
                  <a:pt x="2009" y="858"/>
                  <a:pt x="2017" y="858"/>
                </a:cubicBezTo>
                <a:cubicBezTo>
                  <a:pt x="2017" y="858"/>
                  <a:pt x="2017" y="858"/>
                  <a:pt x="2026" y="850"/>
                </a:cubicBezTo>
                <a:cubicBezTo>
                  <a:pt x="2026" y="850"/>
                  <a:pt x="2034" y="850"/>
                  <a:pt x="2043" y="850"/>
                </a:cubicBezTo>
                <a:cubicBezTo>
                  <a:pt x="2043" y="841"/>
                  <a:pt x="2043" y="841"/>
                  <a:pt x="2051" y="841"/>
                </a:cubicBezTo>
                <a:cubicBezTo>
                  <a:pt x="2051" y="841"/>
                  <a:pt x="2060" y="841"/>
                  <a:pt x="2069" y="833"/>
                </a:cubicBezTo>
                <a:cubicBezTo>
                  <a:pt x="2069" y="833"/>
                  <a:pt x="2069" y="833"/>
                  <a:pt x="2077" y="833"/>
                </a:cubicBezTo>
                <a:cubicBezTo>
                  <a:pt x="2077" y="824"/>
                  <a:pt x="2086" y="824"/>
                  <a:pt x="2095" y="824"/>
                </a:cubicBezTo>
                <a:cubicBezTo>
                  <a:pt x="2095" y="824"/>
                  <a:pt x="2095" y="815"/>
                  <a:pt x="2103" y="815"/>
                </a:cubicBezTo>
                <a:cubicBezTo>
                  <a:pt x="2103" y="815"/>
                  <a:pt x="2112" y="807"/>
                  <a:pt x="2120" y="807"/>
                </a:cubicBezTo>
                <a:lnTo>
                  <a:pt x="2120" y="807"/>
                </a:lnTo>
                <a:cubicBezTo>
                  <a:pt x="2129" y="798"/>
                  <a:pt x="2137" y="790"/>
                  <a:pt x="2146" y="790"/>
                </a:cubicBezTo>
                <a:lnTo>
                  <a:pt x="2146" y="790"/>
                </a:lnTo>
                <a:cubicBezTo>
                  <a:pt x="2154" y="781"/>
                  <a:pt x="2163" y="781"/>
                  <a:pt x="2172" y="772"/>
                </a:cubicBezTo>
                <a:cubicBezTo>
                  <a:pt x="2172" y="772"/>
                  <a:pt x="2172" y="772"/>
                  <a:pt x="2180" y="764"/>
                </a:cubicBezTo>
                <a:cubicBezTo>
                  <a:pt x="2180" y="764"/>
                  <a:pt x="2189" y="764"/>
                  <a:pt x="2189" y="755"/>
                </a:cubicBezTo>
                <a:cubicBezTo>
                  <a:pt x="2198" y="755"/>
                  <a:pt x="2198" y="755"/>
                  <a:pt x="2206" y="747"/>
                </a:cubicBezTo>
                <a:cubicBezTo>
                  <a:pt x="2206" y="747"/>
                  <a:pt x="2215" y="747"/>
                  <a:pt x="2215" y="738"/>
                </a:cubicBezTo>
                <a:cubicBezTo>
                  <a:pt x="2215" y="738"/>
                  <a:pt x="2223" y="738"/>
                  <a:pt x="2223" y="730"/>
                </a:cubicBezTo>
                <a:cubicBezTo>
                  <a:pt x="2232" y="730"/>
                  <a:pt x="2232" y="730"/>
                  <a:pt x="2240" y="721"/>
                </a:cubicBezTo>
                <a:cubicBezTo>
                  <a:pt x="2240" y="721"/>
                  <a:pt x="2240" y="721"/>
                  <a:pt x="2249" y="712"/>
                </a:cubicBezTo>
                <a:lnTo>
                  <a:pt x="2257" y="704"/>
                </a:lnTo>
                <a:lnTo>
                  <a:pt x="2266" y="695"/>
                </a:lnTo>
                <a:lnTo>
                  <a:pt x="2275" y="687"/>
                </a:lnTo>
                <a:cubicBezTo>
                  <a:pt x="2283" y="678"/>
                  <a:pt x="2283" y="678"/>
                  <a:pt x="2283" y="678"/>
                </a:cubicBezTo>
                <a:cubicBezTo>
                  <a:pt x="2292" y="669"/>
                  <a:pt x="2292" y="669"/>
                  <a:pt x="2301" y="661"/>
                </a:cubicBezTo>
                <a:cubicBezTo>
                  <a:pt x="2301" y="661"/>
                  <a:pt x="2301" y="661"/>
                  <a:pt x="2301" y="652"/>
                </a:cubicBezTo>
                <a:cubicBezTo>
                  <a:pt x="2309" y="652"/>
                  <a:pt x="2318" y="644"/>
                  <a:pt x="2326" y="635"/>
                </a:cubicBezTo>
                <a:cubicBezTo>
                  <a:pt x="2326" y="635"/>
                  <a:pt x="2326" y="635"/>
                  <a:pt x="2326" y="627"/>
                </a:cubicBezTo>
                <a:cubicBezTo>
                  <a:pt x="2335" y="627"/>
                  <a:pt x="2335" y="618"/>
                  <a:pt x="2343" y="609"/>
                </a:cubicBezTo>
                <a:cubicBezTo>
                  <a:pt x="2343" y="609"/>
                  <a:pt x="2343" y="609"/>
                  <a:pt x="2343" y="601"/>
                </a:cubicBezTo>
                <a:cubicBezTo>
                  <a:pt x="2352" y="601"/>
                  <a:pt x="2352" y="592"/>
                  <a:pt x="2360" y="592"/>
                </a:cubicBezTo>
                <a:cubicBezTo>
                  <a:pt x="2360" y="584"/>
                  <a:pt x="2360" y="584"/>
                  <a:pt x="2360" y="584"/>
                </a:cubicBezTo>
                <a:cubicBezTo>
                  <a:pt x="2369" y="575"/>
                  <a:pt x="2369" y="575"/>
                  <a:pt x="2369" y="566"/>
                </a:cubicBezTo>
                <a:cubicBezTo>
                  <a:pt x="2378" y="566"/>
                  <a:pt x="2378" y="558"/>
                  <a:pt x="2378" y="558"/>
                </a:cubicBezTo>
                <a:cubicBezTo>
                  <a:pt x="2386" y="549"/>
                  <a:pt x="2386" y="549"/>
                  <a:pt x="2386" y="541"/>
                </a:cubicBezTo>
                <a:cubicBezTo>
                  <a:pt x="2386" y="541"/>
                  <a:pt x="2395" y="541"/>
                  <a:pt x="2395" y="532"/>
                </a:cubicBezTo>
                <a:cubicBezTo>
                  <a:pt x="2395" y="532"/>
                  <a:pt x="2404" y="524"/>
                  <a:pt x="2404" y="515"/>
                </a:cubicBezTo>
                <a:cubicBezTo>
                  <a:pt x="2404" y="515"/>
                  <a:pt x="2404" y="515"/>
                  <a:pt x="2412" y="506"/>
                </a:cubicBezTo>
                <a:lnTo>
                  <a:pt x="2412" y="506"/>
                </a:lnTo>
                <a:lnTo>
                  <a:pt x="2412" y="506"/>
                </a:lnTo>
                <a:cubicBezTo>
                  <a:pt x="2412" y="515"/>
                  <a:pt x="2412" y="524"/>
                  <a:pt x="2421" y="532"/>
                </a:cubicBezTo>
                <a:lnTo>
                  <a:pt x="2421" y="532"/>
                </a:lnTo>
                <a:cubicBezTo>
                  <a:pt x="2421" y="541"/>
                  <a:pt x="2429" y="541"/>
                  <a:pt x="2429" y="549"/>
                </a:cubicBezTo>
                <a:close/>
                <a:moveTo>
                  <a:pt x="2429" y="395"/>
                </a:moveTo>
                <a:lnTo>
                  <a:pt x="2429" y="395"/>
                </a:lnTo>
                <a:close/>
                <a:moveTo>
                  <a:pt x="1992" y="1785"/>
                </a:moveTo>
                <a:lnTo>
                  <a:pt x="1992" y="1785"/>
                </a:lnTo>
                <a:cubicBezTo>
                  <a:pt x="2077" y="1768"/>
                  <a:pt x="2077" y="1768"/>
                  <a:pt x="2077" y="1768"/>
                </a:cubicBezTo>
                <a:cubicBezTo>
                  <a:pt x="2077" y="1596"/>
                  <a:pt x="2077" y="1596"/>
                  <a:pt x="2077" y="1596"/>
                </a:cubicBezTo>
                <a:cubicBezTo>
                  <a:pt x="2103" y="1596"/>
                  <a:pt x="2129" y="1605"/>
                  <a:pt x="2154" y="1605"/>
                </a:cubicBezTo>
                <a:cubicBezTo>
                  <a:pt x="2198" y="1605"/>
                  <a:pt x="2232" y="1596"/>
                  <a:pt x="2275" y="1588"/>
                </a:cubicBezTo>
                <a:cubicBezTo>
                  <a:pt x="2275" y="1768"/>
                  <a:pt x="2275" y="1768"/>
                  <a:pt x="2275" y="1768"/>
                </a:cubicBezTo>
                <a:cubicBezTo>
                  <a:pt x="2352" y="1785"/>
                  <a:pt x="2352" y="1785"/>
                  <a:pt x="2352" y="1785"/>
                </a:cubicBezTo>
                <a:lnTo>
                  <a:pt x="2352" y="1785"/>
                </a:lnTo>
                <a:cubicBezTo>
                  <a:pt x="2206" y="2043"/>
                  <a:pt x="2206" y="2043"/>
                  <a:pt x="2206" y="2043"/>
                </a:cubicBezTo>
                <a:cubicBezTo>
                  <a:pt x="2198" y="2060"/>
                  <a:pt x="2180" y="2060"/>
                  <a:pt x="2172" y="2060"/>
                </a:cubicBezTo>
                <a:cubicBezTo>
                  <a:pt x="2163" y="2060"/>
                  <a:pt x="2146" y="2060"/>
                  <a:pt x="2137" y="2043"/>
                </a:cubicBezTo>
                <a:cubicBezTo>
                  <a:pt x="1992" y="1785"/>
                  <a:pt x="1992" y="1785"/>
                  <a:pt x="1992" y="1785"/>
                </a:cubicBezTo>
                <a:close/>
                <a:moveTo>
                  <a:pt x="1416" y="712"/>
                </a:moveTo>
                <a:lnTo>
                  <a:pt x="1416" y="712"/>
                </a:lnTo>
                <a:cubicBezTo>
                  <a:pt x="1399" y="669"/>
                  <a:pt x="1399" y="627"/>
                  <a:pt x="1399" y="584"/>
                </a:cubicBezTo>
                <a:cubicBezTo>
                  <a:pt x="1399" y="300"/>
                  <a:pt x="1622" y="77"/>
                  <a:pt x="1906" y="77"/>
                </a:cubicBezTo>
                <a:cubicBezTo>
                  <a:pt x="2051" y="77"/>
                  <a:pt x="2180" y="129"/>
                  <a:pt x="2275" y="232"/>
                </a:cubicBezTo>
                <a:cubicBezTo>
                  <a:pt x="2301" y="249"/>
                  <a:pt x="2301" y="249"/>
                  <a:pt x="2301" y="249"/>
                </a:cubicBezTo>
                <a:cubicBezTo>
                  <a:pt x="2326" y="232"/>
                  <a:pt x="2326" y="232"/>
                  <a:pt x="2326" y="232"/>
                </a:cubicBezTo>
                <a:cubicBezTo>
                  <a:pt x="2395" y="189"/>
                  <a:pt x="2472" y="163"/>
                  <a:pt x="2558" y="163"/>
                </a:cubicBezTo>
                <a:cubicBezTo>
                  <a:pt x="2790" y="163"/>
                  <a:pt x="2970" y="352"/>
                  <a:pt x="2970" y="575"/>
                </a:cubicBezTo>
                <a:cubicBezTo>
                  <a:pt x="2970" y="635"/>
                  <a:pt x="2962" y="687"/>
                  <a:pt x="2944" y="738"/>
                </a:cubicBezTo>
                <a:cubicBezTo>
                  <a:pt x="2927" y="764"/>
                  <a:pt x="2927" y="764"/>
                  <a:pt x="2927" y="764"/>
                </a:cubicBezTo>
                <a:cubicBezTo>
                  <a:pt x="2953" y="781"/>
                  <a:pt x="2953" y="781"/>
                  <a:pt x="2953" y="781"/>
                </a:cubicBezTo>
                <a:cubicBezTo>
                  <a:pt x="2979" y="807"/>
                  <a:pt x="2996" y="841"/>
                  <a:pt x="3004" y="884"/>
                </a:cubicBezTo>
                <a:cubicBezTo>
                  <a:pt x="3021" y="944"/>
                  <a:pt x="3004" y="1013"/>
                  <a:pt x="2953" y="1064"/>
                </a:cubicBezTo>
                <a:cubicBezTo>
                  <a:pt x="2927" y="1099"/>
                  <a:pt x="2927" y="1099"/>
                  <a:pt x="2927" y="1099"/>
                </a:cubicBezTo>
                <a:cubicBezTo>
                  <a:pt x="2962" y="1116"/>
                  <a:pt x="2962" y="1116"/>
                  <a:pt x="2962" y="1116"/>
                </a:cubicBezTo>
                <a:cubicBezTo>
                  <a:pt x="3039" y="1159"/>
                  <a:pt x="3090" y="1236"/>
                  <a:pt x="3116" y="1322"/>
                </a:cubicBezTo>
                <a:cubicBezTo>
                  <a:pt x="3133" y="1408"/>
                  <a:pt x="3116" y="1485"/>
                  <a:pt x="3073" y="1562"/>
                </a:cubicBezTo>
                <a:cubicBezTo>
                  <a:pt x="3021" y="1631"/>
                  <a:pt x="2953" y="1682"/>
                  <a:pt x="2867" y="1699"/>
                </a:cubicBezTo>
                <a:cubicBezTo>
                  <a:pt x="2790" y="1717"/>
                  <a:pt x="2704" y="1699"/>
                  <a:pt x="2627" y="1657"/>
                </a:cubicBezTo>
                <a:cubicBezTo>
                  <a:pt x="2575" y="1622"/>
                  <a:pt x="2524" y="1562"/>
                  <a:pt x="2506" y="1502"/>
                </a:cubicBezTo>
                <a:cubicBezTo>
                  <a:pt x="2644" y="1408"/>
                  <a:pt x="2747" y="1253"/>
                  <a:pt x="2773" y="1081"/>
                </a:cubicBezTo>
                <a:cubicBezTo>
                  <a:pt x="2850" y="1064"/>
                  <a:pt x="2901" y="996"/>
                  <a:pt x="2901" y="910"/>
                </a:cubicBezTo>
                <a:cubicBezTo>
                  <a:pt x="2901" y="833"/>
                  <a:pt x="2850" y="772"/>
                  <a:pt x="2781" y="747"/>
                </a:cubicBezTo>
                <a:lnTo>
                  <a:pt x="2781" y="747"/>
                </a:lnTo>
                <a:cubicBezTo>
                  <a:pt x="2781" y="678"/>
                  <a:pt x="2781" y="678"/>
                  <a:pt x="2781" y="678"/>
                </a:cubicBezTo>
                <a:cubicBezTo>
                  <a:pt x="2747" y="678"/>
                  <a:pt x="2747" y="678"/>
                  <a:pt x="2747" y="678"/>
                </a:cubicBezTo>
                <a:cubicBezTo>
                  <a:pt x="2730" y="678"/>
                  <a:pt x="2721" y="678"/>
                  <a:pt x="2713" y="669"/>
                </a:cubicBezTo>
                <a:cubicBezTo>
                  <a:pt x="2584" y="652"/>
                  <a:pt x="2481" y="558"/>
                  <a:pt x="2463" y="429"/>
                </a:cubicBezTo>
                <a:cubicBezTo>
                  <a:pt x="2463" y="412"/>
                  <a:pt x="2463" y="403"/>
                  <a:pt x="2463" y="395"/>
                </a:cubicBezTo>
                <a:cubicBezTo>
                  <a:pt x="2463" y="352"/>
                  <a:pt x="2463" y="352"/>
                  <a:pt x="2463" y="352"/>
                </a:cubicBezTo>
                <a:cubicBezTo>
                  <a:pt x="2395" y="352"/>
                  <a:pt x="2395" y="352"/>
                  <a:pt x="2395" y="352"/>
                </a:cubicBezTo>
                <a:cubicBezTo>
                  <a:pt x="2386" y="378"/>
                  <a:pt x="2386" y="378"/>
                  <a:pt x="2386" y="378"/>
                </a:cubicBezTo>
                <a:cubicBezTo>
                  <a:pt x="2386" y="395"/>
                  <a:pt x="2378" y="403"/>
                  <a:pt x="2378" y="421"/>
                </a:cubicBezTo>
                <a:cubicBezTo>
                  <a:pt x="2266" y="669"/>
                  <a:pt x="2009" y="841"/>
                  <a:pt x="1725" y="841"/>
                </a:cubicBezTo>
                <a:cubicBezTo>
                  <a:pt x="1691" y="841"/>
                  <a:pt x="1657" y="841"/>
                  <a:pt x="1622" y="833"/>
                </a:cubicBezTo>
                <a:cubicBezTo>
                  <a:pt x="1605" y="833"/>
                  <a:pt x="1588" y="833"/>
                  <a:pt x="1579" y="824"/>
                </a:cubicBezTo>
                <a:cubicBezTo>
                  <a:pt x="1536" y="815"/>
                  <a:pt x="1536" y="815"/>
                  <a:pt x="1536" y="815"/>
                </a:cubicBezTo>
                <a:cubicBezTo>
                  <a:pt x="1536" y="978"/>
                  <a:pt x="1536" y="978"/>
                  <a:pt x="1536" y="978"/>
                </a:cubicBezTo>
                <a:cubicBezTo>
                  <a:pt x="1536" y="1210"/>
                  <a:pt x="1665" y="1416"/>
                  <a:pt x="1854" y="1528"/>
                </a:cubicBezTo>
                <a:cubicBezTo>
                  <a:pt x="1811" y="1631"/>
                  <a:pt x="1700" y="1708"/>
                  <a:pt x="1571" y="1708"/>
                </a:cubicBezTo>
                <a:cubicBezTo>
                  <a:pt x="1399" y="1708"/>
                  <a:pt x="1253" y="1562"/>
                  <a:pt x="1253" y="1390"/>
                </a:cubicBezTo>
                <a:cubicBezTo>
                  <a:pt x="1253" y="1365"/>
                  <a:pt x="1262" y="1339"/>
                  <a:pt x="1262" y="1313"/>
                </a:cubicBezTo>
                <a:cubicBezTo>
                  <a:pt x="1279" y="1287"/>
                  <a:pt x="1287" y="1270"/>
                  <a:pt x="1287" y="1245"/>
                </a:cubicBezTo>
                <a:cubicBezTo>
                  <a:pt x="1305" y="1219"/>
                  <a:pt x="1330" y="1184"/>
                  <a:pt x="1356" y="1159"/>
                </a:cubicBezTo>
                <a:cubicBezTo>
                  <a:pt x="1382" y="1133"/>
                  <a:pt x="1382" y="1133"/>
                  <a:pt x="1382" y="1133"/>
                </a:cubicBezTo>
                <a:cubicBezTo>
                  <a:pt x="1348" y="1107"/>
                  <a:pt x="1348" y="1107"/>
                  <a:pt x="1348" y="1107"/>
                </a:cubicBezTo>
                <a:cubicBezTo>
                  <a:pt x="1339" y="1099"/>
                  <a:pt x="1339" y="1099"/>
                  <a:pt x="1330" y="1090"/>
                </a:cubicBezTo>
                <a:cubicBezTo>
                  <a:pt x="1287" y="1056"/>
                  <a:pt x="1262" y="996"/>
                  <a:pt x="1262" y="944"/>
                </a:cubicBezTo>
                <a:cubicBezTo>
                  <a:pt x="1262" y="893"/>
                  <a:pt x="1279" y="841"/>
                  <a:pt x="1313" y="807"/>
                </a:cubicBezTo>
                <a:cubicBezTo>
                  <a:pt x="1322" y="807"/>
                  <a:pt x="1322" y="798"/>
                  <a:pt x="1322" y="798"/>
                </a:cubicBezTo>
                <a:cubicBezTo>
                  <a:pt x="1348" y="781"/>
                  <a:pt x="1365" y="764"/>
                  <a:pt x="1390" y="755"/>
                </a:cubicBezTo>
                <a:lnTo>
                  <a:pt x="1390" y="755"/>
                </a:lnTo>
                <a:cubicBezTo>
                  <a:pt x="1425" y="747"/>
                  <a:pt x="1425" y="747"/>
                  <a:pt x="1425" y="747"/>
                </a:cubicBezTo>
                <a:lnTo>
                  <a:pt x="1416" y="712"/>
                </a:lnTo>
                <a:close/>
                <a:moveTo>
                  <a:pt x="2781" y="1004"/>
                </a:moveTo>
                <a:lnTo>
                  <a:pt x="2781" y="1004"/>
                </a:lnTo>
                <a:cubicBezTo>
                  <a:pt x="2781" y="996"/>
                  <a:pt x="2781" y="987"/>
                  <a:pt x="2781" y="978"/>
                </a:cubicBezTo>
                <a:cubicBezTo>
                  <a:pt x="2781" y="961"/>
                  <a:pt x="2781" y="961"/>
                  <a:pt x="2781" y="961"/>
                </a:cubicBezTo>
                <a:cubicBezTo>
                  <a:pt x="2781" y="824"/>
                  <a:pt x="2781" y="824"/>
                  <a:pt x="2781" y="824"/>
                </a:cubicBezTo>
                <a:cubicBezTo>
                  <a:pt x="2816" y="841"/>
                  <a:pt x="2833" y="875"/>
                  <a:pt x="2833" y="910"/>
                </a:cubicBezTo>
                <a:cubicBezTo>
                  <a:pt x="2833" y="953"/>
                  <a:pt x="2816" y="987"/>
                  <a:pt x="2781" y="1004"/>
                </a:cubicBezTo>
                <a:close/>
                <a:moveTo>
                  <a:pt x="275" y="944"/>
                </a:moveTo>
                <a:lnTo>
                  <a:pt x="275" y="944"/>
                </a:lnTo>
                <a:cubicBezTo>
                  <a:pt x="275" y="978"/>
                  <a:pt x="275" y="978"/>
                  <a:pt x="275" y="978"/>
                </a:cubicBezTo>
                <a:cubicBezTo>
                  <a:pt x="275" y="1039"/>
                  <a:pt x="275" y="1039"/>
                  <a:pt x="275" y="1039"/>
                </a:cubicBezTo>
                <a:cubicBezTo>
                  <a:pt x="257" y="1021"/>
                  <a:pt x="249" y="1004"/>
                  <a:pt x="249" y="987"/>
                </a:cubicBezTo>
                <a:lnTo>
                  <a:pt x="249" y="978"/>
                </a:lnTo>
                <a:cubicBezTo>
                  <a:pt x="249" y="970"/>
                  <a:pt x="257" y="953"/>
                  <a:pt x="266" y="944"/>
                </a:cubicBezTo>
                <a:lnTo>
                  <a:pt x="275" y="944"/>
                </a:lnTo>
                <a:close/>
                <a:moveTo>
                  <a:pt x="309" y="738"/>
                </a:moveTo>
                <a:lnTo>
                  <a:pt x="309" y="738"/>
                </a:lnTo>
                <a:lnTo>
                  <a:pt x="309" y="738"/>
                </a:lnTo>
                <a:cubicBezTo>
                  <a:pt x="275" y="738"/>
                  <a:pt x="275" y="738"/>
                  <a:pt x="275" y="738"/>
                </a:cubicBezTo>
                <a:cubicBezTo>
                  <a:pt x="275" y="867"/>
                  <a:pt x="275" y="867"/>
                  <a:pt x="275" y="867"/>
                </a:cubicBezTo>
                <a:cubicBezTo>
                  <a:pt x="275" y="867"/>
                  <a:pt x="266" y="867"/>
                  <a:pt x="266" y="875"/>
                </a:cubicBezTo>
                <a:cubicBezTo>
                  <a:pt x="266" y="738"/>
                  <a:pt x="266" y="738"/>
                  <a:pt x="266" y="738"/>
                </a:cubicBezTo>
                <a:cubicBezTo>
                  <a:pt x="266" y="481"/>
                  <a:pt x="472" y="275"/>
                  <a:pt x="730" y="275"/>
                </a:cubicBezTo>
                <a:cubicBezTo>
                  <a:pt x="858" y="275"/>
                  <a:pt x="858" y="275"/>
                  <a:pt x="858" y="275"/>
                </a:cubicBezTo>
                <a:cubicBezTo>
                  <a:pt x="1107" y="275"/>
                  <a:pt x="1313" y="463"/>
                  <a:pt x="1322" y="712"/>
                </a:cubicBezTo>
                <a:cubicBezTo>
                  <a:pt x="1305" y="721"/>
                  <a:pt x="1296" y="730"/>
                  <a:pt x="1279" y="738"/>
                </a:cubicBezTo>
                <a:lnTo>
                  <a:pt x="1279" y="738"/>
                </a:lnTo>
                <a:cubicBezTo>
                  <a:pt x="1219" y="738"/>
                  <a:pt x="1167" y="695"/>
                  <a:pt x="1150" y="635"/>
                </a:cubicBezTo>
                <a:cubicBezTo>
                  <a:pt x="1142" y="601"/>
                  <a:pt x="1142" y="601"/>
                  <a:pt x="1142" y="601"/>
                </a:cubicBezTo>
                <a:cubicBezTo>
                  <a:pt x="1099" y="618"/>
                  <a:pt x="1099" y="618"/>
                  <a:pt x="1099" y="618"/>
                </a:cubicBezTo>
                <a:cubicBezTo>
                  <a:pt x="1004" y="661"/>
                  <a:pt x="892" y="687"/>
                  <a:pt x="781" y="687"/>
                </a:cubicBezTo>
                <a:cubicBezTo>
                  <a:pt x="678" y="687"/>
                  <a:pt x="584" y="661"/>
                  <a:pt x="489" y="627"/>
                </a:cubicBezTo>
                <a:cubicBezTo>
                  <a:pt x="455" y="609"/>
                  <a:pt x="455" y="609"/>
                  <a:pt x="455" y="609"/>
                </a:cubicBezTo>
                <a:cubicBezTo>
                  <a:pt x="446" y="644"/>
                  <a:pt x="446" y="644"/>
                  <a:pt x="446" y="644"/>
                </a:cubicBezTo>
                <a:cubicBezTo>
                  <a:pt x="429" y="704"/>
                  <a:pt x="369" y="738"/>
                  <a:pt x="317" y="738"/>
                </a:cubicBezTo>
                <a:lnTo>
                  <a:pt x="309" y="738"/>
                </a:lnTo>
                <a:close/>
                <a:moveTo>
                  <a:pt x="343" y="1090"/>
                </a:moveTo>
                <a:lnTo>
                  <a:pt x="343" y="1090"/>
                </a:lnTo>
                <a:cubicBezTo>
                  <a:pt x="343" y="978"/>
                  <a:pt x="343" y="978"/>
                  <a:pt x="343" y="978"/>
                </a:cubicBezTo>
                <a:cubicBezTo>
                  <a:pt x="343" y="944"/>
                  <a:pt x="343" y="944"/>
                  <a:pt x="343" y="944"/>
                </a:cubicBezTo>
                <a:cubicBezTo>
                  <a:pt x="343" y="910"/>
                  <a:pt x="343" y="910"/>
                  <a:pt x="343" y="910"/>
                </a:cubicBezTo>
                <a:cubicBezTo>
                  <a:pt x="343" y="807"/>
                  <a:pt x="343" y="807"/>
                  <a:pt x="343" y="807"/>
                </a:cubicBezTo>
                <a:cubicBezTo>
                  <a:pt x="403" y="798"/>
                  <a:pt x="463" y="755"/>
                  <a:pt x="498" y="695"/>
                </a:cubicBezTo>
                <a:cubicBezTo>
                  <a:pt x="584" y="730"/>
                  <a:pt x="687" y="747"/>
                  <a:pt x="781" y="747"/>
                </a:cubicBezTo>
                <a:cubicBezTo>
                  <a:pt x="892" y="747"/>
                  <a:pt x="996" y="730"/>
                  <a:pt x="1099" y="687"/>
                </a:cubicBezTo>
                <a:cubicBezTo>
                  <a:pt x="1124" y="747"/>
                  <a:pt x="1176" y="790"/>
                  <a:pt x="1227" y="798"/>
                </a:cubicBezTo>
                <a:cubicBezTo>
                  <a:pt x="1210" y="841"/>
                  <a:pt x="1193" y="893"/>
                  <a:pt x="1193" y="944"/>
                </a:cubicBezTo>
                <a:cubicBezTo>
                  <a:pt x="1193" y="1004"/>
                  <a:pt x="1210" y="1056"/>
                  <a:pt x="1245" y="1107"/>
                </a:cubicBezTo>
                <a:cubicBezTo>
                  <a:pt x="1245" y="1142"/>
                  <a:pt x="1245" y="1176"/>
                  <a:pt x="1236" y="1201"/>
                </a:cubicBezTo>
                <a:cubicBezTo>
                  <a:pt x="1219" y="1236"/>
                  <a:pt x="1202" y="1270"/>
                  <a:pt x="1193" y="1305"/>
                </a:cubicBezTo>
                <a:cubicBezTo>
                  <a:pt x="1142" y="1399"/>
                  <a:pt x="1047" y="1485"/>
                  <a:pt x="944" y="1519"/>
                </a:cubicBezTo>
                <a:cubicBezTo>
                  <a:pt x="892" y="1536"/>
                  <a:pt x="850" y="1545"/>
                  <a:pt x="798" y="1545"/>
                </a:cubicBezTo>
                <a:cubicBezTo>
                  <a:pt x="747" y="1545"/>
                  <a:pt x="695" y="1536"/>
                  <a:pt x="644" y="1519"/>
                </a:cubicBezTo>
                <a:cubicBezTo>
                  <a:pt x="472" y="1459"/>
                  <a:pt x="343" y="1287"/>
                  <a:pt x="343" y="1090"/>
                </a:cubicBezTo>
                <a:close/>
                <a:moveTo>
                  <a:pt x="910" y="1596"/>
                </a:moveTo>
                <a:lnTo>
                  <a:pt x="910" y="1596"/>
                </a:lnTo>
                <a:cubicBezTo>
                  <a:pt x="910" y="1639"/>
                  <a:pt x="910" y="1639"/>
                  <a:pt x="910" y="1639"/>
                </a:cubicBezTo>
                <a:cubicBezTo>
                  <a:pt x="910" y="1777"/>
                  <a:pt x="910" y="1777"/>
                  <a:pt x="910" y="1777"/>
                </a:cubicBezTo>
                <a:cubicBezTo>
                  <a:pt x="901" y="1837"/>
                  <a:pt x="858" y="1888"/>
                  <a:pt x="798" y="1888"/>
                </a:cubicBezTo>
                <a:cubicBezTo>
                  <a:pt x="730" y="1888"/>
                  <a:pt x="687" y="1837"/>
                  <a:pt x="678" y="1777"/>
                </a:cubicBezTo>
                <a:cubicBezTo>
                  <a:pt x="678" y="1639"/>
                  <a:pt x="678" y="1639"/>
                  <a:pt x="678" y="1639"/>
                </a:cubicBezTo>
                <a:cubicBezTo>
                  <a:pt x="678" y="1596"/>
                  <a:pt x="678" y="1596"/>
                  <a:pt x="678" y="1596"/>
                </a:cubicBezTo>
                <a:cubicBezTo>
                  <a:pt x="721" y="1605"/>
                  <a:pt x="755" y="1614"/>
                  <a:pt x="798" y="1614"/>
                </a:cubicBezTo>
                <a:cubicBezTo>
                  <a:pt x="833" y="1614"/>
                  <a:pt x="875" y="1605"/>
                  <a:pt x="910" y="1596"/>
                </a:cubicBezTo>
                <a:close/>
                <a:moveTo>
                  <a:pt x="128" y="2438"/>
                </a:moveTo>
                <a:lnTo>
                  <a:pt x="128" y="2438"/>
                </a:lnTo>
                <a:cubicBezTo>
                  <a:pt x="111" y="2438"/>
                  <a:pt x="94" y="2429"/>
                  <a:pt x="86" y="2412"/>
                </a:cubicBezTo>
                <a:cubicBezTo>
                  <a:pt x="77" y="2404"/>
                  <a:pt x="69" y="2386"/>
                  <a:pt x="77" y="2369"/>
                </a:cubicBezTo>
                <a:cubicBezTo>
                  <a:pt x="275" y="1768"/>
                  <a:pt x="275" y="1768"/>
                  <a:pt x="275" y="1768"/>
                </a:cubicBezTo>
                <a:cubicBezTo>
                  <a:pt x="283" y="1751"/>
                  <a:pt x="300" y="1742"/>
                  <a:pt x="317" y="1734"/>
                </a:cubicBezTo>
                <a:cubicBezTo>
                  <a:pt x="618" y="1674"/>
                  <a:pt x="618" y="1674"/>
                  <a:pt x="618" y="1674"/>
                </a:cubicBezTo>
                <a:cubicBezTo>
                  <a:pt x="618" y="1777"/>
                  <a:pt x="618" y="1777"/>
                  <a:pt x="618" y="1777"/>
                </a:cubicBezTo>
                <a:cubicBezTo>
                  <a:pt x="618" y="1785"/>
                  <a:pt x="618" y="1785"/>
                  <a:pt x="618" y="1785"/>
                </a:cubicBezTo>
                <a:cubicBezTo>
                  <a:pt x="618" y="1880"/>
                  <a:pt x="695" y="1957"/>
                  <a:pt x="798" y="1957"/>
                </a:cubicBezTo>
                <a:cubicBezTo>
                  <a:pt x="892" y="1957"/>
                  <a:pt x="970" y="1880"/>
                  <a:pt x="978" y="1785"/>
                </a:cubicBezTo>
                <a:cubicBezTo>
                  <a:pt x="978" y="1682"/>
                  <a:pt x="978" y="1682"/>
                  <a:pt x="978" y="1682"/>
                </a:cubicBezTo>
                <a:cubicBezTo>
                  <a:pt x="1279" y="1734"/>
                  <a:pt x="1279" y="1734"/>
                  <a:pt x="1279" y="1734"/>
                </a:cubicBezTo>
                <a:cubicBezTo>
                  <a:pt x="1296" y="1742"/>
                  <a:pt x="1313" y="1751"/>
                  <a:pt x="1313" y="1768"/>
                </a:cubicBezTo>
                <a:cubicBezTo>
                  <a:pt x="1416" y="2060"/>
                  <a:pt x="1416" y="2060"/>
                  <a:pt x="1416" y="2060"/>
                </a:cubicBezTo>
                <a:cubicBezTo>
                  <a:pt x="1287" y="2438"/>
                  <a:pt x="1287" y="2438"/>
                  <a:pt x="1287" y="2438"/>
                </a:cubicBezTo>
                <a:lnTo>
                  <a:pt x="128" y="2438"/>
                </a:lnTo>
                <a:close/>
                <a:moveTo>
                  <a:pt x="1365" y="2721"/>
                </a:moveTo>
                <a:lnTo>
                  <a:pt x="1365" y="2721"/>
                </a:lnTo>
                <a:cubicBezTo>
                  <a:pt x="1339" y="2721"/>
                  <a:pt x="1322" y="2713"/>
                  <a:pt x="1313" y="2695"/>
                </a:cubicBezTo>
                <a:cubicBezTo>
                  <a:pt x="1296" y="2678"/>
                  <a:pt x="1296" y="2652"/>
                  <a:pt x="1296" y="2635"/>
                </a:cubicBezTo>
                <a:cubicBezTo>
                  <a:pt x="1339" y="2498"/>
                  <a:pt x="1339" y="2498"/>
                  <a:pt x="1339" y="2498"/>
                </a:cubicBezTo>
                <a:cubicBezTo>
                  <a:pt x="1365" y="2438"/>
                  <a:pt x="1365" y="2438"/>
                  <a:pt x="1365" y="2438"/>
                </a:cubicBezTo>
                <a:cubicBezTo>
                  <a:pt x="1451" y="2172"/>
                  <a:pt x="1451" y="2172"/>
                  <a:pt x="1451" y="2172"/>
                </a:cubicBezTo>
                <a:cubicBezTo>
                  <a:pt x="1485" y="2069"/>
                  <a:pt x="1485" y="2069"/>
                  <a:pt x="1485" y="2069"/>
                </a:cubicBezTo>
                <a:cubicBezTo>
                  <a:pt x="1536" y="1914"/>
                  <a:pt x="1536" y="1914"/>
                  <a:pt x="1536" y="1914"/>
                </a:cubicBezTo>
                <a:cubicBezTo>
                  <a:pt x="1545" y="1888"/>
                  <a:pt x="1571" y="1871"/>
                  <a:pt x="1588" y="1871"/>
                </a:cubicBezTo>
                <a:cubicBezTo>
                  <a:pt x="1923" y="1803"/>
                  <a:pt x="1923" y="1803"/>
                  <a:pt x="1923" y="1803"/>
                </a:cubicBezTo>
                <a:cubicBezTo>
                  <a:pt x="2077" y="2077"/>
                  <a:pt x="2077" y="2077"/>
                  <a:pt x="2077" y="2077"/>
                </a:cubicBezTo>
                <a:cubicBezTo>
                  <a:pt x="2095" y="2112"/>
                  <a:pt x="2137" y="2137"/>
                  <a:pt x="2172" y="2137"/>
                </a:cubicBezTo>
                <a:cubicBezTo>
                  <a:pt x="2215" y="2137"/>
                  <a:pt x="2249" y="2112"/>
                  <a:pt x="2266" y="2077"/>
                </a:cubicBezTo>
                <a:cubicBezTo>
                  <a:pt x="2429" y="1803"/>
                  <a:pt x="2429" y="1803"/>
                  <a:pt x="2429" y="1803"/>
                </a:cubicBezTo>
                <a:cubicBezTo>
                  <a:pt x="2755" y="1871"/>
                  <a:pt x="2755" y="1871"/>
                  <a:pt x="2755" y="1871"/>
                </a:cubicBezTo>
                <a:cubicBezTo>
                  <a:pt x="2781" y="1871"/>
                  <a:pt x="2798" y="1888"/>
                  <a:pt x="2807" y="1914"/>
                </a:cubicBezTo>
                <a:cubicBezTo>
                  <a:pt x="2936" y="2301"/>
                  <a:pt x="2936" y="2301"/>
                  <a:pt x="2936" y="2301"/>
                </a:cubicBezTo>
                <a:cubicBezTo>
                  <a:pt x="2833" y="2609"/>
                  <a:pt x="2833" y="2609"/>
                  <a:pt x="2833" y="2609"/>
                </a:cubicBezTo>
                <a:cubicBezTo>
                  <a:pt x="2824" y="2644"/>
                  <a:pt x="2824" y="2687"/>
                  <a:pt x="2841" y="2721"/>
                </a:cubicBezTo>
                <a:lnTo>
                  <a:pt x="1365" y="2721"/>
                </a:lnTo>
                <a:close/>
                <a:moveTo>
                  <a:pt x="4653" y="2635"/>
                </a:moveTo>
                <a:lnTo>
                  <a:pt x="4653" y="2635"/>
                </a:lnTo>
                <a:cubicBezTo>
                  <a:pt x="4661" y="2652"/>
                  <a:pt x="4661" y="2678"/>
                  <a:pt x="4644" y="2695"/>
                </a:cubicBezTo>
                <a:cubicBezTo>
                  <a:pt x="4636" y="2704"/>
                  <a:pt x="4618" y="2721"/>
                  <a:pt x="4592" y="2721"/>
                </a:cubicBezTo>
                <a:cubicBezTo>
                  <a:pt x="3107" y="2721"/>
                  <a:pt x="3107" y="2721"/>
                  <a:pt x="3107" y="2721"/>
                </a:cubicBezTo>
                <a:cubicBezTo>
                  <a:pt x="3004" y="2721"/>
                  <a:pt x="3004" y="2721"/>
                  <a:pt x="3004" y="2721"/>
                </a:cubicBezTo>
                <a:cubicBezTo>
                  <a:pt x="2970" y="2721"/>
                  <a:pt x="2970" y="2721"/>
                  <a:pt x="2970" y="2721"/>
                </a:cubicBezTo>
                <a:cubicBezTo>
                  <a:pt x="2953" y="2721"/>
                  <a:pt x="2927" y="2704"/>
                  <a:pt x="2919" y="2695"/>
                </a:cubicBezTo>
                <a:cubicBezTo>
                  <a:pt x="2910" y="2678"/>
                  <a:pt x="2901" y="2652"/>
                  <a:pt x="2910" y="2635"/>
                </a:cubicBezTo>
                <a:cubicBezTo>
                  <a:pt x="2979" y="2429"/>
                  <a:pt x="2979" y="2429"/>
                  <a:pt x="2979" y="2429"/>
                </a:cubicBezTo>
                <a:cubicBezTo>
                  <a:pt x="3013" y="2318"/>
                  <a:pt x="3013" y="2318"/>
                  <a:pt x="3013" y="2318"/>
                </a:cubicBezTo>
                <a:cubicBezTo>
                  <a:pt x="3150" y="1914"/>
                  <a:pt x="3150" y="1914"/>
                  <a:pt x="3150" y="1914"/>
                </a:cubicBezTo>
                <a:cubicBezTo>
                  <a:pt x="3159" y="1888"/>
                  <a:pt x="3176" y="1880"/>
                  <a:pt x="3202" y="1871"/>
                </a:cubicBezTo>
                <a:cubicBezTo>
                  <a:pt x="3562" y="1803"/>
                  <a:pt x="3562" y="1803"/>
                  <a:pt x="3562" y="1803"/>
                </a:cubicBezTo>
                <a:cubicBezTo>
                  <a:pt x="3562" y="1923"/>
                  <a:pt x="3562" y="1923"/>
                  <a:pt x="3562" y="1923"/>
                </a:cubicBezTo>
                <a:lnTo>
                  <a:pt x="3562" y="1923"/>
                </a:lnTo>
                <a:cubicBezTo>
                  <a:pt x="3562" y="2043"/>
                  <a:pt x="3665" y="2137"/>
                  <a:pt x="3777" y="2137"/>
                </a:cubicBezTo>
                <a:cubicBezTo>
                  <a:pt x="3897" y="2137"/>
                  <a:pt x="3992" y="2043"/>
                  <a:pt x="4000" y="1923"/>
                </a:cubicBezTo>
                <a:cubicBezTo>
                  <a:pt x="4000" y="1803"/>
                  <a:pt x="4000" y="1803"/>
                  <a:pt x="4000" y="1803"/>
                </a:cubicBezTo>
                <a:cubicBezTo>
                  <a:pt x="4369" y="1871"/>
                  <a:pt x="4369" y="1871"/>
                  <a:pt x="4369" y="1871"/>
                </a:cubicBezTo>
                <a:cubicBezTo>
                  <a:pt x="4386" y="1880"/>
                  <a:pt x="4404" y="1888"/>
                  <a:pt x="4412" y="1914"/>
                </a:cubicBezTo>
                <a:cubicBezTo>
                  <a:pt x="4481" y="2120"/>
                  <a:pt x="4481" y="2120"/>
                  <a:pt x="4481" y="2120"/>
                </a:cubicBezTo>
                <a:cubicBezTo>
                  <a:pt x="4515" y="2215"/>
                  <a:pt x="4515" y="2215"/>
                  <a:pt x="4515" y="2215"/>
                </a:cubicBezTo>
                <a:cubicBezTo>
                  <a:pt x="4592" y="2455"/>
                  <a:pt x="4592" y="2455"/>
                  <a:pt x="4592" y="2455"/>
                </a:cubicBezTo>
                <a:cubicBezTo>
                  <a:pt x="4618" y="2515"/>
                  <a:pt x="4618" y="2515"/>
                  <a:pt x="4618" y="2515"/>
                </a:cubicBezTo>
                <a:lnTo>
                  <a:pt x="4653" y="2635"/>
                </a:lnTo>
                <a:close/>
                <a:moveTo>
                  <a:pt x="5657" y="1751"/>
                </a:moveTo>
                <a:lnTo>
                  <a:pt x="5657" y="1751"/>
                </a:lnTo>
                <a:cubicBezTo>
                  <a:pt x="5674" y="1760"/>
                  <a:pt x="5691" y="1768"/>
                  <a:pt x="5700" y="1785"/>
                </a:cubicBezTo>
                <a:cubicBezTo>
                  <a:pt x="5897" y="2378"/>
                  <a:pt x="5897" y="2378"/>
                  <a:pt x="5897" y="2378"/>
                </a:cubicBezTo>
                <a:cubicBezTo>
                  <a:pt x="5906" y="2395"/>
                  <a:pt x="5897" y="2412"/>
                  <a:pt x="5889" y="2429"/>
                </a:cubicBezTo>
                <a:cubicBezTo>
                  <a:pt x="5880" y="2446"/>
                  <a:pt x="5863" y="2455"/>
                  <a:pt x="5846" y="2455"/>
                </a:cubicBezTo>
                <a:cubicBezTo>
                  <a:pt x="4678" y="2455"/>
                  <a:pt x="4678" y="2455"/>
                  <a:pt x="4678" y="2455"/>
                </a:cubicBezTo>
                <a:cubicBezTo>
                  <a:pt x="4558" y="2086"/>
                  <a:pt x="4558" y="2086"/>
                  <a:pt x="4558" y="2086"/>
                </a:cubicBezTo>
                <a:cubicBezTo>
                  <a:pt x="4653" y="1785"/>
                  <a:pt x="4653" y="1785"/>
                  <a:pt x="4653" y="1785"/>
                </a:cubicBezTo>
                <a:cubicBezTo>
                  <a:pt x="4661" y="1768"/>
                  <a:pt x="4678" y="1760"/>
                  <a:pt x="4695" y="1751"/>
                </a:cubicBezTo>
                <a:cubicBezTo>
                  <a:pt x="4970" y="1699"/>
                  <a:pt x="4970" y="1699"/>
                  <a:pt x="4970" y="1699"/>
                </a:cubicBezTo>
                <a:cubicBezTo>
                  <a:pt x="5099" y="1923"/>
                  <a:pt x="5099" y="1923"/>
                  <a:pt x="5099" y="1923"/>
                </a:cubicBezTo>
                <a:cubicBezTo>
                  <a:pt x="5116" y="1957"/>
                  <a:pt x="5142" y="1974"/>
                  <a:pt x="5176" y="1974"/>
                </a:cubicBezTo>
                <a:cubicBezTo>
                  <a:pt x="5211" y="1974"/>
                  <a:pt x="5236" y="1957"/>
                  <a:pt x="5254" y="1923"/>
                </a:cubicBezTo>
                <a:cubicBezTo>
                  <a:pt x="5391" y="1699"/>
                  <a:pt x="5391" y="1699"/>
                  <a:pt x="5391" y="1699"/>
                </a:cubicBezTo>
                <a:lnTo>
                  <a:pt x="5657" y="1751"/>
                </a:lnTo>
                <a:close/>
                <a:moveTo>
                  <a:pt x="5331" y="1682"/>
                </a:moveTo>
                <a:lnTo>
                  <a:pt x="5331" y="1682"/>
                </a:lnTo>
                <a:lnTo>
                  <a:pt x="5331" y="1682"/>
                </a:lnTo>
                <a:cubicBezTo>
                  <a:pt x="5202" y="1897"/>
                  <a:pt x="5202" y="1897"/>
                  <a:pt x="5202" y="1897"/>
                </a:cubicBezTo>
                <a:cubicBezTo>
                  <a:pt x="5194" y="1914"/>
                  <a:pt x="5185" y="1914"/>
                  <a:pt x="5176" y="1914"/>
                </a:cubicBezTo>
                <a:cubicBezTo>
                  <a:pt x="5176" y="1914"/>
                  <a:pt x="5159" y="1914"/>
                  <a:pt x="5151" y="1897"/>
                </a:cubicBezTo>
                <a:cubicBezTo>
                  <a:pt x="5030" y="1682"/>
                  <a:pt x="5030" y="1682"/>
                  <a:pt x="5030" y="1682"/>
                </a:cubicBezTo>
                <a:cubicBezTo>
                  <a:pt x="5099" y="1674"/>
                  <a:pt x="5099" y="1674"/>
                  <a:pt x="5099" y="1674"/>
                </a:cubicBezTo>
                <a:cubicBezTo>
                  <a:pt x="5099" y="1528"/>
                  <a:pt x="5099" y="1528"/>
                  <a:pt x="5099" y="1528"/>
                </a:cubicBezTo>
                <a:cubicBezTo>
                  <a:pt x="5116" y="1528"/>
                  <a:pt x="5142" y="1536"/>
                  <a:pt x="5168" y="1536"/>
                </a:cubicBezTo>
                <a:cubicBezTo>
                  <a:pt x="5202" y="1536"/>
                  <a:pt x="5228" y="1528"/>
                  <a:pt x="5262" y="1528"/>
                </a:cubicBezTo>
                <a:cubicBezTo>
                  <a:pt x="5262" y="1674"/>
                  <a:pt x="5262" y="1674"/>
                  <a:pt x="5262" y="1674"/>
                </a:cubicBezTo>
                <a:lnTo>
                  <a:pt x="5331" y="1682"/>
                </a:lnTo>
                <a:close/>
                <a:moveTo>
                  <a:pt x="5288" y="1459"/>
                </a:moveTo>
                <a:lnTo>
                  <a:pt x="5288" y="1459"/>
                </a:lnTo>
                <a:cubicBezTo>
                  <a:pt x="5254" y="1468"/>
                  <a:pt x="5211" y="1476"/>
                  <a:pt x="5168" y="1476"/>
                </a:cubicBezTo>
                <a:cubicBezTo>
                  <a:pt x="5133" y="1476"/>
                  <a:pt x="5099" y="1468"/>
                  <a:pt x="5065" y="1459"/>
                </a:cubicBezTo>
                <a:cubicBezTo>
                  <a:pt x="5056" y="1459"/>
                  <a:pt x="5048" y="1459"/>
                  <a:pt x="5039" y="1459"/>
                </a:cubicBezTo>
                <a:cubicBezTo>
                  <a:pt x="5022" y="1451"/>
                  <a:pt x="5005" y="1442"/>
                  <a:pt x="4987" y="1442"/>
                </a:cubicBezTo>
                <a:cubicBezTo>
                  <a:pt x="4979" y="1433"/>
                  <a:pt x="4970" y="1433"/>
                  <a:pt x="4962" y="1425"/>
                </a:cubicBezTo>
                <a:cubicBezTo>
                  <a:pt x="4953" y="1425"/>
                  <a:pt x="4945" y="1416"/>
                  <a:pt x="4936" y="1408"/>
                </a:cubicBezTo>
                <a:cubicBezTo>
                  <a:pt x="4798" y="1330"/>
                  <a:pt x="4713" y="1184"/>
                  <a:pt x="4713" y="1021"/>
                </a:cubicBezTo>
                <a:cubicBezTo>
                  <a:pt x="4713" y="961"/>
                  <a:pt x="4713" y="961"/>
                  <a:pt x="4713" y="961"/>
                </a:cubicBezTo>
                <a:cubicBezTo>
                  <a:pt x="4721" y="961"/>
                  <a:pt x="4730" y="961"/>
                  <a:pt x="4739" y="961"/>
                </a:cubicBezTo>
                <a:lnTo>
                  <a:pt x="4747" y="961"/>
                </a:lnTo>
                <a:cubicBezTo>
                  <a:pt x="4756" y="961"/>
                  <a:pt x="4764" y="961"/>
                  <a:pt x="4773" y="961"/>
                </a:cubicBezTo>
                <a:lnTo>
                  <a:pt x="4781" y="961"/>
                </a:lnTo>
                <a:cubicBezTo>
                  <a:pt x="4790" y="961"/>
                  <a:pt x="4798" y="961"/>
                  <a:pt x="4807" y="961"/>
                </a:cubicBezTo>
                <a:cubicBezTo>
                  <a:pt x="4816" y="961"/>
                  <a:pt x="4824" y="961"/>
                  <a:pt x="4833" y="961"/>
                </a:cubicBezTo>
                <a:lnTo>
                  <a:pt x="4842" y="961"/>
                </a:lnTo>
                <a:cubicBezTo>
                  <a:pt x="4850" y="961"/>
                  <a:pt x="4850" y="961"/>
                  <a:pt x="4859" y="961"/>
                </a:cubicBezTo>
                <a:lnTo>
                  <a:pt x="4867" y="961"/>
                </a:lnTo>
                <a:cubicBezTo>
                  <a:pt x="4867" y="961"/>
                  <a:pt x="4876" y="961"/>
                  <a:pt x="4884" y="961"/>
                </a:cubicBezTo>
                <a:cubicBezTo>
                  <a:pt x="4884" y="961"/>
                  <a:pt x="4884" y="961"/>
                  <a:pt x="4893" y="961"/>
                </a:cubicBezTo>
                <a:lnTo>
                  <a:pt x="4901" y="961"/>
                </a:lnTo>
                <a:cubicBezTo>
                  <a:pt x="4910" y="961"/>
                  <a:pt x="4910" y="953"/>
                  <a:pt x="4910" y="953"/>
                </a:cubicBezTo>
                <a:cubicBezTo>
                  <a:pt x="4919" y="953"/>
                  <a:pt x="4919" y="953"/>
                  <a:pt x="4927" y="953"/>
                </a:cubicBezTo>
                <a:lnTo>
                  <a:pt x="4936" y="953"/>
                </a:lnTo>
                <a:cubicBezTo>
                  <a:pt x="4945" y="953"/>
                  <a:pt x="4945" y="953"/>
                  <a:pt x="4953" y="953"/>
                </a:cubicBezTo>
                <a:cubicBezTo>
                  <a:pt x="4953" y="953"/>
                  <a:pt x="4953" y="944"/>
                  <a:pt x="4962" y="944"/>
                </a:cubicBezTo>
                <a:cubicBezTo>
                  <a:pt x="4962" y="944"/>
                  <a:pt x="4970" y="944"/>
                  <a:pt x="4979" y="944"/>
                </a:cubicBezTo>
                <a:lnTo>
                  <a:pt x="4979" y="944"/>
                </a:lnTo>
                <a:cubicBezTo>
                  <a:pt x="4987" y="936"/>
                  <a:pt x="4996" y="936"/>
                  <a:pt x="5005" y="936"/>
                </a:cubicBezTo>
                <a:cubicBezTo>
                  <a:pt x="5005" y="936"/>
                  <a:pt x="5005" y="936"/>
                  <a:pt x="5013" y="936"/>
                </a:cubicBezTo>
                <a:cubicBezTo>
                  <a:pt x="5013" y="927"/>
                  <a:pt x="5022" y="927"/>
                  <a:pt x="5022" y="927"/>
                </a:cubicBezTo>
                <a:cubicBezTo>
                  <a:pt x="5030" y="927"/>
                  <a:pt x="5030" y="927"/>
                  <a:pt x="5030" y="927"/>
                </a:cubicBezTo>
                <a:cubicBezTo>
                  <a:pt x="5039" y="927"/>
                  <a:pt x="5039" y="918"/>
                  <a:pt x="5048" y="918"/>
                </a:cubicBezTo>
                <a:lnTo>
                  <a:pt x="5056" y="918"/>
                </a:lnTo>
                <a:cubicBezTo>
                  <a:pt x="5056" y="910"/>
                  <a:pt x="5065" y="910"/>
                  <a:pt x="5065" y="910"/>
                </a:cubicBezTo>
                <a:cubicBezTo>
                  <a:pt x="5073" y="910"/>
                  <a:pt x="5073" y="910"/>
                  <a:pt x="5073" y="910"/>
                </a:cubicBezTo>
                <a:cubicBezTo>
                  <a:pt x="5082" y="901"/>
                  <a:pt x="5082" y="901"/>
                  <a:pt x="5090" y="901"/>
                </a:cubicBezTo>
                <a:cubicBezTo>
                  <a:pt x="5090" y="901"/>
                  <a:pt x="5090" y="901"/>
                  <a:pt x="5099" y="893"/>
                </a:cubicBezTo>
                <a:lnTo>
                  <a:pt x="5108" y="893"/>
                </a:lnTo>
                <a:cubicBezTo>
                  <a:pt x="5116" y="893"/>
                  <a:pt x="5116" y="884"/>
                  <a:pt x="5116" y="884"/>
                </a:cubicBezTo>
                <a:cubicBezTo>
                  <a:pt x="5125" y="884"/>
                  <a:pt x="5125" y="884"/>
                  <a:pt x="5133" y="875"/>
                </a:cubicBezTo>
                <a:lnTo>
                  <a:pt x="5133" y="875"/>
                </a:lnTo>
                <a:cubicBezTo>
                  <a:pt x="5142" y="867"/>
                  <a:pt x="5151" y="867"/>
                  <a:pt x="5159" y="867"/>
                </a:cubicBezTo>
                <a:cubicBezTo>
                  <a:pt x="5159" y="858"/>
                  <a:pt x="5159" y="858"/>
                  <a:pt x="5159" y="858"/>
                </a:cubicBezTo>
                <a:cubicBezTo>
                  <a:pt x="5168" y="858"/>
                  <a:pt x="5168" y="858"/>
                  <a:pt x="5176" y="850"/>
                </a:cubicBezTo>
                <a:cubicBezTo>
                  <a:pt x="5176" y="850"/>
                  <a:pt x="5176" y="850"/>
                  <a:pt x="5185" y="850"/>
                </a:cubicBezTo>
                <a:cubicBezTo>
                  <a:pt x="5185" y="841"/>
                  <a:pt x="5194" y="841"/>
                  <a:pt x="5194" y="833"/>
                </a:cubicBezTo>
                <a:lnTo>
                  <a:pt x="5202" y="833"/>
                </a:lnTo>
                <a:lnTo>
                  <a:pt x="5211" y="824"/>
                </a:lnTo>
                <a:lnTo>
                  <a:pt x="5219" y="815"/>
                </a:lnTo>
                <a:lnTo>
                  <a:pt x="5228" y="807"/>
                </a:lnTo>
                <a:cubicBezTo>
                  <a:pt x="5236" y="807"/>
                  <a:pt x="5236" y="807"/>
                  <a:pt x="5236" y="798"/>
                </a:cubicBezTo>
                <a:cubicBezTo>
                  <a:pt x="5236" y="798"/>
                  <a:pt x="5245" y="798"/>
                  <a:pt x="5245" y="790"/>
                </a:cubicBezTo>
                <a:cubicBezTo>
                  <a:pt x="5254" y="790"/>
                  <a:pt x="5254" y="790"/>
                  <a:pt x="5254" y="790"/>
                </a:cubicBezTo>
                <a:cubicBezTo>
                  <a:pt x="5254" y="781"/>
                  <a:pt x="5262" y="781"/>
                  <a:pt x="5262" y="772"/>
                </a:cubicBezTo>
                <a:lnTo>
                  <a:pt x="5271" y="772"/>
                </a:lnTo>
                <a:cubicBezTo>
                  <a:pt x="5271" y="764"/>
                  <a:pt x="5279" y="764"/>
                  <a:pt x="5279" y="755"/>
                </a:cubicBezTo>
                <a:lnTo>
                  <a:pt x="5288" y="755"/>
                </a:lnTo>
                <a:cubicBezTo>
                  <a:pt x="5288" y="747"/>
                  <a:pt x="5297" y="738"/>
                  <a:pt x="5297" y="738"/>
                </a:cubicBezTo>
                <a:cubicBezTo>
                  <a:pt x="5305" y="738"/>
                  <a:pt x="5305" y="730"/>
                  <a:pt x="5305" y="730"/>
                </a:cubicBezTo>
                <a:lnTo>
                  <a:pt x="5314" y="721"/>
                </a:lnTo>
                <a:cubicBezTo>
                  <a:pt x="5314" y="712"/>
                  <a:pt x="5322" y="712"/>
                  <a:pt x="5322" y="712"/>
                </a:cubicBezTo>
                <a:cubicBezTo>
                  <a:pt x="5322" y="704"/>
                  <a:pt x="5322" y="704"/>
                  <a:pt x="5331" y="704"/>
                </a:cubicBezTo>
                <a:cubicBezTo>
                  <a:pt x="5331" y="695"/>
                  <a:pt x="5331" y="695"/>
                  <a:pt x="5331" y="695"/>
                </a:cubicBezTo>
                <a:cubicBezTo>
                  <a:pt x="5339" y="687"/>
                  <a:pt x="5339" y="687"/>
                  <a:pt x="5339" y="678"/>
                </a:cubicBezTo>
                <a:cubicBezTo>
                  <a:pt x="5348" y="678"/>
                  <a:pt x="5348" y="678"/>
                  <a:pt x="5348" y="669"/>
                </a:cubicBezTo>
                <a:lnTo>
                  <a:pt x="5357" y="661"/>
                </a:lnTo>
                <a:lnTo>
                  <a:pt x="5357" y="652"/>
                </a:lnTo>
                <a:cubicBezTo>
                  <a:pt x="5365" y="652"/>
                  <a:pt x="5365" y="644"/>
                  <a:pt x="5365" y="644"/>
                </a:cubicBezTo>
                <a:cubicBezTo>
                  <a:pt x="5365" y="635"/>
                  <a:pt x="5374" y="635"/>
                  <a:pt x="5374" y="635"/>
                </a:cubicBezTo>
                <a:cubicBezTo>
                  <a:pt x="5374" y="635"/>
                  <a:pt x="5374" y="635"/>
                  <a:pt x="5374" y="627"/>
                </a:cubicBezTo>
                <a:cubicBezTo>
                  <a:pt x="5374" y="635"/>
                  <a:pt x="5374" y="635"/>
                  <a:pt x="5374" y="635"/>
                </a:cubicBezTo>
                <a:cubicBezTo>
                  <a:pt x="5374" y="635"/>
                  <a:pt x="5374" y="644"/>
                  <a:pt x="5382" y="652"/>
                </a:cubicBezTo>
                <a:lnTo>
                  <a:pt x="5382" y="652"/>
                </a:lnTo>
                <a:cubicBezTo>
                  <a:pt x="5382" y="652"/>
                  <a:pt x="5382" y="661"/>
                  <a:pt x="5391" y="669"/>
                </a:cubicBezTo>
                <a:lnTo>
                  <a:pt x="5391" y="669"/>
                </a:lnTo>
                <a:cubicBezTo>
                  <a:pt x="5391" y="678"/>
                  <a:pt x="5400" y="678"/>
                  <a:pt x="5400" y="687"/>
                </a:cubicBezTo>
                <a:lnTo>
                  <a:pt x="5400" y="687"/>
                </a:lnTo>
                <a:cubicBezTo>
                  <a:pt x="5400" y="695"/>
                  <a:pt x="5408" y="695"/>
                  <a:pt x="5408" y="704"/>
                </a:cubicBezTo>
                <a:cubicBezTo>
                  <a:pt x="5408" y="704"/>
                  <a:pt x="5408" y="704"/>
                  <a:pt x="5417" y="704"/>
                </a:cubicBezTo>
                <a:cubicBezTo>
                  <a:pt x="5417" y="712"/>
                  <a:pt x="5417" y="712"/>
                  <a:pt x="5425" y="721"/>
                </a:cubicBezTo>
                <a:lnTo>
                  <a:pt x="5425" y="721"/>
                </a:lnTo>
                <a:cubicBezTo>
                  <a:pt x="5425" y="730"/>
                  <a:pt x="5434" y="730"/>
                  <a:pt x="5434" y="738"/>
                </a:cubicBezTo>
                <a:cubicBezTo>
                  <a:pt x="5434" y="738"/>
                  <a:pt x="5434" y="738"/>
                  <a:pt x="5442" y="738"/>
                </a:cubicBezTo>
                <a:cubicBezTo>
                  <a:pt x="5442" y="738"/>
                  <a:pt x="5442" y="747"/>
                  <a:pt x="5451" y="747"/>
                </a:cubicBezTo>
                <a:cubicBezTo>
                  <a:pt x="5451" y="747"/>
                  <a:pt x="5451" y="747"/>
                  <a:pt x="5451" y="755"/>
                </a:cubicBezTo>
                <a:cubicBezTo>
                  <a:pt x="5460" y="755"/>
                  <a:pt x="5460" y="755"/>
                  <a:pt x="5468" y="764"/>
                </a:cubicBezTo>
                <a:lnTo>
                  <a:pt x="5468" y="764"/>
                </a:lnTo>
                <a:cubicBezTo>
                  <a:pt x="5477" y="772"/>
                  <a:pt x="5477" y="772"/>
                  <a:pt x="5485" y="772"/>
                </a:cubicBezTo>
                <a:cubicBezTo>
                  <a:pt x="5485" y="772"/>
                  <a:pt x="5485" y="772"/>
                  <a:pt x="5485" y="781"/>
                </a:cubicBezTo>
                <a:cubicBezTo>
                  <a:pt x="5494" y="781"/>
                  <a:pt x="5494" y="781"/>
                  <a:pt x="5503" y="790"/>
                </a:cubicBezTo>
                <a:lnTo>
                  <a:pt x="5503" y="790"/>
                </a:lnTo>
                <a:cubicBezTo>
                  <a:pt x="5511" y="790"/>
                  <a:pt x="5511" y="790"/>
                  <a:pt x="5520" y="798"/>
                </a:cubicBezTo>
                <a:lnTo>
                  <a:pt x="5520" y="798"/>
                </a:lnTo>
                <a:cubicBezTo>
                  <a:pt x="5528" y="798"/>
                  <a:pt x="5528" y="807"/>
                  <a:pt x="5537" y="807"/>
                </a:cubicBezTo>
                <a:cubicBezTo>
                  <a:pt x="5537" y="807"/>
                  <a:pt x="5537" y="807"/>
                  <a:pt x="5545" y="807"/>
                </a:cubicBezTo>
                <a:cubicBezTo>
                  <a:pt x="5545" y="807"/>
                  <a:pt x="5554" y="807"/>
                  <a:pt x="5554" y="815"/>
                </a:cubicBezTo>
                <a:lnTo>
                  <a:pt x="5563" y="815"/>
                </a:lnTo>
                <a:cubicBezTo>
                  <a:pt x="5563" y="815"/>
                  <a:pt x="5571" y="815"/>
                  <a:pt x="5580" y="815"/>
                </a:cubicBezTo>
                <a:cubicBezTo>
                  <a:pt x="5580" y="815"/>
                  <a:pt x="5580" y="815"/>
                  <a:pt x="5580" y="824"/>
                </a:cubicBezTo>
                <a:cubicBezTo>
                  <a:pt x="5588" y="824"/>
                  <a:pt x="5588" y="824"/>
                  <a:pt x="5597" y="824"/>
                </a:cubicBezTo>
                <a:cubicBezTo>
                  <a:pt x="5597" y="824"/>
                  <a:pt x="5597" y="824"/>
                  <a:pt x="5606" y="824"/>
                </a:cubicBezTo>
                <a:cubicBezTo>
                  <a:pt x="5606" y="824"/>
                  <a:pt x="5606" y="824"/>
                  <a:pt x="5614" y="824"/>
                </a:cubicBezTo>
                <a:cubicBezTo>
                  <a:pt x="5614" y="824"/>
                  <a:pt x="5614" y="824"/>
                  <a:pt x="5623" y="824"/>
                </a:cubicBezTo>
                <a:lnTo>
                  <a:pt x="5623" y="824"/>
                </a:lnTo>
                <a:cubicBezTo>
                  <a:pt x="5623" y="833"/>
                  <a:pt x="5623" y="833"/>
                  <a:pt x="5623" y="833"/>
                </a:cubicBezTo>
                <a:cubicBezTo>
                  <a:pt x="5623" y="1013"/>
                  <a:pt x="5623" y="1013"/>
                  <a:pt x="5623" y="1013"/>
                </a:cubicBezTo>
                <a:cubicBezTo>
                  <a:pt x="5623" y="1021"/>
                  <a:pt x="5623" y="1021"/>
                  <a:pt x="5623" y="1021"/>
                </a:cubicBezTo>
                <a:cubicBezTo>
                  <a:pt x="5623" y="1047"/>
                  <a:pt x="5614" y="1081"/>
                  <a:pt x="5614" y="1107"/>
                </a:cubicBezTo>
                <a:cubicBezTo>
                  <a:pt x="5588" y="1219"/>
                  <a:pt x="5528" y="1322"/>
                  <a:pt x="5434" y="1382"/>
                </a:cubicBezTo>
                <a:cubicBezTo>
                  <a:pt x="5425" y="1390"/>
                  <a:pt x="5417" y="1399"/>
                  <a:pt x="5408" y="1408"/>
                </a:cubicBezTo>
                <a:cubicBezTo>
                  <a:pt x="5400" y="1408"/>
                  <a:pt x="5391" y="1416"/>
                  <a:pt x="5382" y="1416"/>
                </a:cubicBezTo>
                <a:cubicBezTo>
                  <a:pt x="5365" y="1433"/>
                  <a:pt x="5339" y="1442"/>
                  <a:pt x="5322" y="1451"/>
                </a:cubicBezTo>
                <a:cubicBezTo>
                  <a:pt x="5305" y="1451"/>
                  <a:pt x="5297" y="1451"/>
                  <a:pt x="5288" y="1459"/>
                </a:cubicBezTo>
                <a:close/>
              </a:path>
            </a:pathLst>
          </a:custGeom>
          <a:solidFill>
            <a:schemeClr val="tx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245" name="Freeform 455">
            <a:extLst>
              <a:ext uri="{FF2B5EF4-FFF2-40B4-BE49-F238E27FC236}">
                <a16:creationId xmlns:a16="http://schemas.microsoft.com/office/drawing/2014/main" id="{BE31AF60-014E-4184-93FF-0E7518B4C68E}"/>
              </a:ext>
            </a:extLst>
          </p:cNvPr>
          <p:cNvSpPr>
            <a:spLocks noChangeArrowheads="1"/>
          </p:cNvSpPr>
          <p:nvPr/>
        </p:nvSpPr>
        <p:spPr bwMode="auto">
          <a:xfrm>
            <a:off x="7499283" y="2247531"/>
            <a:ext cx="1203394" cy="985452"/>
          </a:xfrm>
          <a:custGeom>
            <a:avLst/>
            <a:gdLst>
              <a:gd name="T0" fmla="*/ 2807 w 2808"/>
              <a:gd name="T1" fmla="*/ 0 h 4079"/>
              <a:gd name="T2" fmla="*/ 2807 w 2808"/>
              <a:gd name="T3" fmla="*/ 0 h 4079"/>
              <a:gd name="T4" fmla="*/ 1897 w 2808"/>
              <a:gd name="T5" fmla="*/ 0 h 4079"/>
              <a:gd name="T6" fmla="*/ 0 w 2808"/>
              <a:gd name="T7" fmla="*/ 1897 h 4079"/>
              <a:gd name="T8" fmla="*/ 0 w 2808"/>
              <a:gd name="T9" fmla="*/ 4078 h 4079"/>
            </a:gdLst>
            <a:ahLst/>
            <a:cxnLst>
              <a:cxn ang="0">
                <a:pos x="T0" y="T1"/>
              </a:cxn>
              <a:cxn ang="0">
                <a:pos x="T2" y="T3"/>
              </a:cxn>
              <a:cxn ang="0">
                <a:pos x="T4" y="T5"/>
              </a:cxn>
              <a:cxn ang="0">
                <a:pos x="T6" y="T7"/>
              </a:cxn>
              <a:cxn ang="0">
                <a:pos x="T8" y="T9"/>
              </a:cxn>
            </a:cxnLst>
            <a:rect l="0" t="0" r="r" b="b"/>
            <a:pathLst>
              <a:path w="2808" h="4079">
                <a:moveTo>
                  <a:pt x="2807" y="0"/>
                </a:moveTo>
                <a:lnTo>
                  <a:pt x="2807" y="0"/>
                </a:lnTo>
                <a:cubicBezTo>
                  <a:pt x="1897" y="0"/>
                  <a:pt x="1897" y="0"/>
                  <a:pt x="1897" y="0"/>
                </a:cubicBezTo>
                <a:cubicBezTo>
                  <a:pt x="850" y="0"/>
                  <a:pt x="0" y="850"/>
                  <a:pt x="0" y="1897"/>
                </a:cubicBezTo>
                <a:cubicBezTo>
                  <a:pt x="0" y="4078"/>
                  <a:pt x="0" y="4078"/>
                  <a:pt x="0" y="4078"/>
                </a:cubicBezTo>
              </a:path>
            </a:pathLst>
          </a:custGeom>
          <a:noFill/>
          <a:ln w="63500" cap="flat">
            <a:solidFill>
              <a:srgbClr val="FFFFFF">
                <a:lumMod val="50000"/>
                <a:alpha val="50000"/>
              </a:srgb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247" name="Line 457">
            <a:extLst>
              <a:ext uri="{FF2B5EF4-FFF2-40B4-BE49-F238E27FC236}">
                <a16:creationId xmlns:a16="http://schemas.microsoft.com/office/drawing/2014/main" id="{3B6A8788-DC19-4479-ACED-2813E8D16487}"/>
              </a:ext>
            </a:extLst>
          </p:cNvPr>
          <p:cNvSpPr>
            <a:spLocks noChangeShapeType="1"/>
          </p:cNvSpPr>
          <p:nvPr/>
        </p:nvSpPr>
        <p:spPr bwMode="auto">
          <a:xfrm flipH="1" flipV="1">
            <a:off x="9041236" y="2607694"/>
            <a:ext cx="0" cy="637681"/>
          </a:xfrm>
          <a:prstGeom prst="line">
            <a:avLst/>
          </a:prstGeom>
          <a:noFill/>
          <a:ln w="63500" cap="flat">
            <a:solidFill>
              <a:srgbClr val="FFFFFF">
                <a:lumMod val="50000"/>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249" name="Freeform 455">
            <a:extLst>
              <a:ext uri="{FF2B5EF4-FFF2-40B4-BE49-F238E27FC236}">
                <a16:creationId xmlns:a16="http://schemas.microsoft.com/office/drawing/2014/main" id="{FE7CA0B4-27E8-4476-99A8-801B6978EB2C}"/>
              </a:ext>
            </a:extLst>
          </p:cNvPr>
          <p:cNvSpPr>
            <a:spLocks noChangeArrowheads="1"/>
          </p:cNvSpPr>
          <p:nvPr/>
        </p:nvSpPr>
        <p:spPr bwMode="auto">
          <a:xfrm flipH="1">
            <a:off x="10279854" y="2245067"/>
            <a:ext cx="1067595" cy="1006109"/>
          </a:xfrm>
          <a:custGeom>
            <a:avLst/>
            <a:gdLst>
              <a:gd name="T0" fmla="*/ 2807 w 2808"/>
              <a:gd name="T1" fmla="*/ 0 h 4079"/>
              <a:gd name="T2" fmla="*/ 2807 w 2808"/>
              <a:gd name="T3" fmla="*/ 0 h 4079"/>
              <a:gd name="T4" fmla="*/ 1897 w 2808"/>
              <a:gd name="T5" fmla="*/ 0 h 4079"/>
              <a:gd name="T6" fmla="*/ 0 w 2808"/>
              <a:gd name="T7" fmla="*/ 1897 h 4079"/>
              <a:gd name="T8" fmla="*/ 0 w 2808"/>
              <a:gd name="T9" fmla="*/ 4078 h 4079"/>
            </a:gdLst>
            <a:ahLst/>
            <a:cxnLst>
              <a:cxn ang="0">
                <a:pos x="T0" y="T1"/>
              </a:cxn>
              <a:cxn ang="0">
                <a:pos x="T2" y="T3"/>
              </a:cxn>
              <a:cxn ang="0">
                <a:pos x="T4" y="T5"/>
              </a:cxn>
              <a:cxn ang="0">
                <a:pos x="T6" y="T7"/>
              </a:cxn>
              <a:cxn ang="0">
                <a:pos x="T8" y="T9"/>
              </a:cxn>
            </a:cxnLst>
            <a:rect l="0" t="0" r="r" b="b"/>
            <a:pathLst>
              <a:path w="2808" h="4079">
                <a:moveTo>
                  <a:pt x="2807" y="0"/>
                </a:moveTo>
                <a:lnTo>
                  <a:pt x="2807" y="0"/>
                </a:lnTo>
                <a:cubicBezTo>
                  <a:pt x="1897" y="0"/>
                  <a:pt x="1897" y="0"/>
                  <a:pt x="1897" y="0"/>
                </a:cubicBezTo>
                <a:cubicBezTo>
                  <a:pt x="850" y="0"/>
                  <a:pt x="0" y="850"/>
                  <a:pt x="0" y="1897"/>
                </a:cubicBezTo>
                <a:cubicBezTo>
                  <a:pt x="0" y="4078"/>
                  <a:pt x="0" y="4078"/>
                  <a:pt x="0" y="4078"/>
                </a:cubicBezTo>
              </a:path>
            </a:pathLst>
          </a:custGeom>
          <a:noFill/>
          <a:ln w="63500" cap="flat">
            <a:solidFill>
              <a:srgbClr val="FFFFFF">
                <a:lumMod val="50000"/>
                <a:alpha val="50000"/>
              </a:srgb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314" name="Freeform 455">
            <a:extLst>
              <a:ext uri="{FF2B5EF4-FFF2-40B4-BE49-F238E27FC236}">
                <a16:creationId xmlns:a16="http://schemas.microsoft.com/office/drawing/2014/main" id="{79C5D4F1-089F-4D5F-BDAD-747D0AC8CA64}"/>
              </a:ext>
            </a:extLst>
          </p:cNvPr>
          <p:cNvSpPr>
            <a:spLocks noChangeArrowheads="1"/>
          </p:cNvSpPr>
          <p:nvPr/>
        </p:nvSpPr>
        <p:spPr bwMode="auto">
          <a:xfrm flipH="1">
            <a:off x="10213353" y="2380325"/>
            <a:ext cx="364631" cy="870849"/>
          </a:xfrm>
          <a:custGeom>
            <a:avLst/>
            <a:gdLst>
              <a:gd name="T0" fmla="*/ 2807 w 2808"/>
              <a:gd name="T1" fmla="*/ 0 h 4079"/>
              <a:gd name="T2" fmla="*/ 2807 w 2808"/>
              <a:gd name="T3" fmla="*/ 0 h 4079"/>
              <a:gd name="T4" fmla="*/ 1897 w 2808"/>
              <a:gd name="T5" fmla="*/ 0 h 4079"/>
              <a:gd name="T6" fmla="*/ 0 w 2808"/>
              <a:gd name="T7" fmla="*/ 1897 h 4079"/>
              <a:gd name="T8" fmla="*/ 0 w 2808"/>
              <a:gd name="T9" fmla="*/ 4078 h 4079"/>
            </a:gdLst>
            <a:ahLst/>
            <a:cxnLst>
              <a:cxn ang="0">
                <a:pos x="T0" y="T1"/>
              </a:cxn>
              <a:cxn ang="0">
                <a:pos x="T2" y="T3"/>
              </a:cxn>
              <a:cxn ang="0">
                <a:pos x="T4" y="T5"/>
              </a:cxn>
              <a:cxn ang="0">
                <a:pos x="T6" y="T7"/>
              </a:cxn>
              <a:cxn ang="0">
                <a:pos x="T8" y="T9"/>
              </a:cxn>
            </a:cxnLst>
            <a:rect l="0" t="0" r="r" b="b"/>
            <a:pathLst>
              <a:path w="2808" h="4079">
                <a:moveTo>
                  <a:pt x="2807" y="0"/>
                </a:moveTo>
                <a:lnTo>
                  <a:pt x="2807" y="0"/>
                </a:lnTo>
                <a:cubicBezTo>
                  <a:pt x="1897" y="0"/>
                  <a:pt x="1897" y="0"/>
                  <a:pt x="1897" y="0"/>
                </a:cubicBezTo>
                <a:cubicBezTo>
                  <a:pt x="850" y="0"/>
                  <a:pt x="0" y="850"/>
                  <a:pt x="0" y="1897"/>
                </a:cubicBezTo>
                <a:cubicBezTo>
                  <a:pt x="0" y="4078"/>
                  <a:pt x="0" y="4078"/>
                  <a:pt x="0" y="4078"/>
                </a:cubicBezTo>
              </a:path>
            </a:pathLst>
          </a:custGeom>
          <a:noFill/>
          <a:ln w="63500" cap="flat">
            <a:solidFill>
              <a:srgbClr val="FFFFFF">
                <a:lumMod val="50000"/>
                <a:alpha val="50000"/>
              </a:srgb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315" name="Freeform 455">
            <a:extLst>
              <a:ext uri="{FF2B5EF4-FFF2-40B4-BE49-F238E27FC236}">
                <a16:creationId xmlns:a16="http://schemas.microsoft.com/office/drawing/2014/main" id="{56CB185C-D2F1-46D3-980C-C3FF836BAD24}"/>
              </a:ext>
            </a:extLst>
          </p:cNvPr>
          <p:cNvSpPr>
            <a:spLocks noChangeArrowheads="1"/>
          </p:cNvSpPr>
          <p:nvPr/>
        </p:nvSpPr>
        <p:spPr bwMode="auto">
          <a:xfrm>
            <a:off x="8281549" y="2382300"/>
            <a:ext cx="331179" cy="848689"/>
          </a:xfrm>
          <a:custGeom>
            <a:avLst/>
            <a:gdLst>
              <a:gd name="T0" fmla="*/ 2807 w 2808"/>
              <a:gd name="T1" fmla="*/ 0 h 4079"/>
              <a:gd name="T2" fmla="*/ 2807 w 2808"/>
              <a:gd name="T3" fmla="*/ 0 h 4079"/>
              <a:gd name="T4" fmla="*/ 1897 w 2808"/>
              <a:gd name="T5" fmla="*/ 0 h 4079"/>
              <a:gd name="T6" fmla="*/ 0 w 2808"/>
              <a:gd name="T7" fmla="*/ 1897 h 4079"/>
              <a:gd name="T8" fmla="*/ 0 w 2808"/>
              <a:gd name="T9" fmla="*/ 4078 h 4079"/>
            </a:gdLst>
            <a:ahLst/>
            <a:cxnLst>
              <a:cxn ang="0">
                <a:pos x="T0" y="T1"/>
              </a:cxn>
              <a:cxn ang="0">
                <a:pos x="T2" y="T3"/>
              </a:cxn>
              <a:cxn ang="0">
                <a:pos x="T4" y="T5"/>
              </a:cxn>
              <a:cxn ang="0">
                <a:pos x="T6" y="T7"/>
              </a:cxn>
              <a:cxn ang="0">
                <a:pos x="T8" y="T9"/>
              </a:cxn>
            </a:cxnLst>
            <a:rect l="0" t="0" r="r" b="b"/>
            <a:pathLst>
              <a:path w="2808" h="4079">
                <a:moveTo>
                  <a:pt x="2807" y="0"/>
                </a:moveTo>
                <a:lnTo>
                  <a:pt x="2807" y="0"/>
                </a:lnTo>
                <a:cubicBezTo>
                  <a:pt x="1897" y="0"/>
                  <a:pt x="1897" y="0"/>
                  <a:pt x="1897" y="0"/>
                </a:cubicBezTo>
                <a:cubicBezTo>
                  <a:pt x="850" y="0"/>
                  <a:pt x="0" y="850"/>
                  <a:pt x="0" y="1897"/>
                </a:cubicBezTo>
                <a:cubicBezTo>
                  <a:pt x="0" y="4078"/>
                  <a:pt x="0" y="4078"/>
                  <a:pt x="0" y="4078"/>
                </a:cubicBezTo>
              </a:path>
            </a:pathLst>
          </a:custGeom>
          <a:noFill/>
          <a:ln w="63500" cap="flat">
            <a:solidFill>
              <a:srgbClr val="FFFFFF">
                <a:lumMod val="50000"/>
                <a:alpha val="50000"/>
              </a:srgb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217" eaLnBrk="1" fontAlgn="auto" latinLnBrk="0" hangingPunct="1">
              <a:lnSpc>
                <a:spcPct val="100000"/>
              </a:lnSpc>
              <a:spcBef>
                <a:spcPct val="0"/>
              </a:spcBef>
              <a:spcAft>
                <a:spcPct val="0"/>
              </a:spcAft>
              <a:buClrTx/>
              <a:buSzTx/>
              <a:buFontTx/>
              <a:buNone/>
              <a:defRPr/>
            </a:pPr>
            <a:endParaRPr kumimoji="0" lang="es-MX" sz="1800" b="0" i="0" u="none" strike="noStrike" kern="0" cap="none" spc="0" normalizeH="0" baseline="0" noProof="0">
              <a:ln>
                <a:noFill/>
              </a:ln>
              <a:solidFill>
                <a:srgbClr val="999999"/>
              </a:solidFill>
              <a:effectLst/>
              <a:uLnTx/>
              <a:uFillTx/>
            </a:endParaRPr>
          </a:p>
        </p:txBody>
      </p:sp>
      <p:sp>
        <p:nvSpPr>
          <p:cNvPr id="147" name="TextBox 146">
            <a:extLst>
              <a:ext uri="{FF2B5EF4-FFF2-40B4-BE49-F238E27FC236}">
                <a16:creationId xmlns:a16="http://schemas.microsoft.com/office/drawing/2014/main" id="{E4A69100-9E0D-4DC0-AB04-98A525933E61}"/>
              </a:ext>
            </a:extLst>
          </p:cNvPr>
          <p:cNvSpPr txBox="1"/>
          <p:nvPr/>
        </p:nvSpPr>
        <p:spPr>
          <a:xfrm>
            <a:off x="3760385" y="3326285"/>
            <a:ext cx="917047"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(n=377) </a:t>
            </a:r>
          </a:p>
        </p:txBody>
      </p:sp>
      <p:sp>
        <p:nvSpPr>
          <p:cNvPr id="148" name="TextBox 147">
            <a:extLst>
              <a:ext uri="{FF2B5EF4-FFF2-40B4-BE49-F238E27FC236}">
                <a16:creationId xmlns:a16="http://schemas.microsoft.com/office/drawing/2014/main" id="{4071FCB4-362A-431A-9DFF-A4DEFA436880}"/>
              </a:ext>
            </a:extLst>
          </p:cNvPr>
          <p:cNvSpPr txBox="1"/>
          <p:nvPr/>
        </p:nvSpPr>
        <p:spPr>
          <a:xfrm>
            <a:off x="3829113" y="3712016"/>
            <a:ext cx="1440902" cy="49244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Return Trips</a:t>
            </a:r>
          </a:p>
          <a:p>
            <a:r>
              <a:rPr lang="en-CA" sz="1100">
                <a:solidFill>
                  <a:schemeClr val="tx1">
                    <a:lumMod val="65000"/>
                    <a:lumOff val="35000"/>
                  </a:schemeClr>
                </a:solidFill>
                <a:latin typeface="Arial" panose="020B0604020202020204" pitchFamily="34" charset="0"/>
                <a:cs typeface="Arial" panose="020B0604020202020204" pitchFamily="34" charset="0"/>
              </a:rPr>
              <a:t>(Past 12 Months)</a:t>
            </a:r>
          </a:p>
        </p:txBody>
      </p:sp>
      <p:graphicFrame>
        <p:nvGraphicFramePr>
          <p:cNvPr id="150" name="Chart 149">
            <a:extLst>
              <a:ext uri="{FF2B5EF4-FFF2-40B4-BE49-F238E27FC236}">
                <a16:creationId xmlns:a16="http://schemas.microsoft.com/office/drawing/2014/main" id="{CB1E805B-3D02-4BD4-B1B7-4F91354DC48D}"/>
              </a:ext>
            </a:extLst>
          </p:cNvPr>
          <p:cNvGraphicFramePr/>
          <p:nvPr>
            <p:extLst>
              <p:ext uri="{D42A27DB-BD31-4B8C-83A1-F6EECF244321}">
                <p14:modId xmlns:p14="http://schemas.microsoft.com/office/powerpoint/2010/main" val="4026072176"/>
              </p:ext>
            </p:extLst>
          </p:nvPr>
        </p:nvGraphicFramePr>
        <p:xfrm>
          <a:off x="3253853" y="4190678"/>
          <a:ext cx="3328797" cy="1568569"/>
        </p:xfrm>
        <a:graphic>
          <a:graphicData uri="http://schemas.openxmlformats.org/drawingml/2006/chart">
            <c:chart xmlns:c="http://schemas.openxmlformats.org/drawingml/2006/chart" xmlns:r="http://schemas.openxmlformats.org/officeDocument/2006/relationships" r:id="rId5"/>
          </a:graphicData>
        </a:graphic>
      </p:graphicFrame>
      <p:sp>
        <p:nvSpPr>
          <p:cNvPr id="152" name="TextBox 151">
            <a:extLst>
              <a:ext uri="{FF2B5EF4-FFF2-40B4-BE49-F238E27FC236}">
                <a16:creationId xmlns:a16="http://schemas.microsoft.com/office/drawing/2014/main" id="{65F1578F-98D0-414D-A265-E755EDAB7E81}"/>
              </a:ext>
            </a:extLst>
          </p:cNvPr>
          <p:cNvSpPr txBox="1"/>
          <p:nvPr/>
        </p:nvSpPr>
        <p:spPr>
          <a:xfrm>
            <a:off x="7114657" y="5681231"/>
            <a:ext cx="917047"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(n=377) </a:t>
            </a:r>
          </a:p>
        </p:txBody>
      </p:sp>
      <p:sp>
        <p:nvSpPr>
          <p:cNvPr id="120" name="Rectangle 119">
            <a:extLst>
              <a:ext uri="{FF2B5EF4-FFF2-40B4-BE49-F238E27FC236}">
                <a16:creationId xmlns:a16="http://schemas.microsoft.com/office/drawing/2014/main" id="{E440C93E-F126-4944-BF13-5AD548DB7215}"/>
              </a:ext>
            </a:extLst>
          </p:cNvPr>
          <p:cNvSpPr/>
          <p:nvPr/>
        </p:nvSpPr>
        <p:spPr>
          <a:xfrm>
            <a:off x="666983" y="3143304"/>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200" b="1">
                <a:solidFill>
                  <a:schemeClr val="tx2"/>
                </a:solidFill>
                <a:latin typeface="Arial" panose="020B0604020202020204" pitchFamily="34" charset="0"/>
                <a:cs typeface="Arial" panose="020B0604020202020204" pitchFamily="34" charset="0"/>
              </a:rPr>
              <a:t>Male</a:t>
            </a:r>
          </a:p>
        </p:txBody>
      </p:sp>
      <p:sp>
        <p:nvSpPr>
          <p:cNvPr id="49" name="Rectangle 48">
            <a:extLst>
              <a:ext uri="{FF2B5EF4-FFF2-40B4-BE49-F238E27FC236}">
                <a16:creationId xmlns:a16="http://schemas.microsoft.com/office/drawing/2014/main" id="{F5909969-0D96-4DE9-9751-3C019BE2F2CF}"/>
              </a:ext>
            </a:extLst>
          </p:cNvPr>
          <p:cNvSpPr/>
          <p:nvPr/>
        </p:nvSpPr>
        <p:spPr>
          <a:xfrm>
            <a:off x="1774176" y="3005705"/>
            <a:ext cx="1126782" cy="3657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58%</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sp>
        <p:nvSpPr>
          <p:cNvPr id="50" name="Rectangle 49">
            <a:extLst>
              <a:ext uri="{FF2B5EF4-FFF2-40B4-BE49-F238E27FC236}">
                <a16:creationId xmlns:a16="http://schemas.microsoft.com/office/drawing/2014/main" id="{8564A9B7-88A0-4658-848A-9690034D6CBA}"/>
              </a:ext>
            </a:extLst>
          </p:cNvPr>
          <p:cNvSpPr/>
          <p:nvPr/>
        </p:nvSpPr>
        <p:spPr>
          <a:xfrm>
            <a:off x="1212915" y="3005705"/>
            <a:ext cx="1126782" cy="3657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40%</a:t>
            </a:r>
            <a:endParaRPr lang="en-US" sz="2700">
              <a:solidFill>
                <a:srgbClr val="FFFFFF"/>
              </a:solidFill>
              <a:latin typeface="Arial" panose="020B0604020202020204" pitchFamily="34" charset="0"/>
              <a:ea typeface="Roboto Medium" panose="02000000000000000000" pitchFamily="2" charset="0"/>
              <a:cs typeface="Arial" panose="020B0604020202020204" pitchFamily="34" charset="0"/>
            </a:endParaRPr>
          </a:p>
        </p:txBody>
      </p:sp>
      <p:pic>
        <p:nvPicPr>
          <p:cNvPr id="16" name="Picture 15">
            <a:extLst>
              <a:ext uri="{FF2B5EF4-FFF2-40B4-BE49-F238E27FC236}">
                <a16:creationId xmlns:a16="http://schemas.microsoft.com/office/drawing/2014/main" id="{BC636B6F-71E5-457C-9CF9-78F648A47F0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661380" y="2454649"/>
            <a:ext cx="438150" cy="752475"/>
          </a:xfrm>
          <a:prstGeom prst="rect">
            <a:avLst/>
          </a:prstGeom>
          <a:ln>
            <a:noFill/>
          </a:ln>
        </p:spPr>
      </p:pic>
      <p:pic>
        <p:nvPicPr>
          <p:cNvPr id="19" name="Picture 18">
            <a:extLst>
              <a:ext uri="{FF2B5EF4-FFF2-40B4-BE49-F238E27FC236}">
                <a16:creationId xmlns:a16="http://schemas.microsoft.com/office/drawing/2014/main" id="{93F7C609-DD4F-4B22-B645-084D6F5F0D7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24573" y="2430065"/>
            <a:ext cx="390525" cy="733425"/>
          </a:xfrm>
          <a:prstGeom prst="rect">
            <a:avLst/>
          </a:prstGeom>
        </p:spPr>
      </p:pic>
      <p:graphicFrame>
        <p:nvGraphicFramePr>
          <p:cNvPr id="6" name="Chart 5">
            <a:extLst>
              <a:ext uri="{FF2B5EF4-FFF2-40B4-BE49-F238E27FC236}">
                <a16:creationId xmlns:a16="http://schemas.microsoft.com/office/drawing/2014/main" id="{A3C1E442-B1CD-405F-812A-5C1CF7427654}"/>
              </a:ext>
            </a:extLst>
          </p:cNvPr>
          <p:cNvGraphicFramePr/>
          <p:nvPr>
            <p:extLst>
              <p:ext uri="{D42A27DB-BD31-4B8C-83A1-F6EECF244321}">
                <p14:modId xmlns:p14="http://schemas.microsoft.com/office/powerpoint/2010/main" val="4047108224"/>
              </p:ext>
            </p:extLst>
          </p:nvPr>
        </p:nvGraphicFramePr>
        <p:xfrm>
          <a:off x="4052262" y="1377410"/>
          <a:ext cx="2435889" cy="203588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1" name="Chart 120">
            <a:extLst>
              <a:ext uri="{FF2B5EF4-FFF2-40B4-BE49-F238E27FC236}">
                <a16:creationId xmlns:a16="http://schemas.microsoft.com/office/drawing/2014/main" id="{69A2BC56-7CB9-456D-AAF2-4AA4B0BFC538}"/>
              </a:ext>
            </a:extLst>
          </p:cNvPr>
          <p:cNvGraphicFramePr/>
          <p:nvPr>
            <p:extLst>
              <p:ext uri="{D42A27DB-BD31-4B8C-83A1-F6EECF244321}">
                <p14:modId xmlns:p14="http://schemas.microsoft.com/office/powerpoint/2010/main" val="2113691261"/>
              </p:ext>
            </p:extLst>
          </p:nvPr>
        </p:nvGraphicFramePr>
        <p:xfrm>
          <a:off x="3965288" y="4116965"/>
          <a:ext cx="2435889" cy="1751274"/>
        </p:xfrm>
        <a:graphic>
          <a:graphicData uri="http://schemas.openxmlformats.org/drawingml/2006/chart">
            <c:chart xmlns:c="http://schemas.openxmlformats.org/drawingml/2006/chart" xmlns:r="http://schemas.openxmlformats.org/officeDocument/2006/relationships" r:id="rId9"/>
          </a:graphicData>
        </a:graphic>
      </p:graphicFrame>
      <p:sp>
        <p:nvSpPr>
          <p:cNvPr id="123" name="Content Placeholder 3">
            <a:extLst>
              <a:ext uri="{FF2B5EF4-FFF2-40B4-BE49-F238E27FC236}">
                <a16:creationId xmlns:a16="http://schemas.microsoft.com/office/drawing/2014/main" id="{74E3633A-05C1-4952-9780-BC634435672C}"/>
              </a:ext>
            </a:extLst>
          </p:cNvPr>
          <p:cNvSpPr txBox="1"/>
          <p:nvPr/>
        </p:nvSpPr>
        <p:spPr>
          <a:xfrm>
            <a:off x="340247" y="6093058"/>
            <a:ext cx="11520488" cy="441325"/>
          </a:xfrm>
          <a:prstGeom prst="rect">
            <a:avLst/>
          </a:prstGeom>
        </p:spPr>
        <p:txBody>
          <a:bodyPr vert="horz" lIns="91440" tIns="45720" rIns="0" bIns="45720" rtlCol="0" anchor="b">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Base (n): Respondents providing a valid response</a:t>
            </a:r>
          </a:p>
          <a:p>
            <a:pPr marL="0" indent="0">
              <a:spcBef>
                <a:spcPct val="0"/>
              </a:spcBef>
              <a:buNone/>
            </a:pPr>
            <a:r>
              <a:rPr lang="en-CA" sz="800" i="1">
                <a:solidFill>
                  <a:schemeClr val="tx1">
                    <a:lumMod val="85000"/>
                    <a:lumOff val="15000"/>
                  </a:schemeClr>
                </a:solidFill>
              </a:rPr>
              <a:t>Q20. Are you…(gender options); Q</a:t>
            </a:r>
            <a:r>
              <a:rPr lang="en-US" sz="800" i="1">
                <a:solidFill>
                  <a:schemeClr val="tx1">
                    <a:lumMod val="85000"/>
                    <a:lumOff val="15000"/>
                  </a:schemeClr>
                </a:solidFill>
              </a:rPr>
              <a:t>19. What is your age group?; Q16. Including this trip, how many return trips by air have you made to any destination in the past 12 months?; Q13. With whom are you travelling today?</a:t>
            </a:r>
          </a:p>
          <a:p>
            <a:pPr marL="0" indent="0">
              <a:spcBef>
                <a:spcPct val="0"/>
              </a:spcBef>
              <a:buNone/>
            </a:pPr>
            <a:r>
              <a:rPr lang="en-CA" sz="800" i="1">
                <a:solidFill>
                  <a:schemeClr val="tx1">
                    <a:lumMod val="85000"/>
                    <a:lumOff val="15000"/>
                  </a:schemeClr>
                </a:solidFill>
              </a:rPr>
              <a:t>* </a:t>
            </a:r>
            <a:r>
              <a:rPr lang="en-US" sz="800" i="1">
                <a:solidFill>
                  <a:schemeClr val="tx1">
                    <a:lumMod val="85000"/>
                    <a:lumOff val="15000"/>
                  </a:schemeClr>
                </a:solidFill>
              </a:rPr>
              <a:t>Because respondents were able to select several options, the total of mentions may exceed 100%. </a:t>
            </a:r>
          </a:p>
        </p:txBody>
      </p:sp>
      <p:sp>
        <p:nvSpPr>
          <p:cNvPr id="134" name="Freeform 133">
            <a:extLst>
              <a:ext uri="{FF2B5EF4-FFF2-40B4-BE49-F238E27FC236}">
                <a16:creationId xmlns:a16="http://schemas.microsoft.com/office/drawing/2014/main" id="{4DB6E523-7E79-6744-843C-5DCCB7CBB4E4}"/>
              </a:ext>
            </a:extLst>
          </p:cNvPr>
          <p:cNvSpPr/>
          <p:nvPr/>
        </p:nvSpPr>
        <p:spPr>
          <a:xfrm>
            <a:off x="7313454"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41" name="Freeform 140">
            <a:extLst>
              <a:ext uri="{FF2B5EF4-FFF2-40B4-BE49-F238E27FC236}">
                <a16:creationId xmlns:a16="http://schemas.microsoft.com/office/drawing/2014/main" id="{96B638BA-6760-CB47-AA47-1384E39EA4DF}"/>
              </a:ext>
            </a:extLst>
          </p:cNvPr>
          <p:cNvSpPr/>
          <p:nvPr/>
        </p:nvSpPr>
        <p:spPr>
          <a:xfrm>
            <a:off x="8082108"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42" name="Freeform 141">
            <a:extLst>
              <a:ext uri="{FF2B5EF4-FFF2-40B4-BE49-F238E27FC236}">
                <a16:creationId xmlns:a16="http://schemas.microsoft.com/office/drawing/2014/main" id="{5BCB241A-18AA-6640-95D0-F9A0B19FA5F9}"/>
              </a:ext>
            </a:extLst>
          </p:cNvPr>
          <p:cNvSpPr/>
          <p:nvPr/>
        </p:nvSpPr>
        <p:spPr>
          <a:xfrm>
            <a:off x="8840826"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43" name="Freeform 142">
            <a:extLst>
              <a:ext uri="{FF2B5EF4-FFF2-40B4-BE49-F238E27FC236}">
                <a16:creationId xmlns:a16="http://schemas.microsoft.com/office/drawing/2014/main" id="{BC125696-BFF7-394F-A8D9-B4017DEFAA5E}"/>
              </a:ext>
            </a:extLst>
          </p:cNvPr>
          <p:cNvSpPr/>
          <p:nvPr/>
        </p:nvSpPr>
        <p:spPr>
          <a:xfrm>
            <a:off x="9594961"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44" name="Freeform 143">
            <a:extLst>
              <a:ext uri="{FF2B5EF4-FFF2-40B4-BE49-F238E27FC236}">
                <a16:creationId xmlns:a16="http://schemas.microsoft.com/office/drawing/2014/main" id="{47353EC6-EBF4-594B-9077-06D06B42D1CF}"/>
              </a:ext>
            </a:extLst>
          </p:cNvPr>
          <p:cNvSpPr/>
          <p:nvPr/>
        </p:nvSpPr>
        <p:spPr>
          <a:xfrm>
            <a:off x="10377753"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45" name="Freeform 144">
            <a:extLst>
              <a:ext uri="{FF2B5EF4-FFF2-40B4-BE49-F238E27FC236}">
                <a16:creationId xmlns:a16="http://schemas.microsoft.com/office/drawing/2014/main" id="{2CC60221-E96E-654A-896F-F77EBBFC5130}"/>
              </a:ext>
            </a:extLst>
          </p:cNvPr>
          <p:cNvSpPr/>
          <p:nvPr/>
        </p:nvSpPr>
        <p:spPr>
          <a:xfrm>
            <a:off x="11140861" y="3747794"/>
            <a:ext cx="400821" cy="1273061"/>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59" name="Freeform 461">
            <a:extLst>
              <a:ext uri="{FF2B5EF4-FFF2-40B4-BE49-F238E27FC236}">
                <a16:creationId xmlns:a16="http://schemas.microsoft.com/office/drawing/2014/main" id="{F1C9B332-5C93-48CF-A605-4B242B6681AF}"/>
              </a:ext>
            </a:extLst>
          </p:cNvPr>
          <p:cNvSpPr>
            <a:spLocks noChangeArrowheads="1"/>
          </p:cNvSpPr>
          <p:nvPr/>
        </p:nvSpPr>
        <p:spPr bwMode="auto">
          <a:xfrm>
            <a:off x="8095318" y="3315273"/>
            <a:ext cx="374400" cy="356400"/>
          </a:xfrm>
          <a:prstGeom prst="ellipse">
            <a:avLst/>
          </a:prstGeom>
          <a:solidFill>
            <a:srgbClr val="003A8C"/>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7%</a:t>
            </a:r>
          </a:p>
        </p:txBody>
      </p:sp>
      <p:sp>
        <p:nvSpPr>
          <p:cNvPr id="60" name="Freeform 462">
            <a:extLst>
              <a:ext uri="{FF2B5EF4-FFF2-40B4-BE49-F238E27FC236}">
                <a16:creationId xmlns:a16="http://schemas.microsoft.com/office/drawing/2014/main" id="{9F9A89BB-76D6-4AB2-BE31-0E701644AE86}"/>
              </a:ext>
            </a:extLst>
          </p:cNvPr>
          <p:cNvSpPr>
            <a:spLocks noChangeArrowheads="1"/>
          </p:cNvSpPr>
          <p:nvPr/>
        </p:nvSpPr>
        <p:spPr bwMode="auto">
          <a:xfrm>
            <a:off x="8854036" y="3315273"/>
            <a:ext cx="374400" cy="356400"/>
          </a:xfrm>
          <a:prstGeom prst="ellipse">
            <a:avLst/>
          </a:pr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38%</a:t>
            </a:r>
          </a:p>
        </p:txBody>
      </p:sp>
      <p:sp>
        <p:nvSpPr>
          <p:cNvPr id="61" name="Freeform 460">
            <a:extLst>
              <a:ext uri="{FF2B5EF4-FFF2-40B4-BE49-F238E27FC236}">
                <a16:creationId xmlns:a16="http://schemas.microsoft.com/office/drawing/2014/main" id="{DD01A072-79F4-498F-86B3-226B30B2D791}"/>
              </a:ext>
            </a:extLst>
          </p:cNvPr>
          <p:cNvSpPr>
            <a:spLocks noChangeArrowheads="1"/>
          </p:cNvSpPr>
          <p:nvPr/>
        </p:nvSpPr>
        <p:spPr bwMode="auto">
          <a:xfrm>
            <a:off x="7326664" y="3315273"/>
            <a:ext cx="374400" cy="356400"/>
          </a:xfrm>
          <a:prstGeom prst="ellipse">
            <a:avLst/>
          </a:pr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48%</a:t>
            </a:r>
          </a:p>
        </p:txBody>
      </p:sp>
      <p:sp>
        <p:nvSpPr>
          <p:cNvPr id="62" name="Freeform 464">
            <a:extLst>
              <a:ext uri="{FF2B5EF4-FFF2-40B4-BE49-F238E27FC236}">
                <a16:creationId xmlns:a16="http://schemas.microsoft.com/office/drawing/2014/main" id="{97B24E6D-E7C3-4CF4-95C9-E2FE3B857A75}"/>
              </a:ext>
            </a:extLst>
          </p:cNvPr>
          <p:cNvSpPr>
            <a:spLocks noChangeArrowheads="1"/>
          </p:cNvSpPr>
          <p:nvPr/>
        </p:nvSpPr>
        <p:spPr bwMode="auto">
          <a:xfrm>
            <a:off x="10390963" y="3315273"/>
            <a:ext cx="374400" cy="356400"/>
          </a:xfrm>
          <a:prstGeom prst="ellipse">
            <a:avLst/>
          </a:prstGeom>
          <a:solidFill>
            <a:srgbClr val="7DB2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5%</a:t>
            </a:r>
          </a:p>
        </p:txBody>
      </p:sp>
      <p:sp>
        <p:nvSpPr>
          <p:cNvPr id="63" name="Freeform 465">
            <a:extLst>
              <a:ext uri="{FF2B5EF4-FFF2-40B4-BE49-F238E27FC236}">
                <a16:creationId xmlns:a16="http://schemas.microsoft.com/office/drawing/2014/main" id="{64006F60-6817-4E2D-AD41-58B40248F760}"/>
              </a:ext>
            </a:extLst>
          </p:cNvPr>
          <p:cNvSpPr>
            <a:spLocks noChangeArrowheads="1"/>
          </p:cNvSpPr>
          <p:nvPr/>
        </p:nvSpPr>
        <p:spPr bwMode="auto">
          <a:xfrm>
            <a:off x="11154071" y="3315273"/>
            <a:ext cx="374400" cy="356400"/>
          </a:xfrm>
          <a:prstGeom prst="ellipse">
            <a:avLst/>
          </a:prstGeom>
          <a:solidFill>
            <a:srgbClr val="AFCF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6%</a:t>
            </a:r>
          </a:p>
        </p:txBody>
      </p:sp>
      <p:sp>
        <p:nvSpPr>
          <p:cNvPr id="64" name="Freeform 463">
            <a:extLst>
              <a:ext uri="{FF2B5EF4-FFF2-40B4-BE49-F238E27FC236}">
                <a16:creationId xmlns:a16="http://schemas.microsoft.com/office/drawing/2014/main" id="{AF9EDF82-82C3-4E2E-95AB-3B150FD64761}"/>
              </a:ext>
            </a:extLst>
          </p:cNvPr>
          <p:cNvSpPr>
            <a:spLocks noChangeArrowheads="1"/>
          </p:cNvSpPr>
          <p:nvPr/>
        </p:nvSpPr>
        <p:spPr bwMode="auto">
          <a:xfrm>
            <a:off x="9608171" y="3315273"/>
            <a:ext cx="374400" cy="356400"/>
          </a:xfrm>
          <a:prstGeom prst="ellipse">
            <a:avLst/>
          </a:prstGeom>
          <a:solidFill>
            <a:srgbClr val="6BA8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pic>
        <p:nvPicPr>
          <p:cNvPr id="65" name="Graphic 64" descr="Hourglass Finished outline">
            <a:extLst>
              <a:ext uri="{FF2B5EF4-FFF2-40B4-BE49-F238E27FC236}">
                <a16:creationId xmlns:a16="http://schemas.microsoft.com/office/drawing/2014/main" id="{85C0F80E-E78A-4831-9F96-128ECF56A6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81333" y="1189220"/>
            <a:ext cx="532221" cy="532221"/>
          </a:xfrm>
          <a:prstGeom prst="rect">
            <a:avLst/>
          </a:prstGeom>
        </p:spPr>
      </p:pic>
      <p:grpSp>
        <p:nvGrpSpPr>
          <p:cNvPr id="66" name="Group 65">
            <a:extLst>
              <a:ext uri="{FF2B5EF4-FFF2-40B4-BE49-F238E27FC236}">
                <a16:creationId xmlns:a16="http://schemas.microsoft.com/office/drawing/2014/main" id="{B470D4B0-80C2-44EB-9344-4AA51429BBF8}"/>
              </a:ext>
            </a:extLst>
          </p:cNvPr>
          <p:cNvGrpSpPr/>
          <p:nvPr/>
        </p:nvGrpSpPr>
        <p:grpSpPr>
          <a:xfrm>
            <a:off x="6270594" y="3693420"/>
            <a:ext cx="700227" cy="525219"/>
            <a:chOff x="10271760" y="1468120"/>
            <a:chExt cx="1249200" cy="812320"/>
          </a:xfrm>
        </p:grpSpPr>
        <p:pic>
          <p:nvPicPr>
            <p:cNvPr id="67" name="Graphic 66" descr="Airplane outline">
              <a:extLst>
                <a:ext uri="{FF2B5EF4-FFF2-40B4-BE49-F238E27FC236}">
                  <a16:creationId xmlns:a16="http://schemas.microsoft.com/office/drawing/2014/main" id="{7056519D-1D6B-4508-B84D-CA1492ED91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71760" y="1468120"/>
              <a:ext cx="792000" cy="792000"/>
            </a:xfrm>
            <a:prstGeom prst="rect">
              <a:avLst/>
            </a:prstGeom>
          </p:spPr>
        </p:pic>
        <p:pic>
          <p:nvPicPr>
            <p:cNvPr id="68" name="Graphic 67" descr="Airplane outline">
              <a:extLst>
                <a:ext uri="{FF2B5EF4-FFF2-40B4-BE49-F238E27FC236}">
                  <a16:creationId xmlns:a16="http://schemas.microsoft.com/office/drawing/2014/main" id="{8428B816-1F9E-4D09-9885-962754E929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V="1">
              <a:off x="10728960" y="1488440"/>
              <a:ext cx="792000" cy="792000"/>
            </a:xfrm>
            <a:prstGeom prst="rect">
              <a:avLst/>
            </a:prstGeom>
          </p:spPr>
        </p:pic>
      </p:grpSp>
      <p:sp>
        <p:nvSpPr>
          <p:cNvPr id="74" name="TextBox 73">
            <a:extLst>
              <a:ext uri="{FF2B5EF4-FFF2-40B4-BE49-F238E27FC236}">
                <a16:creationId xmlns:a16="http://schemas.microsoft.com/office/drawing/2014/main" id="{BCBE8F8C-0F31-4FC3-88C9-A117B4D14CE8}"/>
              </a:ext>
            </a:extLst>
          </p:cNvPr>
          <p:cNvSpPr txBox="1"/>
          <p:nvPr/>
        </p:nvSpPr>
        <p:spPr>
          <a:xfrm>
            <a:off x="3829113" y="1175979"/>
            <a:ext cx="2700000"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Age</a:t>
            </a:r>
          </a:p>
        </p:txBody>
      </p:sp>
      <p:sp>
        <p:nvSpPr>
          <p:cNvPr id="75" name="TextBox 74">
            <a:extLst>
              <a:ext uri="{FF2B5EF4-FFF2-40B4-BE49-F238E27FC236}">
                <a16:creationId xmlns:a16="http://schemas.microsoft.com/office/drawing/2014/main" id="{02C2C21B-AD77-4ECB-B7A1-95970F2F64BD}"/>
              </a:ext>
            </a:extLst>
          </p:cNvPr>
          <p:cNvSpPr txBox="1"/>
          <p:nvPr/>
        </p:nvSpPr>
        <p:spPr>
          <a:xfrm>
            <a:off x="7162801" y="1175979"/>
            <a:ext cx="2540890"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Group Composition*</a:t>
            </a:r>
          </a:p>
        </p:txBody>
      </p:sp>
      <p:sp>
        <p:nvSpPr>
          <p:cNvPr id="5" name="Slide Number Placeholder 4">
            <a:extLst>
              <a:ext uri="{FF2B5EF4-FFF2-40B4-BE49-F238E27FC236}">
                <a16:creationId xmlns:a16="http://schemas.microsoft.com/office/drawing/2014/main" id="{4CF35EA5-8D6D-07A8-97D3-6714C8B50D71}"/>
              </a:ext>
            </a:extLst>
          </p:cNvPr>
          <p:cNvSpPr>
            <a:spLocks noGrp="1"/>
          </p:cNvSpPr>
          <p:nvPr>
            <p:ph type="sldNum" sz="quarter" idx="4"/>
          </p:nvPr>
        </p:nvSpPr>
        <p:spPr/>
        <p:txBody>
          <a:bodyPr/>
          <a:lstStyle/>
          <a:p>
            <a:fld id="{13DAD56E-802A-2646-A8DB-6610A51D0FC3}" type="slidenum">
              <a:rPr lang="en-IN" smtClean="0"/>
              <a:t>16</a:t>
            </a:fld>
            <a:endParaRPr lang="en-IN"/>
          </a:p>
        </p:txBody>
      </p:sp>
    </p:spTree>
    <p:extLst>
      <p:ext uri="{BB962C8B-B14F-4D97-AF65-F5344CB8AC3E}">
        <p14:creationId xmlns:p14="http://schemas.microsoft.com/office/powerpoint/2010/main" val="32409142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76C3FDB-F6C4-4010-B823-758902486F62}"/>
              </a:ext>
            </a:extLst>
          </p:cNvPr>
          <p:cNvSpPr/>
          <p:nvPr/>
        </p:nvSpPr>
        <p:spPr>
          <a:xfrm>
            <a:off x="444073" y="3398856"/>
            <a:ext cx="5755760" cy="2633853"/>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graphicFrame>
        <p:nvGraphicFramePr>
          <p:cNvPr id="52" name="Chart 2">
            <a:extLst>
              <a:ext uri="{FF2B5EF4-FFF2-40B4-BE49-F238E27FC236}">
                <a16:creationId xmlns:a16="http://schemas.microsoft.com/office/drawing/2014/main" id="{1F49E73A-DC12-4B0E-BFDE-98E0BF512AFB}"/>
              </a:ext>
            </a:extLst>
          </p:cNvPr>
          <p:cNvGraphicFramePr/>
          <p:nvPr/>
        </p:nvGraphicFramePr>
        <p:xfrm>
          <a:off x="1172174" y="4382200"/>
          <a:ext cx="4910398" cy="1614505"/>
        </p:xfrm>
        <a:graphic>
          <a:graphicData uri="http://schemas.openxmlformats.org/drawingml/2006/chart">
            <c:chart xmlns:c="http://schemas.openxmlformats.org/drawingml/2006/chart" xmlns:r="http://schemas.openxmlformats.org/officeDocument/2006/relationships" r:id="rId3"/>
          </a:graphicData>
        </a:graphic>
      </p:graphicFrame>
      <p:sp>
        <p:nvSpPr>
          <p:cNvPr id="88" name="Rectangle 87">
            <a:extLst>
              <a:ext uri="{FF2B5EF4-FFF2-40B4-BE49-F238E27FC236}">
                <a16:creationId xmlns:a16="http://schemas.microsoft.com/office/drawing/2014/main" id="{9CFA9EA8-6156-44E0-BE39-18E77C2697C8}"/>
              </a:ext>
            </a:extLst>
          </p:cNvPr>
          <p:cNvSpPr/>
          <p:nvPr/>
        </p:nvSpPr>
        <p:spPr>
          <a:xfrm>
            <a:off x="6287075" y="3398856"/>
            <a:ext cx="5459140" cy="2633853"/>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algn="ctr" rtl="0" eaLnBrk="1" fontAlgn="b" latinLnBrk="0" hangingPunct="1">
              <a:spcBef>
                <a:spcPct val="0"/>
              </a:spcBef>
              <a:spcAft>
                <a:spcPct val="0"/>
              </a:spcAft>
            </a:pPr>
            <a:endParaRPr lang="en-CA" sz="1600" b="0" i="0" u="none" strike="noStrike">
              <a:effectLst/>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406DEFF-0207-47FE-A7BB-558E68157B96}"/>
              </a:ext>
            </a:extLst>
          </p:cNvPr>
          <p:cNvSpPr/>
          <p:nvPr/>
        </p:nvSpPr>
        <p:spPr>
          <a:xfrm>
            <a:off x="342900" y="6202040"/>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   </a:t>
            </a:r>
          </a:p>
          <a:p>
            <a:r>
              <a:rPr lang="en-US" sz="800" i="1">
                <a:solidFill>
                  <a:schemeClr val="tx1">
                    <a:lumMod val="85000"/>
                    <a:lumOff val="15000"/>
                  </a:schemeClr>
                </a:solidFill>
                <a:latin typeface="Arial" panose="020B0604020202020204" pitchFamily="34" charset="0"/>
                <a:cs typeface="Arial" panose="020B0604020202020204" pitchFamily="34" charset="0"/>
              </a:rPr>
              <a:t>Q7. What is the MAIN mode of transport that you have used to arrive at this airport?; </a:t>
            </a:r>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8. Did you use the airport parking facilities?; Q12. If connecting, how long was your connection/transfer? Otherwise, how long before the scheduled departure time of your flight did you arrive at THIS airport?; Q9. Select ALL modes used to check-in for your next flight. </a:t>
            </a:r>
          </a:p>
          <a:p>
            <a:r>
              <a:rPr lang="en-US" sz="800" i="1">
                <a:solidFill>
                  <a:schemeClr val="tx1">
                    <a:lumMod val="85000"/>
                    <a:lumOff val="15000"/>
                  </a:schemeClr>
                </a:solidFill>
                <a:latin typeface="Arial" panose="020B0604020202020204" pitchFamily="34" charset="0"/>
                <a:cs typeface="Arial" panose="020B0604020202020204" pitchFamily="34" charset="0"/>
              </a:rPr>
              <a:t>* Because respondents were able to select several answer options, the total of mentions may exceed 100%.</a:t>
            </a:r>
          </a:p>
        </p:txBody>
      </p:sp>
      <p:sp>
        <p:nvSpPr>
          <p:cNvPr id="2" name="Title 1">
            <a:extLst>
              <a:ext uri="{FF2B5EF4-FFF2-40B4-BE49-F238E27FC236}">
                <a16:creationId xmlns:a16="http://schemas.microsoft.com/office/drawing/2014/main" id="{E7EC28D9-C9A4-4E95-A430-04FBA8B30554}"/>
              </a:ext>
            </a:extLst>
          </p:cNvPr>
          <p:cNvSpPr>
            <a:spLocks noGrp="1"/>
          </p:cNvSpPr>
          <p:nvPr>
            <p:ph type="title"/>
          </p:nvPr>
        </p:nvSpPr>
        <p:spPr/>
        <p:txBody>
          <a:bodyPr>
            <a:normAutofit/>
          </a:bodyPr>
          <a:lstStyle/>
          <a:p>
            <a:r>
              <a:rPr lang="en-CA" b="1"/>
              <a:t>BWI – Passenger Profile</a:t>
            </a:r>
            <a:br>
              <a:rPr lang="en-CA"/>
            </a:br>
            <a:r>
              <a:rPr lang="en-CA" b="0">
                <a:solidFill>
                  <a:schemeClr val="bg2"/>
                </a:solidFill>
              </a:rPr>
              <a:t>Travel Behavior</a:t>
            </a:r>
            <a:r>
              <a:rPr lang="en-CA" b="1"/>
              <a:t> </a:t>
            </a:r>
            <a:r>
              <a:rPr lang="en-CA" b="0">
                <a:solidFill>
                  <a:schemeClr val="bg2"/>
                </a:solidFill>
              </a:rPr>
              <a:t>– Q2 2023</a:t>
            </a:r>
          </a:p>
        </p:txBody>
      </p:sp>
      <p:sp>
        <p:nvSpPr>
          <p:cNvPr id="84" name="Rectangle 83">
            <a:extLst>
              <a:ext uri="{FF2B5EF4-FFF2-40B4-BE49-F238E27FC236}">
                <a16:creationId xmlns:a16="http://schemas.microsoft.com/office/drawing/2014/main" id="{BDC249B3-1BCE-461F-BF3C-3CA95624583B}"/>
              </a:ext>
            </a:extLst>
          </p:cNvPr>
          <p:cNvSpPr/>
          <p:nvPr/>
        </p:nvSpPr>
        <p:spPr>
          <a:xfrm>
            <a:off x="440143" y="1102093"/>
            <a:ext cx="7758000" cy="2232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392D47E-73FD-4C44-8335-531AFBBAD252}"/>
              </a:ext>
            </a:extLst>
          </p:cNvPr>
          <p:cNvSpPr txBox="1"/>
          <p:nvPr/>
        </p:nvSpPr>
        <p:spPr>
          <a:xfrm>
            <a:off x="467698" y="3093186"/>
            <a:ext cx="1571087"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(n=253)</a:t>
            </a:r>
          </a:p>
        </p:txBody>
      </p:sp>
      <p:sp>
        <p:nvSpPr>
          <p:cNvPr id="85" name="TextBox 84">
            <a:extLst>
              <a:ext uri="{FF2B5EF4-FFF2-40B4-BE49-F238E27FC236}">
                <a16:creationId xmlns:a16="http://schemas.microsoft.com/office/drawing/2014/main" id="{F681A14E-260B-4F5D-95E8-85DD11C82AA4}"/>
              </a:ext>
            </a:extLst>
          </p:cNvPr>
          <p:cNvSpPr txBox="1"/>
          <p:nvPr/>
        </p:nvSpPr>
        <p:spPr>
          <a:xfrm>
            <a:off x="531316" y="1185917"/>
            <a:ext cx="2554415"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Mode of Transportation</a:t>
            </a:r>
          </a:p>
        </p:txBody>
      </p:sp>
      <p:sp>
        <p:nvSpPr>
          <p:cNvPr id="90" name="TextBox 89">
            <a:extLst>
              <a:ext uri="{FF2B5EF4-FFF2-40B4-BE49-F238E27FC236}">
                <a16:creationId xmlns:a16="http://schemas.microsoft.com/office/drawing/2014/main" id="{2AB4755B-2A22-4CB4-B23B-2B2FDE9035A6}"/>
              </a:ext>
            </a:extLst>
          </p:cNvPr>
          <p:cNvSpPr txBox="1"/>
          <p:nvPr/>
        </p:nvSpPr>
        <p:spPr>
          <a:xfrm>
            <a:off x="6316173" y="5797586"/>
            <a:ext cx="1395699"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(n=301)</a:t>
            </a:r>
          </a:p>
        </p:txBody>
      </p:sp>
      <p:sp>
        <p:nvSpPr>
          <p:cNvPr id="44" name="TextBox 43">
            <a:extLst>
              <a:ext uri="{FF2B5EF4-FFF2-40B4-BE49-F238E27FC236}">
                <a16:creationId xmlns:a16="http://schemas.microsoft.com/office/drawing/2014/main" id="{FDE96964-81AA-4B9C-804D-8A9F4EE2221C}"/>
              </a:ext>
            </a:extLst>
          </p:cNvPr>
          <p:cNvSpPr txBox="1"/>
          <p:nvPr/>
        </p:nvSpPr>
        <p:spPr>
          <a:xfrm>
            <a:off x="456647" y="5801876"/>
            <a:ext cx="1951365"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(n=377)</a:t>
            </a:r>
          </a:p>
        </p:txBody>
      </p:sp>
      <p:sp>
        <p:nvSpPr>
          <p:cNvPr id="46" name="TextBox 45">
            <a:extLst>
              <a:ext uri="{FF2B5EF4-FFF2-40B4-BE49-F238E27FC236}">
                <a16:creationId xmlns:a16="http://schemas.microsoft.com/office/drawing/2014/main" id="{7FD2AF8B-71C4-4926-BEB7-C81D5AF61954}"/>
              </a:ext>
            </a:extLst>
          </p:cNvPr>
          <p:cNvSpPr txBox="1"/>
          <p:nvPr/>
        </p:nvSpPr>
        <p:spPr>
          <a:xfrm>
            <a:off x="531315" y="3501866"/>
            <a:ext cx="5563713"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Arrival Before Departure Time / Duration of the Connection</a:t>
            </a:r>
          </a:p>
        </p:txBody>
      </p:sp>
      <p:sp>
        <p:nvSpPr>
          <p:cNvPr id="319" name="Freeform 318">
            <a:extLst>
              <a:ext uri="{FF2B5EF4-FFF2-40B4-BE49-F238E27FC236}">
                <a16:creationId xmlns:a16="http://schemas.microsoft.com/office/drawing/2014/main" id="{64C21D26-1986-6B44-A54D-33E51C59FB48}"/>
              </a:ext>
            </a:extLst>
          </p:cNvPr>
          <p:cNvSpPr/>
          <p:nvPr/>
        </p:nvSpPr>
        <p:spPr>
          <a:xfrm>
            <a:off x="2185118"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20" name="Freeform 319">
            <a:extLst>
              <a:ext uri="{FF2B5EF4-FFF2-40B4-BE49-F238E27FC236}">
                <a16:creationId xmlns:a16="http://schemas.microsoft.com/office/drawing/2014/main" id="{685C8486-55C6-0A4D-B9E5-880AD63ADF7F}"/>
              </a:ext>
            </a:extLst>
          </p:cNvPr>
          <p:cNvSpPr/>
          <p:nvPr/>
        </p:nvSpPr>
        <p:spPr>
          <a:xfrm>
            <a:off x="2996026"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21" name="Freeform 320">
            <a:extLst>
              <a:ext uri="{FF2B5EF4-FFF2-40B4-BE49-F238E27FC236}">
                <a16:creationId xmlns:a16="http://schemas.microsoft.com/office/drawing/2014/main" id="{0AD301A2-BCFA-7D41-8800-27BE288E7F12}"/>
              </a:ext>
            </a:extLst>
          </p:cNvPr>
          <p:cNvSpPr/>
          <p:nvPr/>
        </p:nvSpPr>
        <p:spPr>
          <a:xfrm>
            <a:off x="3806934"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22" name="Freeform 321">
            <a:extLst>
              <a:ext uri="{FF2B5EF4-FFF2-40B4-BE49-F238E27FC236}">
                <a16:creationId xmlns:a16="http://schemas.microsoft.com/office/drawing/2014/main" id="{6A6223C0-313A-7048-BF03-6E358F6F16C9}"/>
              </a:ext>
            </a:extLst>
          </p:cNvPr>
          <p:cNvSpPr/>
          <p:nvPr/>
        </p:nvSpPr>
        <p:spPr>
          <a:xfrm>
            <a:off x="4617842"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23" name="Freeform 322">
            <a:extLst>
              <a:ext uri="{FF2B5EF4-FFF2-40B4-BE49-F238E27FC236}">
                <a16:creationId xmlns:a16="http://schemas.microsoft.com/office/drawing/2014/main" id="{8E8AB9EA-549A-E441-AD42-5A82750F9B40}"/>
              </a:ext>
            </a:extLst>
          </p:cNvPr>
          <p:cNvSpPr/>
          <p:nvPr/>
        </p:nvSpPr>
        <p:spPr>
          <a:xfrm>
            <a:off x="5428751"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24" name="Freeform 462">
            <a:extLst>
              <a:ext uri="{FF2B5EF4-FFF2-40B4-BE49-F238E27FC236}">
                <a16:creationId xmlns:a16="http://schemas.microsoft.com/office/drawing/2014/main" id="{B90F69B4-8D28-AF44-966C-53DFEAF7F07F}"/>
              </a:ext>
            </a:extLst>
          </p:cNvPr>
          <p:cNvSpPr>
            <a:spLocks noChangeArrowheads="1"/>
          </p:cNvSpPr>
          <p:nvPr/>
        </p:nvSpPr>
        <p:spPr bwMode="auto">
          <a:xfrm>
            <a:off x="2231918" y="3902980"/>
            <a:ext cx="374400" cy="356400"/>
          </a:xfrm>
          <a:prstGeom prst="roundRect">
            <a:avLst>
              <a:gd name="adj" fmla="val 50000"/>
            </a:avLst>
          </a:prstGeom>
          <a:solidFill>
            <a:srgbClr val="003A8C"/>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27%</a:t>
            </a:r>
          </a:p>
        </p:txBody>
      </p:sp>
      <p:sp>
        <p:nvSpPr>
          <p:cNvPr id="325" name="Freeform 463">
            <a:extLst>
              <a:ext uri="{FF2B5EF4-FFF2-40B4-BE49-F238E27FC236}">
                <a16:creationId xmlns:a16="http://schemas.microsoft.com/office/drawing/2014/main" id="{E6612CB5-5F5D-AC45-A279-460C0824220D}"/>
              </a:ext>
            </a:extLst>
          </p:cNvPr>
          <p:cNvSpPr>
            <a:spLocks noChangeArrowheads="1"/>
          </p:cNvSpPr>
          <p:nvPr/>
        </p:nvSpPr>
        <p:spPr bwMode="auto">
          <a:xfrm>
            <a:off x="3042826" y="3902980"/>
            <a:ext cx="374400" cy="356400"/>
          </a:xfrm>
          <a:prstGeom prst="roundRect">
            <a:avLst>
              <a:gd name="adj" fmla="val 50000"/>
            </a:avLst>
          </a:pr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23%</a:t>
            </a:r>
          </a:p>
        </p:txBody>
      </p:sp>
      <p:sp>
        <p:nvSpPr>
          <p:cNvPr id="326" name="Freeform 464">
            <a:extLst>
              <a:ext uri="{FF2B5EF4-FFF2-40B4-BE49-F238E27FC236}">
                <a16:creationId xmlns:a16="http://schemas.microsoft.com/office/drawing/2014/main" id="{57643649-FC40-5942-9F0B-3F07142D780E}"/>
              </a:ext>
            </a:extLst>
          </p:cNvPr>
          <p:cNvSpPr>
            <a:spLocks noChangeArrowheads="1"/>
          </p:cNvSpPr>
          <p:nvPr/>
        </p:nvSpPr>
        <p:spPr bwMode="auto">
          <a:xfrm>
            <a:off x="3853734" y="3902980"/>
            <a:ext cx="374400" cy="356400"/>
          </a:xfrm>
          <a:prstGeom prst="roundRect">
            <a:avLst>
              <a:gd name="adj" fmla="val 50000"/>
            </a:avLst>
          </a:prstGeom>
          <a:solidFill>
            <a:srgbClr val="6BA8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31%</a:t>
            </a:r>
          </a:p>
        </p:txBody>
      </p:sp>
      <p:sp>
        <p:nvSpPr>
          <p:cNvPr id="327" name="Freeform 465">
            <a:extLst>
              <a:ext uri="{FF2B5EF4-FFF2-40B4-BE49-F238E27FC236}">
                <a16:creationId xmlns:a16="http://schemas.microsoft.com/office/drawing/2014/main" id="{1FE8AB86-F0CF-7F47-B128-BFEAF7CC7219}"/>
              </a:ext>
            </a:extLst>
          </p:cNvPr>
          <p:cNvSpPr>
            <a:spLocks noChangeArrowheads="1"/>
          </p:cNvSpPr>
          <p:nvPr/>
        </p:nvSpPr>
        <p:spPr bwMode="auto">
          <a:xfrm>
            <a:off x="4664642" y="3902980"/>
            <a:ext cx="374400" cy="356400"/>
          </a:xfrm>
          <a:prstGeom prst="roundRect">
            <a:avLst>
              <a:gd name="adj" fmla="val 50000"/>
            </a:avLst>
          </a:prstGeom>
          <a:solidFill>
            <a:srgbClr val="7DB2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8%</a:t>
            </a:r>
          </a:p>
        </p:txBody>
      </p:sp>
      <p:sp>
        <p:nvSpPr>
          <p:cNvPr id="328" name="Freeform 466">
            <a:extLst>
              <a:ext uri="{FF2B5EF4-FFF2-40B4-BE49-F238E27FC236}">
                <a16:creationId xmlns:a16="http://schemas.microsoft.com/office/drawing/2014/main" id="{7EABE4B2-BC57-AE49-8C47-24A8BE12299B}"/>
              </a:ext>
            </a:extLst>
          </p:cNvPr>
          <p:cNvSpPr>
            <a:spLocks noChangeArrowheads="1"/>
          </p:cNvSpPr>
          <p:nvPr/>
        </p:nvSpPr>
        <p:spPr bwMode="auto">
          <a:xfrm>
            <a:off x="5475551" y="3902980"/>
            <a:ext cx="374400" cy="356400"/>
          </a:xfrm>
          <a:prstGeom prst="roundRect">
            <a:avLst>
              <a:gd name="adj" fmla="val 50000"/>
            </a:avLst>
          </a:prstGeom>
          <a:solidFill>
            <a:srgbClr val="AFCF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1%</a:t>
            </a:r>
          </a:p>
        </p:txBody>
      </p:sp>
      <p:sp>
        <p:nvSpPr>
          <p:cNvPr id="329" name="Freeform 461">
            <a:extLst>
              <a:ext uri="{FF2B5EF4-FFF2-40B4-BE49-F238E27FC236}">
                <a16:creationId xmlns:a16="http://schemas.microsoft.com/office/drawing/2014/main" id="{9E5AF718-458D-A34F-82C9-FEFB5B0B258E}"/>
              </a:ext>
            </a:extLst>
          </p:cNvPr>
          <p:cNvSpPr>
            <a:spLocks noChangeArrowheads="1"/>
          </p:cNvSpPr>
          <p:nvPr/>
        </p:nvSpPr>
        <p:spPr bwMode="auto">
          <a:xfrm>
            <a:off x="1421010" y="3902980"/>
            <a:ext cx="374400" cy="356400"/>
          </a:xfrm>
          <a:prstGeom prst="roundRect">
            <a:avLst>
              <a:gd name="adj" fmla="val 50000"/>
            </a:avLst>
          </a:pr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9%</a:t>
            </a:r>
          </a:p>
        </p:txBody>
      </p:sp>
      <p:sp>
        <p:nvSpPr>
          <p:cNvPr id="32" name="Rectangle 31">
            <a:extLst>
              <a:ext uri="{FF2B5EF4-FFF2-40B4-BE49-F238E27FC236}">
                <a16:creationId xmlns:a16="http://schemas.microsoft.com/office/drawing/2014/main" id="{F946E707-0F70-425D-8DBB-B6AF2492156B}"/>
              </a:ext>
            </a:extLst>
          </p:cNvPr>
          <p:cNvSpPr/>
          <p:nvPr/>
        </p:nvSpPr>
        <p:spPr>
          <a:xfrm>
            <a:off x="8271927" y="1102093"/>
            <a:ext cx="3474000" cy="2232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3728740-4629-44F2-AB3D-B70A17F5543A}"/>
              </a:ext>
            </a:extLst>
          </p:cNvPr>
          <p:cNvSpPr txBox="1"/>
          <p:nvPr/>
        </p:nvSpPr>
        <p:spPr>
          <a:xfrm>
            <a:off x="8364530" y="1185917"/>
            <a:ext cx="194557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Parking Usage</a:t>
            </a:r>
          </a:p>
        </p:txBody>
      </p:sp>
      <p:sp>
        <p:nvSpPr>
          <p:cNvPr id="34" name="TextBox 33">
            <a:extLst>
              <a:ext uri="{FF2B5EF4-FFF2-40B4-BE49-F238E27FC236}">
                <a16:creationId xmlns:a16="http://schemas.microsoft.com/office/drawing/2014/main" id="{E0083202-DD2C-4793-B3E4-88455728ABE6}"/>
              </a:ext>
            </a:extLst>
          </p:cNvPr>
          <p:cNvSpPr txBox="1"/>
          <p:nvPr/>
        </p:nvSpPr>
        <p:spPr>
          <a:xfrm>
            <a:off x="8300264" y="3093186"/>
            <a:ext cx="1195467"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(n=144)</a:t>
            </a:r>
          </a:p>
        </p:txBody>
      </p:sp>
      <p:grpSp>
        <p:nvGrpSpPr>
          <p:cNvPr id="37" name="Group 36">
            <a:extLst>
              <a:ext uri="{FF2B5EF4-FFF2-40B4-BE49-F238E27FC236}">
                <a16:creationId xmlns:a16="http://schemas.microsoft.com/office/drawing/2014/main" id="{7FE5C500-8A63-440B-8847-71BF983BE020}"/>
              </a:ext>
            </a:extLst>
          </p:cNvPr>
          <p:cNvGrpSpPr/>
          <p:nvPr/>
        </p:nvGrpSpPr>
        <p:grpSpPr>
          <a:xfrm>
            <a:off x="8463567" y="1556713"/>
            <a:ext cx="2720248" cy="1466330"/>
            <a:chOff x="8463567" y="1779896"/>
            <a:chExt cx="2830107" cy="1586703"/>
          </a:xfrm>
        </p:grpSpPr>
        <p:sp>
          <p:nvSpPr>
            <p:cNvPr id="60" name="Freeform 1">
              <a:extLst>
                <a:ext uri="{FF2B5EF4-FFF2-40B4-BE49-F238E27FC236}">
                  <a16:creationId xmlns:a16="http://schemas.microsoft.com/office/drawing/2014/main" id="{3093B319-AD51-4A71-87A9-88036BD132FB}"/>
                </a:ext>
              </a:extLst>
            </p:cNvPr>
            <p:cNvSpPr>
              <a:spLocks noChangeArrowheads="1"/>
            </p:cNvSpPr>
            <p:nvPr/>
          </p:nvSpPr>
          <p:spPr bwMode="auto">
            <a:xfrm flipH="1">
              <a:off x="8463567" y="1779896"/>
              <a:ext cx="1389401" cy="1586703"/>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61" name="Freeform 4">
              <a:extLst>
                <a:ext uri="{FF2B5EF4-FFF2-40B4-BE49-F238E27FC236}">
                  <a16:creationId xmlns:a16="http://schemas.microsoft.com/office/drawing/2014/main" id="{EECD60F8-39C8-4E20-B118-B97C7A2BAFCA}"/>
                </a:ext>
              </a:extLst>
            </p:cNvPr>
            <p:cNvSpPr>
              <a:spLocks noChangeArrowheads="1"/>
            </p:cNvSpPr>
            <p:nvPr/>
          </p:nvSpPr>
          <p:spPr bwMode="auto">
            <a:xfrm flipH="1">
              <a:off x="9366102" y="2367758"/>
              <a:ext cx="486866" cy="879736"/>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39" name="Freeform 2">
              <a:extLst>
                <a:ext uri="{FF2B5EF4-FFF2-40B4-BE49-F238E27FC236}">
                  <a16:creationId xmlns:a16="http://schemas.microsoft.com/office/drawing/2014/main" id="{F5916093-79EA-4227-AE63-75C0C5982D13}"/>
                </a:ext>
              </a:extLst>
            </p:cNvPr>
            <p:cNvSpPr>
              <a:spLocks noChangeArrowheads="1"/>
            </p:cNvSpPr>
            <p:nvPr/>
          </p:nvSpPr>
          <p:spPr bwMode="auto">
            <a:xfrm>
              <a:off x="9904273" y="1779896"/>
              <a:ext cx="1389401" cy="1586703"/>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1" name="Freeform 5">
              <a:extLst>
                <a:ext uri="{FF2B5EF4-FFF2-40B4-BE49-F238E27FC236}">
                  <a16:creationId xmlns:a16="http://schemas.microsoft.com/office/drawing/2014/main" id="{8DC95941-BEEA-4C3D-9E03-D6C0DF854569}"/>
                </a:ext>
              </a:extLst>
            </p:cNvPr>
            <p:cNvSpPr>
              <a:spLocks noChangeArrowheads="1"/>
            </p:cNvSpPr>
            <p:nvPr/>
          </p:nvSpPr>
          <p:spPr bwMode="auto">
            <a:xfrm>
              <a:off x="9904273" y="2367758"/>
              <a:ext cx="486866" cy="879736"/>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42" name="Rectangle 41">
              <a:extLst>
                <a:ext uri="{FF2B5EF4-FFF2-40B4-BE49-F238E27FC236}">
                  <a16:creationId xmlns:a16="http://schemas.microsoft.com/office/drawing/2014/main" id="{CC3BDC6C-434B-4192-939D-0B912FF2DD85}"/>
                </a:ext>
              </a:extLst>
            </p:cNvPr>
            <p:cNvSpPr/>
            <p:nvPr/>
          </p:nvSpPr>
          <p:spPr>
            <a:xfrm>
              <a:off x="9599765" y="2642444"/>
              <a:ext cx="1126782" cy="3957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70%</a:t>
              </a:r>
            </a:p>
          </p:txBody>
        </p:sp>
        <p:sp>
          <p:nvSpPr>
            <p:cNvPr id="43" name="Rectangle 42">
              <a:extLst>
                <a:ext uri="{FF2B5EF4-FFF2-40B4-BE49-F238E27FC236}">
                  <a16:creationId xmlns:a16="http://schemas.microsoft.com/office/drawing/2014/main" id="{CEFBFEFE-216E-4031-80AE-770C7278AF38}"/>
                </a:ext>
              </a:extLst>
            </p:cNvPr>
            <p:cNvSpPr/>
            <p:nvPr/>
          </p:nvSpPr>
          <p:spPr>
            <a:xfrm>
              <a:off x="9045112" y="2642444"/>
              <a:ext cx="1126782" cy="3957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a:solidFill>
                    <a:srgbClr val="FFFFFF"/>
                  </a:solidFill>
                  <a:latin typeface="Arial" panose="020B0604020202020204" pitchFamily="34" charset="0"/>
                  <a:ea typeface="Roboto Medium" panose="02000000000000000000" pitchFamily="2" charset="0"/>
                  <a:cs typeface="Arial" panose="020B0604020202020204" pitchFamily="34" charset="0"/>
                </a:rPr>
                <a:t>30%</a:t>
              </a:r>
            </a:p>
          </p:txBody>
        </p:sp>
        <p:sp>
          <p:nvSpPr>
            <p:cNvPr id="47" name="Rectangle 46">
              <a:extLst>
                <a:ext uri="{FF2B5EF4-FFF2-40B4-BE49-F238E27FC236}">
                  <a16:creationId xmlns:a16="http://schemas.microsoft.com/office/drawing/2014/main" id="{7249BA9C-2F91-4E88-B9F0-74F9FE394AC5}"/>
                </a:ext>
              </a:extLst>
            </p:cNvPr>
            <p:cNvSpPr/>
            <p:nvPr/>
          </p:nvSpPr>
          <p:spPr>
            <a:xfrm>
              <a:off x="10037837" y="2246568"/>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rgbClr val="5692C9"/>
                  </a:solidFill>
                  <a:latin typeface="Arial" panose="020B0604020202020204" pitchFamily="34" charset="0"/>
                  <a:cs typeface="Arial" panose="020B0604020202020204" pitchFamily="34" charset="0"/>
                </a:rPr>
                <a:t>Not used</a:t>
              </a:r>
            </a:p>
          </p:txBody>
        </p:sp>
        <p:sp>
          <p:nvSpPr>
            <p:cNvPr id="48" name="Rectangle 47">
              <a:extLst>
                <a:ext uri="{FF2B5EF4-FFF2-40B4-BE49-F238E27FC236}">
                  <a16:creationId xmlns:a16="http://schemas.microsoft.com/office/drawing/2014/main" id="{2CB8FFE0-9AC8-4279-95BE-F693C0F21139}"/>
                </a:ext>
              </a:extLst>
            </p:cNvPr>
            <p:cNvSpPr/>
            <p:nvPr/>
          </p:nvSpPr>
          <p:spPr>
            <a:xfrm>
              <a:off x="8577627" y="2240615"/>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2"/>
                  </a:solidFill>
                  <a:latin typeface="Arial" panose="020B0604020202020204" pitchFamily="34" charset="0"/>
                  <a:cs typeface="Arial" panose="020B0604020202020204" pitchFamily="34" charset="0"/>
                </a:rPr>
                <a:t>Used</a:t>
              </a:r>
            </a:p>
          </p:txBody>
        </p:sp>
      </p:grpSp>
      <p:pic>
        <p:nvPicPr>
          <p:cNvPr id="55" name="Graphic 54" descr="Car Mechanic outline">
            <a:extLst>
              <a:ext uri="{FF2B5EF4-FFF2-40B4-BE49-F238E27FC236}">
                <a16:creationId xmlns:a16="http://schemas.microsoft.com/office/drawing/2014/main" id="{357559E7-FFE7-450D-BE60-1790A33831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6173" y="1162629"/>
            <a:ext cx="558749" cy="558749"/>
          </a:xfrm>
          <a:prstGeom prst="rect">
            <a:avLst/>
          </a:prstGeom>
        </p:spPr>
      </p:pic>
      <p:pic>
        <p:nvPicPr>
          <p:cNvPr id="56" name="Graphic 55" descr="Train outline">
            <a:extLst>
              <a:ext uri="{FF2B5EF4-FFF2-40B4-BE49-F238E27FC236}">
                <a16:creationId xmlns:a16="http://schemas.microsoft.com/office/drawing/2014/main" id="{10C3B60A-BE79-4B67-BC52-469466A10A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2932" y="1169257"/>
            <a:ext cx="545493" cy="545493"/>
          </a:xfrm>
          <a:prstGeom prst="rect">
            <a:avLst/>
          </a:prstGeom>
        </p:spPr>
      </p:pic>
      <p:pic>
        <p:nvPicPr>
          <p:cNvPr id="57" name="Graphic 56" descr="Luggage outline">
            <a:extLst>
              <a:ext uri="{FF2B5EF4-FFF2-40B4-BE49-F238E27FC236}">
                <a16:creationId xmlns:a16="http://schemas.microsoft.com/office/drawing/2014/main" id="{453FFA1A-1CA0-4E4A-8D8E-0E338124C9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67881" y="4366795"/>
            <a:ext cx="651585" cy="651585"/>
          </a:xfrm>
          <a:prstGeom prst="rect">
            <a:avLst/>
          </a:prstGeom>
        </p:spPr>
      </p:pic>
      <p:pic>
        <p:nvPicPr>
          <p:cNvPr id="58" name="Graphic 57" descr="Clock outline">
            <a:extLst>
              <a:ext uri="{FF2B5EF4-FFF2-40B4-BE49-F238E27FC236}">
                <a16:creationId xmlns:a16="http://schemas.microsoft.com/office/drawing/2014/main" id="{8F387A5A-D1F8-4558-AAF2-198D7F50F6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6646" y="4401800"/>
            <a:ext cx="675528" cy="675528"/>
          </a:xfrm>
          <a:prstGeom prst="rect">
            <a:avLst/>
          </a:prstGeom>
        </p:spPr>
      </p:pic>
      <p:sp>
        <p:nvSpPr>
          <p:cNvPr id="318" name="Freeform 317">
            <a:extLst>
              <a:ext uri="{FF2B5EF4-FFF2-40B4-BE49-F238E27FC236}">
                <a16:creationId xmlns:a16="http://schemas.microsoft.com/office/drawing/2014/main" id="{E817AEB8-653A-3B4C-B8EE-4789867A5000}"/>
              </a:ext>
            </a:extLst>
          </p:cNvPr>
          <p:cNvSpPr/>
          <p:nvPr/>
        </p:nvSpPr>
        <p:spPr>
          <a:xfrm>
            <a:off x="1374210" y="4401949"/>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45" name="TextBox 44">
            <a:extLst>
              <a:ext uri="{FF2B5EF4-FFF2-40B4-BE49-F238E27FC236}">
                <a16:creationId xmlns:a16="http://schemas.microsoft.com/office/drawing/2014/main" id="{F25BDA5A-F6B5-49E7-B6C1-302DB7BC3C1D}"/>
              </a:ext>
            </a:extLst>
          </p:cNvPr>
          <p:cNvSpPr txBox="1"/>
          <p:nvPr/>
        </p:nvSpPr>
        <p:spPr>
          <a:xfrm>
            <a:off x="6380948" y="3501866"/>
            <a:ext cx="2700000"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Mode of Check-in*</a:t>
            </a:r>
          </a:p>
        </p:txBody>
      </p:sp>
      <p:graphicFrame>
        <p:nvGraphicFramePr>
          <p:cNvPr id="50" name="Chart 48">
            <a:extLst>
              <a:ext uri="{FF2B5EF4-FFF2-40B4-BE49-F238E27FC236}">
                <a16:creationId xmlns:a16="http://schemas.microsoft.com/office/drawing/2014/main" id="{D5F6797F-F68B-47CD-8921-8027E01E0769}"/>
              </a:ext>
            </a:extLst>
          </p:cNvPr>
          <p:cNvGraphicFramePr/>
          <p:nvPr/>
        </p:nvGraphicFramePr>
        <p:xfrm>
          <a:off x="573841" y="1560036"/>
          <a:ext cx="7513821" cy="154911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1" name="Chart 128">
            <a:extLst>
              <a:ext uri="{FF2B5EF4-FFF2-40B4-BE49-F238E27FC236}">
                <a16:creationId xmlns:a16="http://schemas.microsoft.com/office/drawing/2014/main" id="{CA0BCD61-2912-4C00-8A9B-0183816F92BF}"/>
              </a:ext>
            </a:extLst>
          </p:cNvPr>
          <p:cNvGraphicFramePr/>
          <p:nvPr>
            <p:extLst>
              <p:ext uri="{D42A27DB-BD31-4B8C-83A1-F6EECF244321}">
                <p14:modId xmlns:p14="http://schemas.microsoft.com/office/powerpoint/2010/main" val="2880623873"/>
              </p:ext>
            </p:extLst>
          </p:nvPr>
        </p:nvGraphicFramePr>
        <p:xfrm>
          <a:off x="6404250" y="3809887"/>
          <a:ext cx="4682189" cy="2024605"/>
        </p:xfrm>
        <a:graphic>
          <a:graphicData uri="http://schemas.openxmlformats.org/drawingml/2006/chart">
            <c:chart xmlns:c="http://schemas.openxmlformats.org/drawingml/2006/chart" xmlns:r="http://schemas.openxmlformats.org/officeDocument/2006/relationships" r:id="rId13"/>
          </a:graphicData>
        </a:graphic>
      </p:graphicFrame>
      <p:sp>
        <p:nvSpPr>
          <p:cNvPr id="5" name="Slide Number Placeholder 4">
            <a:extLst>
              <a:ext uri="{FF2B5EF4-FFF2-40B4-BE49-F238E27FC236}">
                <a16:creationId xmlns:a16="http://schemas.microsoft.com/office/drawing/2014/main" id="{7EDD53C8-1127-74C9-9D97-213C8D93F0CE}"/>
              </a:ext>
            </a:extLst>
          </p:cNvPr>
          <p:cNvSpPr>
            <a:spLocks noGrp="1"/>
          </p:cNvSpPr>
          <p:nvPr>
            <p:ph type="sldNum" sz="quarter" idx="4"/>
          </p:nvPr>
        </p:nvSpPr>
        <p:spPr/>
        <p:txBody>
          <a:bodyPr/>
          <a:lstStyle/>
          <a:p>
            <a:fld id="{13DAD56E-802A-2646-A8DB-6610A51D0FC3}" type="slidenum">
              <a:rPr lang="en-IN" smtClean="0"/>
              <a:t>17</a:t>
            </a:fld>
            <a:endParaRPr lang="en-IN"/>
          </a:p>
        </p:txBody>
      </p:sp>
    </p:spTree>
    <p:extLst>
      <p:ext uri="{BB962C8B-B14F-4D97-AF65-F5344CB8AC3E}">
        <p14:creationId xmlns:p14="http://schemas.microsoft.com/office/powerpoint/2010/main" val="34550318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7C04057-B22E-437B-AAD3-65B9EB8E8B8F}"/>
              </a:ext>
            </a:extLst>
          </p:cNvPr>
          <p:cNvSpPr/>
          <p:nvPr/>
        </p:nvSpPr>
        <p:spPr>
          <a:xfrm>
            <a:off x="451291" y="3301538"/>
            <a:ext cx="3708000" cy="2736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FD08418A-082B-4677-B3B4-D520216F4F3F}"/>
              </a:ext>
            </a:extLst>
          </p:cNvPr>
          <p:cNvGrpSpPr/>
          <p:nvPr/>
        </p:nvGrpSpPr>
        <p:grpSpPr>
          <a:xfrm>
            <a:off x="886081" y="4085404"/>
            <a:ext cx="2830106" cy="1604394"/>
            <a:chOff x="673427" y="4115548"/>
            <a:chExt cx="2830106" cy="1604394"/>
          </a:xfrm>
        </p:grpSpPr>
        <p:sp>
          <p:nvSpPr>
            <p:cNvPr id="111" name="Rectangle 110">
              <a:extLst>
                <a:ext uri="{FF2B5EF4-FFF2-40B4-BE49-F238E27FC236}">
                  <a16:creationId xmlns:a16="http://schemas.microsoft.com/office/drawing/2014/main" id="{53E794EE-0EBC-4DF1-AB50-61BE4FC701C8}"/>
                </a:ext>
              </a:extLst>
            </p:cNvPr>
            <p:cNvSpPr/>
            <p:nvPr/>
          </p:nvSpPr>
          <p:spPr>
            <a:xfrm>
              <a:off x="2242392" y="4566304"/>
              <a:ext cx="1188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rgbClr val="5692C9"/>
                  </a:solidFill>
                  <a:latin typeface="Arial" panose="020B0604020202020204" pitchFamily="34" charset="0"/>
                  <a:cs typeface="Arial" panose="020B0604020202020204" pitchFamily="34" charset="0"/>
                </a:rPr>
                <a:t>Connecting</a:t>
              </a:r>
            </a:p>
          </p:txBody>
        </p:sp>
        <p:sp>
          <p:nvSpPr>
            <p:cNvPr id="112" name="Rectangle 111">
              <a:extLst>
                <a:ext uri="{FF2B5EF4-FFF2-40B4-BE49-F238E27FC236}">
                  <a16:creationId xmlns:a16="http://schemas.microsoft.com/office/drawing/2014/main" id="{1973265A-7B15-4FFD-98F2-CCE9E64CF6D8}"/>
                </a:ext>
              </a:extLst>
            </p:cNvPr>
            <p:cNvSpPr/>
            <p:nvPr/>
          </p:nvSpPr>
          <p:spPr>
            <a:xfrm>
              <a:off x="806648" y="4566304"/>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2"/>
                  </a:solidFill>
                  <a:latin typeface="Arial" panose="020B0604020202020204" pitchFamily="34" charset="0"/>
                  <a:cs typeface="Arial" panose="020B0604020202020204" pitchFamily="34" charset="0"/>
                </a:rPr>
                <a:t>Direct flight</a:t>
              </a:r>
            </a:p>
          </p:txBody>
        </p:sp>
        <p:grpSp>
          <p:nvGrpSpPr>
            <p:cNvPr id="7" name="Group 6">
              <a:extLst>
                <a:ext uri="{FF2B5EF4-FFF2-40B4-BE49-F238E27FC236}">
                  <a16:creationId xmlns:a16="http://schemas.microsoft.com/office/drawing/2014/main" id="{DC0235AB-799F-4591-BF0B-39DAC3A821EF}"/>
                </a:ext>
              </a:extLst>
            </p:cNvPr>
            <p:cNvGrpSpPr/>
            <p:nvPr/>
          </p:nvGrpSpPr>
          <p:grpSpPr>
            <a:xfrm>
              <a:off x="673427" y="4115548"/>
              <a:ext cx="2830106" cy="1604394"/>
              <a:chOff x="673427" y="4115548"/>
              <a:chExt cx="2830106" cy="1604394"/>
            </a:xfrm>
          </p:grpSpPr>
          <p:sp>
            <p:nvSpPr>
              <p:cNvPr id="115" name="Freeform 1">
                <a:extLst>
                  <a:ext uri="{FF2B5EF4-FFF2-40B4-BE49-F238E27FC236}">
                    <a16:creationId xmlns:a16="http://schemas.microsoft.com/office/drawing/2014/main" id="{D8B7E19A-FD13-482A-9B85-C853F50EAD06}"/>
                  </a:ext>
                </a:extLst>
              </p:cNvPr>
              <p:cNvSpPr>
                <a:spLocks noChangeArrowheads="1"/>
              </p:cNvSpPr>
              <p:nvPr/>
            </p:nvSpPr>
            <p:spPr bwMode="auto">
              <a:xfrm>
                <a:off x="673427" y="4115548"/>
                <a:ext cx="1390448" cy="1604394"/>
              </a:xfrm>
              <a:custGeom>
                <a:avLst/>
                <a:gdLst>
                  <a:gd name="T0" fmla="*/ 5853 w 5854"/>
                  <a:gd name="T1" fmla="*/ 2583 h 6755"/>
                  <a:gd name="T2" fmla="*/ 5853 w 5854"/>
                  <a:gd name="T3" fmla="*/ 1689 h 6755"/>
                  <a:gd name="T4" fmla="*/ 2926 w 5854"/>
                  <a:gd name="T5" fmla="*/ 0 h 6755"/>
                  <a:gd name="T6" fmla="*/ 0 w 5854"/>
                  <a:gd name="T7" fmla="*/ 1689 h 6755"/>
                  <a:gd name="T8" fmla="*/ 0 w 5854"/>
                  <a:gd name="T9" fmla="*/ 5067 h 6755"/>
                  <a:gd name="T10" fmla="*/ 2926 w 5854"/>
                  <a:gd name="T11" fmla="*/ 6754 h 6755"/>
                  <a:gd name="T12" fmla="*/ 3640 w 5854"/>
                  <a:gd name="T13" fmla="*/ 6339 h 6755"/>
                  <a:gd name="T14" fmla="*/ 3640 w 5854"/>
                  <a:gd name="T15" fmla="*/ 3865 h 6755"/>
                  <a:gd name="T16" fmla="*/ 5853 w 5854"/>
                  <a:gd name="T17" fmla="*/ 2583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4" h="6755">
                    <a:moveTo>
                      <a:pt x="5853" y="2583"/>
                    </a:moveTo>
                    <a:lnTo>
                      <a:pt x="5853" y="1689"/>
                    </a:lnTo>
                    <a:lnTo>
                      <a:pt x="2926" y="0"/>
                    </a:lnTo>
                    <a:lnTo>
                      <a:pt x="0" y="1689"/>
                    </a:lnTo>
                    <a:lnTo>
                      <a:pt x="0" y="5067"/>
                    </a:lnTo>
                    <a:lnTo>
                      <a:pt x="2926" y="6754"/>
                    </a:lnTo>
                    <a:lnTo>
                      <a:pt x="3640" y="6339"/>
                    </a:lnTo>
                    <a:lnTo>
                      <a:pt x="3640" y="3865"/>
                    </a:lnTo>
                    <a:lnTo>
                      <a:pt x="5853" y="2583"/>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16" name="Freeform 2">
                <a:extLst>
                  <a:ext uri="{FF2B5EF4-FFF2-40B4-BE49-F238E27FC236}">
                    <a16:creationId xmlns:a16="http://schemas.microsoft.com/office/drawing/2014/main" id="{97AADB83-39BC-4E30-A16F-09ADE7C568B3}"/>
                  </a:ext>
                </a:extLst>
              </p:cNvPr>
              <p:cNvSpPr>
                <a:spLocks noChangeArrowheads="1"/>
              </p:cNvSpPr>
              <p:nvPr/>
            </p:nvSpPr>
            <p:spPr bwMode="auto">
              <a:xfrm>
                <a:off x="2114132" y="4144996"/>
                <a:ext cx="1389401" cy="1574946"/>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17" name="Freeform 4">
                <a:extLst>
                  <a:ext uri="{FF2B5EF4-FFF2-40B4-BE49-F238E27FC236}">
                    <a16:creationId xmlns:a16="http://schemas.microsoft.com/office/drawing/2014/main" id="{DDA9C464-E7B4-44ED-81C5-157CF93EA672}"/>
                  </a:ext>
                </a:extLst>
              </p:cNvPr>
              <p:cNvSpPr>
                <a:spLocks noChangeArrowheads="1"/>
              </p:cNvSpPr>
              <p:nvPr/>
            </p:nvSpPr>
            <p:spPr bwMode="auto">
              <a:xfrm>
                <a:off x="1537222" y="4739127"/>
                <a:ext cx="525606" cy="882422"/>
              </a:xfrm>
              <a:custGeom>
                <a:avLst/>
                <a:gdLst>
                  <a:gd name="T0" fmla="*/ 2213 w 2214"/>
                  <a:gd name="T1" fmla="*/ 0 h 3757"/>
                  <a:gd name="T2" fmla="*/ 0 w 2214"/>
                  <a:gd name="T3" fmla="*/ 1282 h 3757"/>
                  <a:gd name="T4" fmla="*/ 0 w 2214"/>
                  <a:gd name="T5" fmla="*/ 3756 h 3757"/>
                  <a:gd name="T6" fmla="*/ 2213 w 2214"/>
                  <a:gd name="T7" fmla="*/ 2484 h 3757"/>
                  <a:gd name="T8" fmla="*/ 2213 w 2214"/>
                  <a:gd name="T9" fmla="*/ 0 h 3757"/>
                </a:gdLst>
                <a:ahLst/>
                <a:cxnLst>
                  <a:cxn ang="0">
                    <a:pos x="T0" y="T1"/>
                  </a:cxn>
                  <a:cxn ang="0">
                    <a:pos x="T2" y="T3"/>
                  </a:cxn>
                  <a:cxn ang="0">
                    <a:pos x="T4" y="T5"/>
                  </a:cxn>
                  <a:cxn ang="0">
                    <a:pos x="T6" y="T7"/>
                  </a:cxn>
                  <a:cxn ang="0">
                    <a:pos x="T8" y="T9"/>
                  </a:cxn>
                </a:cxnLst>
                <a:rect l="0" t="0" r="r" b="b"/>
                <a:pathLst>
                  <a:path w="2214" h="3757">
                    <a:moveTo>
                      <a:pt x="2213" y="0"/>
                    </a:moveTo>
                    <a:lnTo>
                      <a:pt x="0" y="1282"/>
                    </a:lnTo>
                    <a:lnTo>
                      <a:pt x="0" y="3756"/>
                    </a:lnTo>
                    <a:lnTo>
                      <a:pt x="2213" y="2484"/>
                    </a:lnTo>
                    <a:lnTo>
                      <a:pt x="2213" y="0"/>
                    </a:lnTo>
                  </a:path>
                </a:pathLst>
              </a:cu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18" name="Freeform 5">
                <a:extLst>
                  <a:ext uri="{FF2B5EF4-FFF2-40B4-BE49-F238E27FC236}">
                    <a16:creationId xmlns:a16="http://schemas.microsoft.com/office/drawing/2014/main" id="{765ABA43-0541-42F4-B07F-77DE67FE9A8E}"/>
                  </a:ext>
                </a:extLst>
              </p:cNvPr>
              <p:cNvSpPr>
                <a:spLocks noChangeArrowheads="1"/>
              </p:cNvSpPr>
              <p:nvPr/>
            </p:nvSpPr>
            <p:spPr bwMode="auto">
              <a:xfrm>
                <a:off x="2114132" y="4721100"/>
                <a:ext cx="486866" cy="879736"/>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19" name="Rectangle 118">
                <a:extLst>
                  <a:ext uri="{FF2B5EF4-FFF2-40B4-BE49-F238E27FC236}">
                    <a16:creationId xmlns:a16="http://schemas.microsoft.com/office/drawing/2014/main" id="{B27FD99C-4105-4642-87B2-279C1EAC7662}"/>
                  </a:ext>
                </a:extLst>
              </p:cNvPr>
              <p:cNvSpPr/>
              <p:nvPr/>
            </p:nvSpPr>
            <p:spPr>
              <a:xfrm>
                <a:off x="1809624" y="4995787"/>
                <a:ext cx="1126782" cy="33528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sz="1600">
                    <a:solidFill>
                      <a:srgbClr val="FFFFFF"/>
                    </a:solidFill>
                    <a:latin typeface="Arial" panose="020B0604020202020204" pitchFamily="34" charset="0"/>
                    <a:ea typeface="Roboto Medium" panose="02000000000000000000" pitchFamily="2" charset="0"/>
                    <a:cs typeface="Arial" panose="020B0604020202020204" pitchFamily="34" charset="0"/>
                  </a:rPr>
                  <a:t>33%</a:t>
                </a:r>
              </a:p>
            </p:txBody>
          </p:sp>
          <p:sp>
            <p:nvSpPr>
              <p:cNvPr id="120" name="Rectangle 119">
                <a:extLst>
                  <a:ext uri="{FF2B5EF4-FFF2-40B4-BE49-F238E27FC236}">
                    <a16:creationId xmlns:a16="http://schemas.microsoft.com/office/drawing/2014/main" id="{8F991C61-19A7-4A6C-8FD5-9AA6EC0A37D8}"/>
                  </a:ext>
                </a:extLst>
              </p:cNvPr>
              <p:cNvSpPr/>
              <p:nvPr/>
            </p:nvSpPr>
            <p:spPr>
              <a:xfrm>
                <a:off x="1248363" y="4995787"/>
                <a:ext cx="1126782" cy="33528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sz="1600">
                    <a:solidFill>
                      <a:srgbClr val="FFFFFF"/>
                    </a:solidFill>
                    <a:latin typeface="Arial" panose="020B0604020202020204" pitchFamily="34" charset="0"/>
                    <a:ea typeface="Roboto Medium" panose="02000000000000000000" pitchFamily="2" charset="0"/>
                    <a:cs typeface="Arial" panose="020B0604020202020204" pitchFamily="34" charset="0"/>
                  </a:rPr>
                  <a:t>67%</a:t>
                </a:r>
              </a:p>
            </p:txBody>
          </p:sp>
        </p:grpSp>
      </p:grpSp>
      <p:sp>
        <p:nvSpPr>
          <p:cNvPr id="105" name="Rectangle 104">
            <a:extLst>
              <a:ext uri="{FF2B5EF4-FFF2-40B4-BE49-F238E27FC236}">
                <a16:creationId xmlns:a16="http://schemas.microsoft.com/office/drawing/2014/main" id="{853207A1-2BCF-4E82-B28F-799E4F7433EF}"/>
              </a:ext>
            </a:extLst>
          </p:cNvPr>
          <p:cNvSpPr/>
          <p:nvPr/>
        </p:nvSpPr>
        <p:spPr>
          <a:xfrm>
            <a:off x="5243306" y="1101210"/>
            <a:ext cx="6520032" cy="2124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46" name="Google Shape;175;p25">
            <a:extLst>
              <a:ext uri="{FF2B5EF4-FFF2-40B4-BE49-F238E27FC236}">
                <a16:creationId xmlns:a16="http://schemas.microsoft.com/office/drawing/2014/main" id="{BB09CDFB-5C1A-4A86-BACE-D7DE60175A64}"/>
              </a:ext>
            </a:extLst>
          </p:cNvPr>
          <p:cNvSpPr/>
          <p:nvPr/>
        </p:nvSpPr>
        <p:spPr>
          <a:xfrm>
            <a:off x="6324941" y="1463634"/>
            <a:ext cx="4356762" cy="1668776"/>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bg1">
              <a:lumMod val="8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ct val="0"/>
              </a:spcBef>
              <a:spcAft>
                <a:spcPct val="0"/>
              </a:spcAft>
              <a:buNone/>
            </a:pPr>
            <a:endParaRPr sz="16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406DEFF-0207-47FE-A7BB-558E68157B96}"/>
              </a:ext>
            </a:extLst>
          </p:cNvPr>
          <p:cNvSpPr/>
          <p:nvPr/>
        </p:nvSpPr>
        <p:spPr>
          <a:xfrm>
            <a:off x="342900" y="6149662"/>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Q1. Which airport are you flying to? (traffic type and region are based on the destination); </a:t>
            </a:r>
            <a:r>
              <a:rPr lang="en-US" sz="800" i="1">
                <a:solidFill>
                  <a:schemeClr val="tx1">
                    <a:lumMod val="85000"/>
                    <a:lumOff val="15000"/>
                  </a:schemeClr>
                </a:solidFill>
                <a:latin typeface="Arial" panose="020B0604020202020204" pitchFamily="34" charset="0"/>
                <a:cs typeface="Arial" panose="020B0604020202020204" pitchFamily="34" charset="0"/>
              </a:rPr>
              <a:t>Q2. Are you currently making a connection/transfer at THIS airport?; Q3. What is/was your MAIN reason for this trip?; Q15. At the time of completing this survey, is your flight scheduled to depart on time?</a:t>
            </a:r>
            <a:endParaRPr lang="en-CA" sz="800" i="1">
              <a:solidFill>
                <a:schemeClr val="tx1">
                  <a:lumMod val="85000"/>
                  <a:lumOff val="15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82D05C3-9D92-486D-A167-166B2A4EAF84}"/>
              </a:ext>
            </a:extLst>
          </p:cNvPr>
          <p:cNvSpPr>
            <a:spLocks noGrp="1"/>
          </p:cNvSpPr>
          <p:nvPr>
            <p:ph type="title"/>
          </p:nvPr>
        </p:nvSpPr>
        <p:spPr/>
        <p:txBody>
          <a:bodyPr>
            <a:normAutofit/>
          </a:bodyPr>
          <a:lstStyle/>
          <a:p>
            <a:r>
              <a:rPr lang="en-CA" b="1"/>
              <a:t>BWI – Passenger Profile </a:t>
            </a:r>
            <a:br>
              <a:rPr lang="en-CA" b="1"/>
            </a:br>
            <a:r>
              <a:rPr lang="en-CA" b="0">
                <a:solidFill>
                  <a:schemeClr val="bg2"/>
                </a:solidFill>
              </a:rPr>
              <a:t>Travel Profile – Q2 2023</a:t>
            </a:r>
          </a:p>
        </p:txBody>
      </p:sp>
      <p:sp>
        <p:nvSpPr>
          <p:cNvPr id="38" name="TextBox 37">
            <a:extLst>
              <a:ext uri="{FF2B5EF4-FFF2-40B4-BE49-F238E27FC236}">
                <a16:creationId xmlns:a16="http://schemas.microsoft.com/office/drawing/2014/main" id="{067DA054-E2BD-4B55-9FCA-C3D40E8C85AD}"/>
              </a:ext>
            </a:extLst>
          </p:cNvPr>
          <p:cNvSpPr txBox="1"/>
          <p:nvPr/>
        </p:nvSpPr>
        <p:spPr>
          <a:xfrm>
            <a:off x="5349300" y="1177359"/>
            <a:ext cx="3189600"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tx1">
                    <a:lumMod val="65000"/>
                    <a:lumOff val="35000"/>
                  </a:schemeClr>
                </a:solidFill>
                <a:latin typeface="Arial" panose="020B0604020202020204" pitchFamily="34" charset="0"/>
                <a:cs typeface="Arial" panose="020B0604020202020204" pitchFamily="34" charset="0"/>
              </a:rPr>
              <a:t>Passenger Destination by Region  </a:t>
            </a:r>
            <a:endParaRPr lang="en-CA" sz="1400" b="1">
              <a:solidFill>
                <a:schemeClr val="tx1">
                  <a:lumMod val="65000"/>
                  <a:lumOff val="35000"/>
                </a:schemeClr>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65760C34-590A-4679-BB4E-C22E78E5B243}"/>
              </a:ext>
            </a:extLst>
          </p:cNvPr>
          <p:cNvSpPr txBox="1"/>
          <p:nvPr/>
        </p:nvSpPr>
        <p:spPr>
          <a:xfrm>
            <a:off x="5249230" y="2969351"/>
            <a:ext cx="936000"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(n=377)</a:t>
            </a:r>
          </a:p>
        </p:txBody>
      </p:sp>
      <p:sp>
        <p:nvSpPr>
          <p:cNvPr id="42" name="Rectangle 41">
            <a:extLst>
              <a:ext uri="{FF2B5EF4-FFF2-40B4-BE49-F238E27FC236}">
                <a16:creationId xmlns:a16="http://schemas.microsoft.com/office/drawing/2014/main" id="{D3F7E501-AEB7-4974-84A1-8AE167A29CDE}"/>
              </a:ext>
            </a:extLst>
          </p:cNvPr>
          <p:cNvSpPr/>
          <p:nvPr/>
        </p:nvSpPr>
        <p:spPr>
          <a:xfrm>
            <a:off x="4242000" y="3301538"/>
            <a:ext cx="3708000" cy="2736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4B08F037-90D8-4493-AA5A-FB9F6D861024}"/>
              </a:ext>
            </a:extLst>
          </p:cNvPr>
          <p:cNvSpPr txBox="1"/>
          <p:nvPr/>
        </p:nvSpPr>
        <p:spPr>
          <a:xfrm>
            <a:off x="4332798" y="3398564"/>
            <a:ext cx="2347913"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Main Reason for Travel</a:t>
            </a:r>
          </a:p>
        </p:txBody>
      </p:sp>
      <p:sp>
        <p:nvSpPr>
          <p:cNvPr id="70" name="Rectangle 69">
            <a:extLst>
              <a:ext uri="{FF2B5EF4-FFF2-40B4-BE49-F238E27FC236}">
                <a16:creationId xmlns:a16="http://schemas.microsoft.com/office/drawing/2014/main" id="{DCB70E62-E4F8-4E73-A442-6742D5861159}"/>
              </a:ext>
            </a:extLst>
          </p:cNvPr>
          <p:cNvSpPr/>
          <p:nvPr/>
        </p:nvSpPr>
        <p:spPr>
          <a:xfrm>
            <a:off x="398757" y="1070484"/>
            <a:ext cx="4716000" cy="2124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EBCC21BE-3524-444E-A51F-EFB1FC865B44}"/>
              </a:ext>
            </a:extLst>
          </p:cNvPr>
          <p:cNvSpPr txBox="1"/>
          <p:nvPr/>
        </p:nvSpPr>
        <p:spPr>
          <a:xfrm>
            <a:off x="527306" y="1177359"/>
            <a:ext cx="194557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Traffic Type</a:t>
            </a:r>
          </a:p>
        </p:txBody>
      </p:sp>
      <p:sp>
        <p:nvSpPr>
          <p:cNvPr id="86" name="TextBox 85">
            <a:extLst>
              <a:ext uri="{FF2B5EF4-FFF2-40B4-BE49-F238E27FC236}">
                <a16:creationId xmlns:a16="http://schemas.microsoft.com/office/drawing/2014/main" id="{5570D936-B740-41CB-A1C4-F9B6C6B76735}"/>
              </a:ext>
            </a:extLst>
          </p:cNvPr>
          <p:cNvSpPr txBox="1"/>
          <p:nvPr/>
        </p:nvSpPr>
        <p:spPr>
          <a:xfrm>
            <a:off x="444034" y="2969351"/>
            <a:ext cx="936000"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(n=377)</a:t>
            </a:r>
          </a:p>
        </p:txBody>
      </p:sp>
      <p:sp>
        <p:nvSpPr>
          <p:cNvPr id="99" name="Rectangle 98">
            <a:extLst>
              <a:ext uri="{FF2B5EF4-FFF2-40B4-BE49-F238E27FC236}">
                <a16:creationId xmlns:a16="http://schemas.microsoft.com/office/drawing/2014/main" id="{056F2DCF-BF23-4A85-94A4-0D787C1052AA}"/>
              </a:ext>
            </a:extLst>
          </p:cNvPr>
          <p:cNvSpPr/>
          <p:nvPr/>
        </p:nvSpPr>
        <p:spPr>
          <a:xfrm>
            <a:off x="8014351" y="3301538"/>
            <a:ext cx="3744000" cy="2736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A9D61044-BE64-4FA8-9641-7AAF80285071}"/>
              </a:ext>
            </a:extLst>
          </p:cNvPr>
          <p:cNvSpPr txBox="1"/>
          <p:nvPr/>
        </p:nvSpPr>
        <p:spPr>
          <a:xfrm>
            <a:off x="518162" y="3398564"/>
            <a:ext cx="194557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Connection</a:t>
            </a:r>
          </a:p>
        </p:txBody>
      </p:sp>
      <p:sp>
        <p:nvSpPr>
          <p:cNvPr id="58" name="TextBox 57">
            <a:extLst>
              <a:ext uri="{FF2B5EF4-FFF2-40B4-BE49-F238E27FC236}">
                <a16:creationId xmlns:a16="http://schemas.microsoft.com/office/drawing/2014/main" id="{0AC89401-AB09-4708-99FB-84E76F4A69FE}"/>
              </a:ext>
            </a:extLst>
          </p:cNvPr>
          <p:cNvSpPr txBox="1"/>
          <p:nvPr/>
        </p:nvSpPr>
        <p:spPr>
          <a:xfrm>
            <a:off x="452812" y="5784119"/>
            <a:ext cx="936000"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(n=377)</a:t>
            </a:r>
          </a:p>
        </p:txBody>
      </p:sp>
      <p:sp>
        <p:nvSpPr>
          <p:cNvPr id="73" name="TextBox 72">
            <a:extLst>
              <a:ext uri="{FF2B5EF4-FFF2-40B4-BE49-F238E27FC236}">
                <a16:creationId xmlns:a16="http://schemas.microsoft.com/office/drawing/2014/main" id="{E981BCCE-D665-4A5B-8B43-5C737B663B2B}"/>
              </a:ext>
            </a:extLst>
          </p:cNvPr>
          <p:cNvSpPr txBox="1"/>
          <p:nvPr/>
        </p:nvSpPr>
        <p:spPr>
          <a:xfrm>
            <a:off x="4233190" y="5784119"/>
            <a:ext cx="936000"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(n=377)</a:t>
            </a:r>
          </a:p>
        </p:txBody>
      </p:sp>
      <p:sp>
        <p:nvSpPr>
          <p:cNvPr id="75" name="TextBox 74">
            <a:extLst>
              <a:ext uri="{FF2B5EF4-FFF2-40B4-BE49-F238E27FC236}">
                <a16:creationId xmlns:a16="http://schemas.microsoft.com/office/drawing/2014/main" id="{37C970F9-C8AF-48A0-8D5B-4F2B39B9708B}"/>
              </a:ext>
            </a:extLst>
          </p:cNvPr>
          <p:cNvSpPr txBox="1"/>
          <p:nvPr/>
        </p:nvSpPr>
        <p:spPr>
          <a:xfrm>
            <a:off x="8078202" y="5784119"/>
            <a:ext cx="936000" cy="228600"/>
          </a:xfrm>
          <a:prstGeom prst="rect">
            <a:avLst/>
          </a:prstGeom>
          <a:noFill/>
        </p:spPr>
        <p:txBody>
          <a:bodyPr wrap="square">
            <a:spAutoFit/>
          </a:bodyPr>
          <a:lstStyle>
            <a:defPPr>
              <a:defRPr lang="en-US"/>
            </a:defPPr>
            <a:lvl1pPr marL="0" algn="l" defTabSz="914400" rtl="0" eaLnBrk="1" latinLnBrk="0" hangingPunct="1">
              <a:defRPr sz="9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(n=377)</a:t>
            </a:r>
          </a:p>
        </p:txBody>
      </p:sp>
      <p:grpSp>
        <p:nvGrpSpPr>
          <p:cNvPr id="14" name="Group 13">
            <a:extLst>
              <a:ext uri="{FF2B5EF4-FFF2-40B4-BE49-F238E27FC236}">
                <a16:creationId xmlns:a16="http://schemas.microsoft.com/office/drawing/2014/main" id="{0F1C0F73-AD33-45AF-8B86-7053FAB5F0AB}"/>
              </a:ext>
            </a:extLst>
          </p:cNvPr>
          <p:cNvGrpSpPr/>
          <p:nvPr/>
        </p:nvGrpSpPr>
        <p:grpSpPr>
          <a:xfrm>
            <a:off x="8811923" y="3664938"/>
            <a:ext cx="2411392" cy="1284000"/>
            <a:chOff x="8165852" y="4133238"/>
            <a:chExt cx="2830106" cy="1586703"/>
          </a:xfrm>
        </p:grpSpPr>
        <p:grpSp>
          <p:nvGrpSpPr>
            <p:cNvPr id="10" name="Group 9">
              <a:extLst>
                <a:ext uri="{FF2B5EF4-FFF2-40B4-BE49-F238E27FC236}">
                  <a16:creationId xmlns:a16="http://schemas.microsoft.com/office/drawing/2014/main" id="{1C3FD8B2-A494-4842-9E04-57176CC69024}"/>
                </a:ext>
              </a:extLst>
            </p:cNvPr>
            <p:cNvGrpSpPr/>
            <p:nvPr/>
          </p:nvGrpSpPr>
          <p:grpSpPr>
            <a:xfrm>
              <a:off x="8165852" y="4133238"/>
              <a:ext cx="2830106" cy="1586703"/>
              <a:chOff x="8782551" y="4140329"/>
              <a:chExt cx="2830106" cy="1586703"/>
            </a:xfrm>
          </p:grpSpPr>
          <p:sp>
            <p:nvSpPr>
              <p:cNvPr id="93" name="Freeform 2">
                <a:extLst>
                  <a:ext uri="{FF2B5EF4-FFF2-40B4-BE49-F238E27FC236}">
                    <a16:creationId xmlns:a16="http://schemas.microsoft.com/office/drawing/2014/main" id="{A5CE6454-76C1-4042-91D2-D56FC4A828C1}"/>
                  </a:ext>
                </a:extLst>
              </p:cNvPr>
              <p:cNvSpPr>
                <a:spLocks noChangeArrowheads="1"/>
              </p:cNvSpPr>
              <p:nvPr/>
            </p:nvSpPr>
            <p:spPr bwMode="auto">
              <a:xfrm flipH="1">
                <a:off x="8782551" y="4140329"/>
                <a:ext cx="1389401" cy="1586703"/>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94" name="Freeform 5">
                <a:extLst>
                  <a:ext uri="{FF2B5EF4-FFF2-40B4-BE49-F238E27FC236}">
                    <a16:creationId xmlns:a16="http://schemas.microsoft.com/office/drawing/2014/main" id="{28A630F2-90B3-4249-A03E-2FB3C5819352}"/>
                  </a:ext>
                </a:extLst>
              </p:cNvPr>
              <p:cNvSpPr>
                <a:spLocks noChangeArrowheads="1"/>
              </p:cNvSpPr>
              <p:nvPr/>
            </p:nvSpPr>
            <p:spPr bwMode="auto">
              <a:xfrm flipH="1">
                <a:off x="9685086" y="4728191"/>
                <a:ext cx="486866" cy="879737"/>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002C6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61" name="Freeform 2">
                <a:extLst>
                  <a:ext uri="{FF2B5EF4-FFF2-40B4-BE49-F238E27FC236}">
                    <a16:creationId xmlns:a16="http://schemas.microsoft.com/office/drawing/2014/main" id="{6C4FD443-0301-488F-BF8C-952AA8D744B4}"/>
                  </a:ext>
                </a:extLst>
              </p:cNvPr>
              <p:cNvSpPr>
                <a:spLocks noChangeArrowheads="1"/>
              </p:cNvSpPr>
              <p:nvPr/>
            </p:nvSpPr>
            <p:spPr bwMode="auto">
              <a:xfrm>
                <a:off x="10223256" y="4140329"/>
                <a:ext cx="1389401" cy="1586703"/>
              </a:xfrm>
              <a:custGeom>
                <a:avLst/>
                <a:gdLst>
                  <a:gd name="T0" fmla="*/ 2927 w 5853"/>
                  <a:gd name="T1" fmla="*/ 0 h 6755"/>
                  <a:gd name="T2" fmla="*/ 0 w 5853"/>
                  <a:gd name="T3" fmla="*/ 1689 h 6755"/>
                  <a:gd name="T4" fmla="*/ 0 w 5853"/>
                  <a:gd name="T5" fmla="*/ 2682 h 6755"/>
                  <a:gd name="T6" fmla="*/ 2050 w 5853"/>
                  <a:gd name="T7" fmla="*/ 3865 h 6755"/>
                  <a:gd name="T8" fmla="*/ 2050 w 5853"/>
                  <a:gd name="T9" fmla="*/ 6249 h 6755"/>
                  <a:gd name="T10" fmla="*/ 2927 w 5853"/>
                  <a:gd name="T11" fmla="*/ 6754 h 6755"/>
                  <a:gd name="T12" fmla="*/ 5852 w 5853"/>
                  <a:gd name="T13" fmla="*/ 5067 h 6755"/>
                  <a:gd name="T14" fmla="*/ 5852 w 5853"/>
                  <a:gd name="T15" fmla="*/ 1689 h 6755"/>
                  <a:gd name="T16" fmla="*/ 2927 w 5853"/>
                  <a:gd name="T17" fmla="*/ 0 h 6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3" h="6755">
                    <a:moveTo>
                      <a:pt x="2927" y="0"/>
                    </a:moveTo>
                    <a:lnTo>
                      <a:pt x="0" y="1689"/>
                    </a:lnTo>
                    <a:lnTo>
                      <a:pt x="0" y="2682"/>
                    </a:lnTo>
                    <a:lnTo>
                      <a:pt x="2050" y="3865"/>
                    </a:lnTo>
                    <a:lnTo>
                      <a:pt x="2050" y="6249"/>
                    </a:lnTo>
                    <a:lnTo>
                      <a:pt x="2927" y="6754"/>
                    </a:lnTo>
                    <a:lnTo>
                      <a:pt x="5852" y="5067"/>
                    </a:lnTo>
                    <a:lnTo>
                      <a:pt x="5852" y="1689"/>
                    </a:lnTo>
                    <a:lnTo>
                      <a:pt x="2927" y="0"/>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88" name="Freeform 5">
                <a:extLst>
                  <a:ext uri="{FF2B5EF4-FFF2-40B4-BE49-F238E27FC236}">
                    <a16:creationId xmlns:a16="http://schemas.microsoft.com/office/drawing/2014/main" id="{CC41799C-8252-4AAC-9ECF-C16A91040B70}"/>
                  </a:ext>
                </a:extLst>
              </p:cNvPr>
              <p:cNvSpPr>
                <a:spLocks noChangeArrowheads="1"/>
              </p:cNvSpPr>
              <p:nvPr/>
            </p:nvSpPr>
            <p:spPr bwMode="auto">
              <a:xfrm>
                <a:off x="10223256" y="4728191"/>
                <a:ext cx="486866" cy="879736"/>
              </a:xfrm>
              <a:custGeom>
                <a:avLst/>
                <a:gdLst>
                  <a:gd name="T0" fmla="*/ 0 w 2051"/>
                  <a:gd name="T1" fmla="*/ 0 h 3568"/>
                  <a:gd name="T2" fmla="*/ 0 w 2051"/>
                  <a:gd name="T3" fmla="*/ 2385 h 3568"/>
                  <a:gd name="T4" fmla="*/ 2050 w 2051"/>
                  <a:gd name="T5" fmla="*/ 3567 h 3568"/>
                  <a:gd name="T6" fmla="*/ 2050 w 2051"/>
                  <a:gd name="T7" fmla="*/ 1183 h 3568"/>
                  <a:gd name="T8" fmla="*/ 0 w 2051"/>
                  <a:gd name="T9" fmla="*/ 0 h 3568"/>
                </a:gdLst>
                <a:ahLst/>
                <a:cxnLst>
                  <a:cxn ang="0">
                    <a:pos x="T0" y="T1"/>
                  </a:cxn>
                  <a:cxn ang="0">
                    <a:pos x="T2" y="T3"/>
                  </a:cxn>
                  <a:cxn ang="0">
                    <a:pos x="T4" y="T5"/>
                  </a:cxn>
                  <a:cxn ang="0">
                    <a:pos x="T6" y="T7"/>
                  </a:cxn>
                  <a:cxn ang="0">
                    <a:pos x="T8" y="T9"/>
                  </a:cxn>
                </a:cxnLst>
                <a:rect l="0" t="0" r="r" b="b"/>
                <a:pathLst>
                  <a:path w="2051" h="3568">
                    <a:moveTo>
                      <a:pt x="0" y="0"/>
                    </a:moveTo>
                    <a:lnTo>
                      <a:pt x="0" y="2385"/>
                    </a:lnTo>
                    <a:lnTo>
                      <a:pt x="2050" y="3567"/>
                    </a:lnTo>
                    <a:lnTo>
                      <a:pt x="2050" y="1183"/>
                    </a:lnTo>
                    <a:lnTo>
                      <a:pt x="0" y="0"/>
                    </a:lnTo>
                  </a:path>
                </a:pathLst>
              </a:cu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89" name="Rectangle 88">
                <a:extLst>
                  <a:ext uri="{FF2B5EF4-FFF2-40B4-BE49-F238E27FC236}">
                    <a16:creationId xmlns:a16="http://schemas.microsoft.com/office/drawing/2014/main" id="{082DF675-79EA-47F8-BD3B-310BDABE6537}"/>
                  </a:ext>
                </a:extLst>
              </p:cNvPr>
              <p:cNvSpPr/>
              <p:nvPr/>
            </p:nvSpPr>
            <p:spPr>
              <a:xfrm>
                <a:off x="9908967" y="4956637"/>
                <a:ext cx="1126782" cy="37665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sz="1400">
                    <a:solidFill>
                      <a:srgbClr val="FFFFFF"/>
                    </a:solidFill>
                    <a:latin typeface="Arial" panose="020B0604020202020204" pitchFamily="34" charset="0"/>
                    <a:ea typeface="Roboto Medium" panose="02000000000000000000" pitchFamily="2" charset="0"/>
                    <a:cs typeface="Arial" panose="020B0604020202020204" pitchFamily="34" charset="0"/>
                  </a:rPr>
                  <a:t>12%</a:t>
                </a:r>
              </a:p>
            </p:txBody>
          </p:sp>
          <p:sp>
            <p:nvSpPr>
              <p:cNvPr id="90" name="Rectangle 89">
                <a:extLst>
                  <a:ext uri="{FF2B5EF4-FFF2-40B4-BE49-F238E27FC236}">
                    <a16:creationId xmlns:a16="http://schemas.microsoft.com/office/drawing/2014/main" id="{1283A4EF-2E41-43ED-ADB1-A2B882A4FA0B}"/>
                  </a:ext>
                </a:extLst>
              </p:cNvPr>
              <p:cNvSpPr/>
              <p:nvPr/>
            </p:nvSpPr>
            <p:spPr>
              <a:xfrm>
                <a:off x="9367931" y="4956637"/>
                <a:ext cx="1126782" cy="37665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sz="1400">
                    <a:solidFill>
                      <a:srgbClr val="FFFFFF"/>
                    </a:solidFill>
                    <a:latin typeface="Arial" panose="020B0604020202020204" pitchFamily="34" charset="0"/>
                    <a:ea typeface="Roboto Medium" panose="02000000000000000000" pitchFamily="2" charset="0"/>
                    <a:cs typeface="Arial" panose="020B0604020202020204" pitchFamily="34" charset="0"/>
                  </a:rPr>
                  <a:t>87%</a:t>
                </a:r>
              </a:p>
            </p:txBody>
          </p:sp>
        </p:grpSp>
        <p:sp>
          <p:nvSpPr>
            <p:cNvPr id="91" name="Rectangle 90">
              <a:extLst>
                <a:ext uri="{FF2B5EF4-FFF2-40B4-BE49-F238E27FC236}">
                  <a16:creationId xmlns:a16="http://schemas.microsoft.com/office/drawing/2014/main" id="{AC92DE89-E10D-4D75-83F1-361F43CFF064}"/>
                </a:ext>
              </a:extLst>
            </p:cNvPr>
            <p:cNvSpPr/>
            <p:nvPr/>
          </p:nvSpPr>
          <p:spPr>
            <a:xfrm>
              <a:off x="9740121" y="4566304"/>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rgbClr val="5692C9"/>
                  </a:solidFill>
                  <a:latin typeface="Arial" panose="020B0604020202020204" pitchFamily="34" charset="0"/>
                  <a:cs typeface="Arial" panose="020B0604020202020204" pitchFamily="34" charset="0"/>
                </a:rPr>
                <a:t>Delayed</a:t>
              </a:r>
            </a:p>
          </p:txBody>
        </p:sp>
        <p:sp>
          <p:nvSpPr>
            <p:cNvPr id="92" name="Rectangle 91">
              <a:extLst>
                <a:ext uri="{FF2B5EF4-FFF2-40B4-BE49-F238E27FC236}">
                  <a16:creationId xmlns:a16="http://schemas.microsoft.com/office/drawing/2014/main" id="{9B74693E-5D01-49AA-8AF5-BEB9933A6B01}"/>
                </a:ext>
              </a:extLst>
            </p:cNvPr>
            <p:cNvSpPr/>
            <p:nvPr/>
          </p:nvSpPr>
          <p:spPr>
            <a:xfrm>
              <a:off x="8279911" y="4566304"/>
              <a:ext cx="1116000" cy="1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2"/>
                  </a:solidFill>
                  <a:latin typeface="Arial" panose="020B0604020202020204" pitchFamily="34" charset="0"/>
                  <a:cs typeface="Arial" panose="020B0604020202020204" pitchFamily="34" charset="0"/>
                </a:rPr>
                <a:t>On time</a:t>
              </a:r>
            </a:p>
          </p:txBody>
        </p:sp>
      </p:grpSp>
      <p:graphicFrame>
        <p:nvGraphicFramePr>
          <p:cNvPr id="107" name="Chart 106">
            <a:extLst>
              <a:ext uri="{FF2B5EF4-FFF2-40B4-BE49-F238E27FC236}">
                <a16:creationId xmlns:a16="http://schemas.microsoft.com/office/drawing/2014/main" id="{5A03D4A1-2061-45B5-A6B4-F911DFDF3044}"/>
              </a:ext>
            </a:extLst>
          </p:cNvPr>
          <p:cNvGraphicFramePr/>
          <p:nvPr/>
        </p:nvGraphicFramePr>
        <p:xfrm>
          <a:off x="5340079" y="1534571"/>
          <a:ext cx="6195429" cy="1549115"/>
        </p:xfrm>
        <a:graphic>
          <a:graphicData uri="http://schemas.openxmlformats.org/drawingml/2006/chart">
            <c:chart xmlns:c="http://schemas.openxmlformats.org/drawingml/2006/chart" xmlns:r="http://schemas.openxmlformats.org/officeDocument/2006/relationships" r:id="rId3"/>
          </a:graphicData>
        </a:graphic>
      </p:graphicFrame>
      <p:sp>
        <p:nvSpPr>
          <p:cNvPr id="158" name="Freeform 3">
            <a:extLst>
              <a:ext uri="{FF2B5EF4-FFF2-40B4-BE49-F238E27FC236}">
                <a16:creationId xmlns:a16="http://schemas.microsoft.com/office/drawing/2014/main" id="{D3414F0A-919A-4ED0-9D48-6DE4BE0A9160}"/>
              </a:ext>
            </a:extLst>
          </p:cNvPr>
          <p:cNvSpPr>
            <a:spLocks noChangeArrowheads="1"/>
          </p:cNvSpPr>
          <p:nvPr/>
        </p:nvSpPr>
        <p:spPr bwMode="auto">
          <a:xfrm>
            <a:off x="9432077" y="4894162"/>
            <a:ext cx="1183840" cy="1072139"/>
          </a:xfrm>
          <a:custGeom>
            <a:avLst/>
            <a:gdLst>
              <a:gd name="T0" fmla="*/ 750 w 5854"/>
              <a:gd name="T1" fmla="*/ 37 h 5538"/>
              <a:gd name="T2" fmla="*/ 0 w 5854"/>
              <a:gd name="T3" fmla="*/ 470 h 5538"/>
              <a:gd name="T4" fmla="*/ 0 w 5854"/>
              <a:gd name="T5" fmla="*/ 3848 h 5538"/>
              <a:gd name="T6" fmla="*/ 2927 w 5854"/>
              <a:gd name="T7" fmla="*/ 5537 h 5538"/>
              <a:gd name="T8" fmla="*/ 5853 w 5854"/>
              <a:gd name="T9" fmla="*/ 3848 h 5538"/>
              <a:gd name="T10" fmla="*/ 5853 w 5854"/>
              <a:gd name="T11" fmla="*/ 470 h 5538"/>
              <a:gd name="T12" fmla="*/ 5049 w 5854"/>
              <a:gd name="T13" fmla="*/ 0 h 5538"/>
              <a:gd name="T14" fmla="*/ 2872 w 5854"/>
              <a:gd name="T15" fmla="*/ 1256 h 5538"/>
              <a:gd name="T16" fmla="*/ 750 w 5854"/>
              <a:gd name="T17" fmla="*/ 37 h 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4" h="5538">
                <a:moveTo>
                  <a:pt x="750" y="37"/>
                </a:moveTo>
                <a:lnTo>
                  <a:pt x="0" y="470"/>
                </a:lnTo>
                <a:lnTo>
                  <a:pt x="0" y="3848"/>
                </a:lnTo>
                <a:lnTo>
                  <a:pt x="2927" y="5537"/>
                </a:lnTo>
                <a:lnTo>
                  <a:pt x="5853" y="3848"/>
                </a:lnTo>
                <a:lnTo>
                  <a:pt x="5853" y="470"/>
                </a:lnTo>
                <a:lnTo>
                  <a:pt x="5049" y="0"/>
                </a:lnTo>
                <a:lnTo>
                  <a:pt x="2872" y="1256"/>
                </a:lnTo>
                <a:lnTo>
                  <a:pt x="750" y="37"/>
                </a:lnTo>
              </a:path>
            </a:pathLst>
          </a:custGeom>
          <a:solidFill>
            <a:schemeClr val="bg1">
              <a:lumMod val="50000"/>
              <a:alpha val="30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59" name="Freeform 6">
            <a:extLst>
              <a:ext uri="{FF2B5EF4-FFF2-40B4-BE49-F238E27FC236}">
                <a16:creationId xmlns:a16="http://schemas.microsoft.com/office/drawing/2014/main" id="{1D6BDC8C-13DA-492E-BEB9-0F8D823D27C1}"/>
              </a:ext>
            </a:extLst>
          </p:cNvPr>
          <p:cNvSpPr>
            <a:spLocks noChangeArrowheads="1"/>
          </p:cNvSpPr>
          <p:nvPr/>
        </p:nvSpPr>
        <p:spPr bwMode="auto">
          <a:xfrm>
            <a:off x="9587561" y="4646808"/>
            <a:ext cx="864621" cy="504682"/>
          </a:xfrm>
          <a:custGeom>
            <a:avLst/>
            <a:gdLst>
              <a:gd name="T0" fmla="*/ 0 w 4300"/>
              <a:gd name="T1" fmla="*/ 1255 h 2475"/>
              <a:gd name="T2" fmla="*/ 2122 w 4300"/>
              <a:gd name="T3" fmla="*/ 2474 h 2475"/>
              <a:gd name="T4" fmla="*/ 4299 w 4300"/>
              <a:gd name="T5" fmla="*/ 1218 h 2475"/>
              <a:gd name="T6" fmla="*/ 2177 w 4300"/>
              <a:gd name="T7" fmla="*/ 0 h 2475"/>
              <a:gd name="T8" fmla="*/ 0 w 4300"/>
              <a:gd name="T9" fmla="*/ 1255 h 2475"/>
            </a:gdLst>
            <a:ahLst/>
            <a:cxnLst>
              <a:cxn ang="0">
                <a:pos x="T0" y="T1"/>
              </a:cxn>
              <a:cxn ang="0">
                <a:pos x="T2" y="T3"/>
              </a:cxn>
              <a:cxn ang="0">
                <a:pos x="T4" y="T5"/>
              </a:cxn>
              <a:cxn ang="0">
                <a:pos x="T6" y="T7"/>
              </a:cxn>
              <a:cxn ang="0">
                <a:pos x="T8" y="T9"/>
              </a:cxn>
            </a:cxnLst>
            <a:rect l="0" t="0" r="r" b="b"/>
            <a:pathLst>
              <a:path w="4300" h="2475">
                <a:moveTo>
                  <a:pt x="0" y="1255"/>
                </a:moveTo>
                <a:lnTo>
                  <a:pt x="2122" y="2474"/>
                </a:lnTo>
                <a:lnTo>
                  <a:pt x="4299" y="1218"/>
                </a:lnTo>
                <a:lnTo>
                  <a:pt x="2177" y="0"/>
                </a:lnTo>
                <a:lnTo>
                  <a:pt x="0" y="1255"/>
                </a:lnTo>
              </a:path>
            </a:pathLst>
          </a:custGeom>
          <a:solidFill>
            <a:schemeClr val="tx1">
              <a:lumMod val="75000"/>
              <a:lumOff val="25000"/>
            </a:scheme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a:endParaRPr lang="en-US">
              <a:solidFill>
                <a:srgbClr val="999999"/>
              </a:solidFill>
              <a:latin typeface="Calibri"/>
            </a:endParaRPr>
          </a:p>
        </p:txBody>
      </p:sp>
      <p:sp>
        <p:nvSpPr>
          <p:cNvPr id="160" name="Rectangle 159">
            <a:extLst>
              <a:ext uri="{FF2B5EF4-FFF2-40B4-BE49-F238E27FC236}">
                <a16:creationId xmlns:a16="http://schemas.microsoft.com/office/drawing/2014/main" id="{F332CE7B-185A-4A65-9879-FDDEB726FB57}"/>
              </a:ext>
            </a:extLst>
          </p:cNvPr>
          <p:cNvSpPr/>
          <p:nvPr/>
        </p:nvSpPr>
        <p:spPr>
          <a:xfrm>
            <a:off x="9461982" y="4747056"/>
            <a:ext cx="1126782" cy="3048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7"/>
            <a:r>
              <a:rPr lang="en-US" sz="1400">
                <a:solidFill>
                  <a:srgbClr val="FFFFFF"/>
                </a:solidFill>
                <a:latin typeface="Arial" panose="020B0604020202020204" pitchFamily="34" charset="0"/>
                <a:ea typeface="Roboto Medium" panose="02000000000000000000" pitchFamily="2" charset="0"/>
                <a:cs typeface="Arial" panose="020B0604020202020204" pitchFamily="34" charset="0"/>
              </a:rPr>
              <a:t>1%</a:t>
            </a:r>
          </a:p>
        </p:txBody>
      </p:sp>
      <p:sp>
        <p:nvSpPr>
          <p:cNvPr id="162" name="Rectangle 161">
            <a:extLst>
              <a:ext uri="{FF2B5EF4-FFF2-40B4-BE49-F238E27FC236}">
                <a16:creationId xmlns:a16="http://schemas.microsoft.com/office/drawing/2014/main" id="{70A66CEA-F042-4CB6-A5D5-69CE5CC69CEA}"/>
              </a:ext>
            </a:extLst>
          </p:cNvPr>
          <p:cNvSpPr/>
          <p:nvPr/>
        </p:nvSpPr>
        <p:spPr>
          <a:xfrm>
            <a:off x="9534995" y="5333535"/>
            <a:ext cx="950888" cy="14566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Did not know</a:t>
            </a:r>
          </a:p>
        </p:txBody>
      </p:sp>
      <p:graphicFrame>
        <p:nvGraphicFramePr>
          <p:cNvPr id="68" name="Chart 67">
            <a:extLst>
              <a:ext uri="{FF2B5EF4-FFF2-40B4-BE49-F238E27FC236}">
                <a16:creationId xmlns:a16="http://schemas.microsoft.com/office/drawing/2014/main" id="{EA4A64E0-6FBF-49C3-A22C-955EF459C263}"/>
              </a:ext>
            </a:extLst>
          </p:cNvPr>
          <p:cNvGraphicFramePr/>
          <p:nvPr/>
        </p:nvGraphicFramePr>
        <p:xfrm>
          <a:off x="4465320" y="4088554"/>
          <a:ext cx="2638080" cy="1730082"/>
        </p:xfrm>
        <a:graphic>
          <a:graphicData uri="http://schemas.openxmlformats.org/drawingml/2006/chart">
            <c:chart xmlns:c="http://schemas.openxmlformats.org/drawingml/2006/chart" xmlns:r="http://schemas.openxmlformats.org/officeDocument/2006/relationships" r:id="rId4"/>
          </a:graphicData>
        </a:graphic>
      </p:graphicFrame>
      <p:sp>
        <p:nvSpPr>
          <p:cNvPr id="71" name="Freeform 225">
            <a:extLst>
              <a:ext uri="{FF2B5EF4-FFF2-40B4-BE49-F238E27FC236}">
                <a16:creationId xmlns:a16="http://schemas.microsoft.com/office/drawing/2014/main" id="{5183DF0C-2412-45A8-A9A6-CF6AAD8DEE6C}"/>
              </a:ext>
            </a:extLst>
          </p:cNvPr>
          <p:cNvSpPr/>
          <p:nvPr/>
        </p:nvSpPr>
        <p:spPr>
          <a:xfrm>
            <a:off x="4694944" y="4214032"/>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72" name="Freeform 226">
            <a:extLst>
              <a:ext uri="{FF2B5EF4-FFF2-40B4-BE49-F238E27FC236}">
                <a16:creationId xmlns:a16="http://schemas.microsoft.com/office/drawing/2014/main" id="{63F109DC-57FB-416F-BB1E-253355B07826}"/>
              </a:ext>
            </a:extLst>
          </p:cNvPr>
          <p:cNvSpPr/>
          <p:nvPr/>
        </p:nvSpPr>
        <p:spPr>
          <a:xfrm>
            <a:off x="5560391" y="4214032"/>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74" name="Freeform 227">
            <a:extLst>
              <a:ext uri="{FF2B5EF4-FFF2-40B4-BE49-F238E27FC236}">
                <a16:creationId xmlns:a16="http://schemas.microsoft.com/office/drawing/2014/main" id="{D2499E2F-AF4B-4993-82CB-53FD6F240648}"/>
              </a:ext>
            </a:extLst>
          </p:cNvPr>
          <p:cNvSpPr/>
          <p:nvPr/>
        </p:nvSpPr>
        <p:spPr>
          <a:xfrm>
            <a:off x="6444450" y="4214032"/>
            <a:ext cx="468000" cy="1232239"/>
          </a:xfrm>
          <a:custGeom>
            <a:avLst/>
            <a:gdLst>
              <a:gd name="connsiteX0" fmla="*/ 0 w 500516"/>
              <a:gd name="connsiteY0" fmla="*/ 0 h 1232239"/>
              <a:gd name="connsiteX1" fmla="*/ 500516 w 500516"/>
              <a:gd name="connsiteY1" fmla="*/ 0 h 1232239"/>
              <a:gd name="connsiteX2" fmla="*/ 500516 w 500516"/>
              <a:gd name="connsiteY2" fmla="*/ 1232239 h 1232239"/>
              <a:gd name="connsiteX3" fmla="*/ 0 w 500516"/>
              <a:gd name="connsiteY3" fmla="*/ 1232239 h 1232239"/>
              <a:gd name="connsiteX4" fmla="*/ 0 w 500516"/>
              <a:gd name="connsiteY4" fmla="*/ 0 h 1232239"/>
              <a:gd name="connsiteX5" fmla="*/ 91431 w 500516"/>
              <a:gd name="connsiteY5" fmla="*/ 51933 h 1232239"/>
              <a:gd name="connsiteX6" fmla="*/ 49775 w 500516"/>
              <a:gd name="connsiteY6" fmla="*/ 93589 h 1232239"/>
              <a:gd name="connsiteX7" fmla="*/ 91431 w 500516"/>
              <a:gd name="connsiteY7" fmla="*/ 135245 h 1232239"/>
              <a:gd name="connsiteX8" fmla="*/ 409086 w 500516"/>
              <a:gd name="connsiteY8" fmla="*/ 135245 h 1232239"/>
              <a:gd name="connsiteX9" fmla="*/ 450742 w 500516"/>
              <a:gd name="connsiteY9" fmla="*/ 93589 h 1232239"/>
              <a:gd name="connsiteX10" fmla="*/ 409086 w 500516"/>
              <a:gd name="connsiteY10" fmla="*/ 51933 h 1232239"/>
              <a:gd name="connsiteX11" fmla="*/ 91431 w 500516"/>
              <a:gd name="connsiteY11" fmla="*/ 51933 h 1232239"/>
              <a:gd name="connsiteX12" fmla="*/ 91431 w 500516"/>
              <a:gd name="connsiteY12" fmla="*/ 168750 h 1232239"/>
              <a:gd name="connsiteX13" fmla="*/ 49775 w 500516"/>
              <a:gd name="connsiteY13" fmla="*/ 210406 h 1232239"/>
              <a:gd name="connsiteX14" fmla="*/ 91431 w 500516"/>
              <a:gd name="connsiteY14" fmla="*/ 252062 h 1232239"/>
              <a:gd name="connsiteX15" fmla="*/ 409086 w 500516"/>
              <a:gd name="connsiteY15" fmla="*/ 252062 h 1232239"/>
              <a:gd name="connsiteX16" fmla="*/ 450742 w 500516"/>
              <a:gd name="connsiteY16" fmla="*/ 210406 h 1232239"/>
              <a:gd name="connsiteX17" fmla="*/ 409086 w 500516"/>
              <a:gd name="connsiteY17" fmla="*/ 168750 h 1232239"/>
              <a:gd name="connsiteX18" fmla="*/ 91431 w 500516"/>
              <a:gd name="connsiteY18" fmla="*/ 168750 h 1232239"/>
              <a:gd name="connsiteX19" fmla="*/ 91431 w 500516"/>
              <a:gd name="connsiteY19" fmla="*/ 285567 h 1232239"/>
              <a:gd name="connsiteX20" fmla="*/ 49775 w 500516"/>
              <a:gd name="connsiteY20" fmla="*/ 327223 h 1232239"/>
              <a:gd name="connsiteX21" fmla="*/ 91431 w 500516"/>
              <a:gd name="connsiteY21" fmla="*/ 368879 h 1232239"/>
              <a:gd name="connsiteX22" fmla="*/ 409086 w 500516"/>
              <a:gd name="connsiteY22" fmla="*/ 368879 h 1232239"/>
              <a:gd name="connsiteX23" fmla="*/ 450742 w 500516"/>
              <a:gd name="connsiteY23" fmla="*/ 327223 h 1232239"/>
              <a:gd name="connsiteX24" fmla="*/ 409086 w 500516"/>
              <a:gd name="connsiteY24" fmla="*/ 285567 h 1232239"/>
              <a:gd name="connsiteX25" fmla="*/ 91431 w 500516"/>
              <a:gd name="connsiteY25" fmla="*/ 285567 h 1232239"/>
              <a:gd name="connsiteX26" fmla="*/ 91431 w 500516"/>
              <a:gd name="connsiteY26" fmla="*/ 402384 h 1232239"/>
              <a:gd name="connsiteX27" fmla="*/ 49775 w 500516"/>
              <a:gd name="connsiteY27" fmla="*/ 444040 h 1232239"/>
              <a:gd name="connsiteX28" fmla="*/ 91431 w 500516"/>
              <a:gd name="connsiteY28" fmla="*/ 485696 h 1232239"/>
              <a:gd name="connsiteX29" fmla="*/ 409086 w 500516"/>
              <a:gd name="connsiteY29" fmla="*/ 485696 h 1232239"/>
              <a:gd name="connsiteX30" fmla="*/ 450742 w 500516"/>
              <a:gd name="connsiteY30" fmla="*/ 444040 h 1232239"/>
              <a:gd name="connsiteX31" fmla="*/ 409086 w 500516"/>
              <a:gd name="connsiteY31" fmla="*/ 402384 h 1232239"/>
              <a:gd name="connsiteX32" fmla="*/ 91431 w 500516"/>
              <a:gd name="connsiteY32" fmla="*/ 402384 h 1232239"/>
              <a:gd name="connsiteX33" fmla="*/ 91431 w 500516"/>
              <a:gd name="connsiteY33" fmla="*/ 519201 h 1232239"/>
              <a:gd name="connsiteX34" fmla="*/ 49775 w 500516"/>
              <a:gd name="connsiteY34" fmla="*/ 560857 h 1232239"/>
              <a:gd name="connsiteX35" fmla="*/ 91431 w 500516"/>
              <a:gd name="connsiteY35" fmla="*/ 602513 h 1232239"/>
              <a:gd name="connsiteX36" fmla="*/ 409086 w 500516"/>
              <a:gd name="connsiteY36" fmla="*/ 602513 h 1232239"/>
              <a:gd name="connsiteX37" fmla="*/ 450742 w 500516"/>
              <a:gd name="connsiteY37" fmla="*/ 560857 h 1232239"/>
              <a:gd name="connsiteX38" fmla="*/ 409086 w 500516"/>
              <a:gd name="connsiteY38" fmla="*/ 519201 h 1232239"/>
              <a:gd name="connsiteX39" fmla="*/ 91431 w 500516"/>
              <a:gd name="connsiteY39" fmla="*/ 519201 h 1232239"/>
              <a:gd name="connsiteX40" fmla="*/ 91431 w 500516"/>
              <a:gd name="connsiteY40" fmla="*/ 636018 h 1232239"/>
              <a:gd name="connsiteX41" fmla="*/ 49775 w 500516"/>
              <a:gd name="connsiteY41" fmla="*/ 677674 h 1232239"/>
              <a:gd name="connsiteX42" fmla="*/ 91431 w 500516"/>
              <a:gd name="connsiteY42" fmla="*/ 719330 h 1232239"/>
              <a:gd name="connsiteX43" fmla="*/ 409086 w 500516"/>
              <a:gd name="connsiteY43" fmla="*/ 719330 h 1232239"/>
              <a:gd name="connsiteX44" fmla="*/ 450742 w 500516"/>
              <a:gd name="connsiteY44" fmla="*/ 677674 h 1232239"/>
              <a:gd name="connsiteX45" fmla="*/ 409086 w 500516"/>
              <a:gd name="connsiteY45" fmla="*/ 636018 h 1232239"/>
              <a:gd name="connsiteX46" fmla="*/ 91431 w 500516"/>
              <a:gd name="connsiteY46" fmla="*/ 636018 h 1232239"/>
              <a:gd name="connsiteX47" fmla="*/ 91431 w 500516"/>
              <a:gd name="connsiteY47" fmla="*/ 752835 h 1232239"/>
              <a:gd name="connsiteX48" fmla="*/ 49775 w 500516"/>
              <a:gd name="connsiteY48" fmla="*/ 794491 h 1232239"/>
              <a:gd name="connsiteX49" fmla="*/ 91431 w 500516"/>
              <a:gd name="connsiteY49" fmla="*/ 836147 h 1232239"/>
              <a:gd name="connsiteX50" fmla="*/ 409086 w 500516"/>
              <a:gd name="connsiteY50" fmla="*/ 836147 h 1232239"/>
              <a:gd name="connsiteX51" fmla="*/ 450742 w 500516"/>
              <a:gd name="connsiteY51" fmla="*/ 794491 h 1232239"/>
              <a:gd name="connsiteX52" fmla="*/ 409086 w 500516"/>
              <a:gd name="connsiteY52" fmla="*/ 752835 h 1232239"/>
              <a:gd name="connsiteX53" fmla="*/ 91431 w 500516"/>
              <a:gd name="connsiteY53" fmla="*/ 752835 h 1232239"/>
              <a:gd name="connsiteX54" fmla="*/ 91431 w 500516"/>
              <a:gd name="connsiteY54" fmla="*/ 869652 h 1232239"/>
              <a:gd name="connsiteX55" fmla="*/ 49775 w 500516"/>
              <a:gd name="connsiteY55" fmla="*/ 911308 h 1232239"/>
              <a:gd name="connsiteX56" fmla="*/ 91431 w 500516"/>
              <a:gd name="connsiteY56" fmla="*/ 952964 h 1232239"/>
              <a:gd name="connsiteX57" fmla="*/ 409086 w 500516"/>
              <a:gd name="connsiteY57" fmla="*/ 952964 h 1232239"/>
              <a:gd name="connsiteX58" fmla="*/ 450742 w 500516"/>
              <a:gd name="connsiteY58" fmla="*/ 911308 h 1232239"/>
              <a:gd name="connsiteX59" fmla="*/ 409086 w 500516"/>
              <a:gd name="connsiteY59" fmla="*/ 869652 h 1232239"/>
              <a:gd name="connsiteX60" fmla="*/ 91431 w 500516"/>
              <a:gd name="connsiteY60" fmla="*/ 869652 h 1232239"/>
              <a:gd name="connsiteX61" fmla="*/ 91431 w 500516"/>
              <a:gd name="connsiteY61" fmla="*/ 986469 h 1232239"/>
              <a:gd name="connsiteX62" fmla="*/ 49775 w 500516"/>
              <a:gd name="connsiteY62" fmla="*/ 1028125 h 1232239"/>
              <a:gd name="connsiteX63" fmla="*/ 91431 w 500516"/>
              <a:gd name="connsiteY63" fmla="*/ 1069781 h 1232239"/>
              <a:gd name="connsiteX64" fmla="*/ 409086 w 500516"/>
              <a:gd name="connsiteY64" fmla="*/ 1069781 h 1232239"/>
              <a:gd name="connsiteX65" fmla="*/ 450742 w 500516"/>
              <a:gd name="connsiteY65" fmla="*/ 1028125 h 1232239"/>
              <a:gd name="connsiteX66" fmla="*/ 409086 w 500516"/>
              <a:gd name="connsiteY66" fmla="*/ 986469 h 1232239"/>
              <a:gd name="connsiteX67" fmla="*/ 91431 w 500516"/>
              <a:gd name="connsiteY67" fmla="*/ 986469 h 1232239"/>
              <a:gd name="connsiteX68" fmla="*/ 91431 w 500516"/>
              <a:gd name="connsiteY68" fmla="*/ 1103286 h 1232239"/>
              <a:gd name="connsiteX69" fmla="*/ 49775 w 500516"/>
              <a:gd name="connsiteY69" fmla="*/ 1144942 h 1232239"/>
              <a:gd name="connsiteX70" fmla="*/ 91431 w 500516"/>
              <a:gd name="connsiteY70" fmla="*/ 1186598 h 1232239"/>
              <a:gd name="connsiteX71" fmla="*/ 409086 w 500516"/>
              <a:gd name="connsiteY71" fmla="*/ 1186598 h 1232239"/>
              <a:gd name="connsiteX72" fmla="*/ 450742 w 500516"/>
              <a:gd name="connsiteY72" fmla="*/ 1144942 h 1232239"/>
              <a:gd name="connsiteX73" fmla="*/ 409086 w 500516"/>
              <a:gd name="connsiteY73" fmla="*/ 1103286 h 1232239"/>
              <a:gd name="connsiteX74" fmla="*/ 91431 w 500516"/>
              <a:gd name="connsiteY74" fmla="*/ 1103286 h 12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0516" h="1232239">
                <a:moveTo>
                  <a:pt x="0" y="0"/>
                </a:moveTo>
                <a:lnTo>
                  <a:pt x="500516" y="0"/>
                </a:lnTo>
                <a:lnTo>
                  <a:pt x="500516" y="1232239"/>
                </a:lnTo>
                <a:lnTo>
                  <a:pt x="0" y="1232239"/>
                </a:lnTo>
                <a:lnTo>
                  <a:pt x="0" y="0"/>
                </a:lnTo>
                <a:close/>
                <a:moveTo>
                  <a:pt x="91431" y="51933"/>
                </a:moveTo>
                <a:cubicBezTo>
                  <a:pt x="68425" y="51933"/>
                  <a:pt x="49775" y="70583"/>
                  <a:pt x="49775" y="93589"/>
                </a:cubicBezTo>
                <a:cubicBezTo>
                  <a:pt x="49775" y="116595"/>
                  <a:pt x="68425" y="135245"/>
                  <a:pt x="91431" y="135245"/>
                </a:cubicBezTo>
                <a:lnTo>
                  <a:pt x="409086" y="135245"/>
                </a:lnTo>
                <a:cubicBezTo>
                  <a:pt x="432092" y="135245"/>
                  <a:pt x="450742" y="116595"/>
                  <a:pt x="450742" y="93589"/>
                </a:cubicBezTo>
                <a:cubicBezTo>
                  <a:pt x="450742" y="70583"/>
                  <a:pt x="432092" y="51933"/>
                  <a:pt x="409086" y="51933"/>
                </a:cubicBezTo>
                <a:lnTo>
                  <a:pt x="91431" y="51933"/>
                </a:lnTo>
                <a:close/>
                <a:moveTo>
                  <a:pt x="91431" y="168750"/>
                </a:moveTo>
                <a:cubicBezTo>
                  <a:pt x="68425" y="168750"/>
                  <a:pt x="49775" y="187400"/>
                  <a:pt x="49775" y="210406"/>
                </a:cubicBezTo>
                <a:cubicBezTo>
                  <a:pt x="49775" y="233412"/>
                  <a:pt x="68425" y="252062"/>
                  <a:pt x="91431" y="252062"/>
                </a:cubicBezTo>
                <a:lnTo>
                  <a:pt x="409086" y="252062"/>
                </a:lnTo>
                <a:cubicBezTo>
                  <a:pt x="432092" y="252062"/>
                  <a:pt x="450742" y="233412"/>
                  <a:pt x="450742" y="210406"/>
                </a:cubicBezTo>
                <a:cubicBezTo>
                  <a:pt x="450742" y="187400"/>
                  <a:pt x="432092" y="168750"/>
                  <a:pt x="409086" y="168750"/>
                </a:cubicBezTo>
                <a:lnTo>
                  <a:pt x="91431" y="168750"/>
                </a:lnTo>
                <a:close/>
                <a:moveTo>
                  <a:pt x="91431" y="285567"/>
                </a:moveTo>
                <a:cubicBezTo>
                  <a:pt x="68425" y="285567"/>
                  <a:pt x="49775" y="304217"/>
                  <a:pt x="49775" y="327223"/>
                </a:cubicBezTo>
                <a:cubicBezTo>
                  <a:pt x="49775" y="350229"/>
                  <a:pt x="68425" y="368879"/>
                  <a:pt x="91431" y="368879"/>
                </a:cubicBezTo>
                <a:lnTo>
                  <a:pt x="409086" y="368879"/>
                </a:lnTo>
                <a:cubicBezTo>
                  <a:pt x="432092" y="368879"/>
                  <a:pt x="450742" y="350229"/>
                  <a:pt x="450742" y="327223"/>
                </a:cubicBezTo>
                <a:cubicBezTo>
                  <a:pt x="450742" y="304217"/>
                  <a:pt x="432092" y="285567"/>
                  <a:pt x="409086" y="285567"/>
                </a:cubicBezTo>
                <a:lnTo>
                  <a:pt x="91431" y="285567"/>
                </a:lnTo>
                <a:close/>
                <a:moveTo>
                  <a:pt x="91431" y="402384"/>
                </a:moveTo>
                <a:cubicBezTo>
                  <a:pt x="68425" y="402384"/>
                  <a:pt x="49775" y="421034"/>
                  <a:pt x="49775" y="444040"/>
                </a:cubicBezTo>
                <a:cubicBezTo>
                  <a:pt x="49775" y="467046"/>
                  <a:pt x="68425" y="485696"/>
                  <a:pt x="91431" y="485696"/>
                </a:cubicBezTo>
                <a:lnTo>
                  <a:pt x="409086" y="485696"/>
                </a:lnTo>
                <a:cubicBezTo>
                  <a:pt x="432092" y="485696"/>
                  <a:pt x="450742" y="467046"/>
                  <a:pt x="450742" y="444040"/>
                </a:cubicBezTo>
                <a:cubicBezTo>
                  <a:pt x="450742" y="421034"/>
                  <a:pt x="432092" y="402384"/>
                  <a:pt x="409086" y="402384"/>
                </a:cubicBezTo>
                <a:lnTo>
                  <a:pt x="91431" y="402384"/>
                </a:lnTo>
                <a:close/>
                <a:moveTo>
                  <a:pt x="91431" y="519201"/>
                </a:moveTo>
                <a:cubicBezTo>
                  <a:pt x="68425" y="519201"/>
                  <a:pt x="49775" y="537851"/>
                  <a:pt x="49775" y="560857"/>
                </a:cubicBezTo>
                <a:cubicBezTo>
                  <a:pt x="49775" y="583863"/>
                  <a:pt x="68425" y="602513"/>
                  <a:pt x="91431" y="602513"/>
                </a:cubicBezTo>
                <a:lnTo>
                  <a:pt x="409086" y="602513"/>
                </a:lnTo>
                <a:cubicBezTo>
                  <a:pt x="432092" y="602513"/>
                  <a:pt x="450742" y="583863"/>
                  <a:pt x="450742" y="560857"/>
                </a:cubicBezTo>
                <a:cubicBezTo>
                  <a:pt x="450742" y="537851"/>
                  <a:pt x="432092" y="519201"/>
                  <a:pt x="409086" y="519201"/>
                </a:cubicBezTo>
                <a:lnTo>
                  <a:pt x="91431" y="519201"/>
                </a:lnTo>
                <a:close/>
                <a:moveTo>
                  <a:pt x="91431" y="636018"/>
                </a:moveTo>
                <a:cubicBezTo>
                  <a:pt x="68425" y="636018"/>
                  <a:pt x="49775" y="654668"/>
                  <a:pt x="49775" y="677674"/>
                </a:cubicBezTo>
                <a:cubicBezTo>
                  <a:pt x="49775" y="700680"/>
                  <a:pt x="68425" y="719330"/>
                  <a:pt x="91431" y="719330"/>
                </a:cubicBezTo>
                <a:lnTo>
                  <a:pt x="409086" y="719330"/>
                </a:lnTo>
                <a:cubicBezTo>
                  <a:pt x="432092" y="719330"/>
                  <a:pt x="450742" y="700680"/>
                  <a:pt x="450742" y="677674"/>
                </a:cubicBezTo>
                <a:cubicBezTo>
                  <a:pt x="450742" y="654668"/>
                  <a:pt x="432092" y="636018"/>
                  <a:pt x="409086" y="636018"/>
                </a:cubicBezTo>
                <a:lnTo>
                  <a:pt x="91431" y="636018"/>
                </a:lnTo>
                <a:close/>
                <a:moveTo>
                  <a:pt x="91431" y="752835"/>
                </a:moveTo>
                <a:cubicBezTo>
                  <a:pt x="68425" y="752835"/>
                  <a:pt x="49775" y="771485"/>
                  <a:pt x="49775" y="794491"/>
                </a:cubicBezTo>
                <a:cubicBezTo>
                  <a:pt x="49775" y="817497"/>
                  <a:pt x="68425" y="836147"/>
                  <a:pt x="91431" y="836147"/>
                </a:cubicBezTo>
                <a:lnTo>
                  <a:pt x="409086" y="836147"/>
                </a:lnTo>
                <a:cubicBezTo>
                  <a:pt x="432092" y="836147"/>
                  <a:pt x="450742" y="817497"/>
                  <a:pt x="450742" y="794491"/>
                </a:cubicBezTo>
                <a:cubicBezTo>
                  <a:pt x="450742" y="771485"/>
                  <a:pt x="432092" y="752835"/>
                  <a:pt x="409086" y="752835"/>
                </a:cubicBezTo>
                <a:lnTo>
                  <a:pt x="91431" y="752835"/>
                </a:lnTo>
                <a:close/>
                <a:moveTo>
                  <a:pt x="91431" y="869652"/>
                </a:moveTo>
                <a:cubicBezTo>
                  <a:pt x="68425" y="869652"/>
                  <a:pt x="49775" y="888302"/>
                  <a:pt x="49775" y="911308"/>
                </a:cubicBezTo>
                <a:cubicBezTo>
                  <a:pt x="49775" y="934314"/>
                  <a:pt x="68425" y="952964"/>
                  <a:pt x="91431" y="952964"/>
                </a:cubicBezTo>
                <a:lnTo>
                  <a:pt x="409086" y="952964"/>
                </a:lnTo>
                <a:cubicBezTo>
                  <a:pt x="432092" y="952964"/>
                  <a:pt x="450742" y="934314"/>
                  <a:pt x="450742" y="911308"/>
                </a:cubicBezTo>
                <a:cubicBezTo>
                  <a:pt x="450742" y="888302"/>
                  <a:pt x="432092" y="869652"/>
                  <a:pt x="409086" y="869652"/>
                </a:cubicBezTo>
                <a:lnTo>
                  <a:pt x="91431" y="869652"/>
                </a:lnTo>
                <a:close/>
                <a:moveTo>
                  <a:pt x="91431" y="986469"/>
                </a:moveTo>
                <a:cubicBezTo>
                  <a:pt x="68425" y="986469"/>
                  <a:pt x="49775" y="1005119"/>
                  <a:pt x="49775" y="1028125"/>
                </a:cubicBezTo>
                <a:cubicBezTo>
                  <a:pt x="49775" y="1051131"/>
                  <a:pt x="68425" y="1069781"/>
                  <a:pt x="91431" y="1069781"/>
                </a:cubicBezTo>
                <a:lnTo>
                  <a:pt x="409086" y="1069781"/>
                </a:lnTo>
                <a:cubicBezTo>
                  <a:pt x="432092" y="1069781"/>
                  <a:pt x="450742" y="1051131"/>
                  <a:pt x="450742" y="1028125"/>
                </a:cubicBezTo>
                <a:cubicBezTo>
                  <a:pt x="450742" y="1005119"/>
                  <a:pt x="432092" y="986469"/>
                  <a:pt x="409086" y="986469"/>
                </a:cubicBezTo>
                <a:lnTo>
                  <a:pt x="91431" y="986469"/>
                </a:lnTo>
                <a:close/>
                <a:moveTo>
                  <a:pt x="91431" y="1103286"/>
                </a:moveTo>
                <a:cubicBezTo>
                  <a:pt x="68425" y="1103286"/>
                  <a:pt x="49775" y="1121936"/>
                  <a:pt x="49775" y="1144942"/>
                </a:cubicBezTo>
                <a:cubicBezTo>
                  <a:pt x="49775" y="1167948"/>
                  <a:pt x="68425" y="1186598"/>
                  <a:pt x="91431" y="1186598"/>
                </a:cubicBezTo>
                <a:lnTo>
                  <a:pt x="409086" y="1186598"/>
                </a:lnTo>
                <a:cubicBezTo>
                  <a:pt x="432092" y="1186598"/>
                  <a:pt x="450742" y="1167948"/>
                  <a:pt x="450742" y="1144942"/>
                </a:cubicBezTo>
                <a:cubicBezTo>
                  <a:pt x="450742" y="1121936"/>
                  <a:pt x="432092" y="1103286"/>
                  <a:pt x="409086" y="1103286"/>
                </a:cubicBezTo>
                <a:lnTo>
                  <a:pt x="91431" y="1103286"/>
                </a:lnTo>
                <a:close/>
              </a:path>
            </a:pathLst>
          </a:cu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76" name="Freeform 462">
            <a:extLst>
              <a:ext uri="{FF2B5EF4-FFF2-40B4-BE49-F238E27FC236}">
                <a16:creationId xmlns:a16="http://schemas.microsoft.com/office/drawing/2014/main" id="{E33C2ECD-F6A9-43C3-8DA7-949D2B9B3A3F}"/>
              </a:ext>
            </a:extLst>
          </p:cNvPr>
          <p:cNvSpPr>
            <a:spLocks noChangeArrowheads="1"/>
          </p:cNvSpPr>
          <p:nvPr/>
        </p:nvSpPr>
        <p:spPr bwMode="auto">
          <a:xfrm>
            <a:off x="5607191" y="3822071"/>
            <a:ext cx="374400" cy="356400"/>
          </a:xfrm>
          <a:prstGeom prst="roundRect">
            <a:avLst>
              <a:gd name="adj" fmla="val 50000"/>
            </a:avLst>
          </a:prstGeom>
          <a:solidFill>
            <a:srgbClr val="5692C9"/>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33%</a:t>
            </a:r>
          </a:p>
        </p:txBody>
      </p:sp>
      <p:sp>
        <p:nvSpPr>
          <p:cNvPr id="77" name="Freeform 463">
            <a:extLst>
              <a:ext uri="{FF2B5EF4-FFF2-40B4-BE49-F238E27FC236}">
                <a16:creationId xmlns:a16="http://schemas.microsoft.com/office/drawing/2014/main" id="{EBB7CF06-CC74-42C2-922C-7D560254EA7F}"/>
              </a:ext>
            </a:extLst>
          </p:cNvPr>
          <p:cNvSpPr>
            <a:spLocks noChangeArrowheads="1"/>
          </p:cNvSpPr>
          <p:nvPr/>
        </p:nvSpPr>
        <p:spPr bwMode="auto">
          <a:xfrm>
            <a:off x="6491250" y="3822071"/>
            <a:ext cx="374400" cy="356400"/>
          </a:xfrm>
          <a:prstGeom prst="roundRect">
            <a:avLst>
              <a:gd name="adj" fmla="val 50000"/>
            </a:avLst>
          </a:prstGeom>
          <a:solidFill>
            <a:srgbClr val="77A8F8"/>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lang="es-MX" sz="1200" b="1" kern="0">
                <a:solidFill>
                  <a:schemeClr val="bg1"/>
                </a:solidFill>
                <a:latin typeface="Arial" panose="020B0604020202020204" pitchFamily="34" charset="0"/>
                <a:cs typeface="Arial" panose="020B0604020202020204" pitchFamily="34" charset="0"/>
              </a:rPr>
              <a:t>42%</a:t>
            </a:r>
          </a:p>
        </p:txBody>
      </p:sp>
      <p:sp>
        <p:nvSpPr>
          <p:cNvPr id="78" name="Freeform 461">
            <a:extLst>
              <a:ext uri="{FF2B5EF4-FFF2-40B4-BE49-F238E27FC236}">
                <a16:creationId xmlns:a16="http://schemas.microsoft.com/office/drawing/2014/main" id="{F785C481-E5BD-4873-A25F-F92923C2B3FA}"/>
              </a:ext>
            </a:extLst>
          </p:cNvPr>
          <p:cNvSpPr>
            <a:spLocks noChangeArrowheads="1"/>
          </p:cNvSpPr>
          <p:nvPr/>
        </p:nvSpPr>
        <p:spPr bwMode="auto">
          <a:xfrm>
            <a:off x="4741744" y="3822071"/>
            <a:ext cx="374400" cy="356400"/>
          </a:xfrm>
          <a:prstGeom prst="roundRect">
            <a:avLst>
              <a:gd name="adj" fmla="val 50000"/>
            </a:avLst>
          </a:prstGeom>
          <a:solidFill>
            <a:srgbClr val="003A8C"/>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17" eaLnBrk="1" fontAlgn="auto" latinLnBrk="0" hangingPunct="1">
              <a:lnSpc>
                <a:spcPct val="100000"/>
              </a:lnSpc>
              <a:spcBef>
                <a:spcPct val="0"/>
              </a:spcBef>
              <a:spcAft>
                <a:spcPct val="0"/>
              </a:spcAft>
              <a:buClrTx/>
              <a:buSzTx/>
              <a:buFontTx/>
              <a:buNone/>
              <a:defRPr/>
            </a:pPr>
            <a:r>
              <a:rPr kumimoji="0" lang="es-MX"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25%</a:t>
            </a:r>
          </a:p>
        </p:txBody>
      </p:sp>
      <p:pic>
        <p:nvPicPr>
          <p:cNvPr id="79" name="Graphic 78" descr="Globe outline">
            <a:extLst>
              <a:ext uri="{FF2B5EF4-FFF2-40B4-BE49-F238E27FC236}">
                <a16:creationId xmlns:a16="http://schemas.microsoft.com/office/drawing/2014/main" id="{A220563D-EA1C-4A5D-89F9-41204219CA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5993" y="1167317"/>
            <a:ext cx="532220" cy="532220"/>
          </a:xfrm>
          <a:prstGeom prst="rect">
            <a:avLst/>
          </a:prstGeom>
        </p:spPr>
      </p:pic>
      <p:pic>
        <p:nvPicPr>
          <p:cNvPr id="80" name="Graphic 79" descr="Alarm clock outline">
            <a:extLst>
              <a:ext uri="{FF2B5EF4-FFF2-40B4-BE49-F238E27FC236}">
                <a16:creationId xmlns:a16="http://schemas.microsoft.com/office/drawing/2014/main" id="{AB3FF034-0142-43AC-845C-438F5BBB2B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41925" y="3340113"/>
            <a:ext cx="716426" cy="716426"/>
          </a:xfrm>
          <a:prstGeom prst="rect">
            <a:avLst/>
          </a:prstGeom>
        </p:spPr>
      </p:pic>
      <p:pic>
        <p:nvPicPr>
          <p:cNvPr id="82" name="Graphic 81" descr="Travel outline">
            <a:extLst>
              <a:ext uri="{FF2B5EF4-FFF2-40B4-BE49-F238E27FC236}">
                <a16:creationId xmlns:a16="http://schemas.microsoft.com/office/drawing/2014/main" id="{3B400446-09DF-45E4-956E-58C0651076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64519" y="3341056"/>
            <a:ext cx="675007" cy="675007"/>
          </a:xfrm>
          <a:prstGeom prst="rect">
            <a:avLst/>
          </a:prstGeom>
        </p:spPr>
      </p:pic>
      <p:grpSp>
        <p:nvGrpSpPr>
          <p:cNvPr id="83" name="Group 82">
            <a:extLst>
              <a:ext uri="{FF2B5EF4-FFF2-40B4-BE49-F238E27FC236}">
                <a16:creationId xmlns:a16="http://schemas.microsoft.com/office/drawing/2014/main" id="{F8C60635-930D-442B-BAF7-86CD45EF4A97}"/>
              </a:ext>
            </a:extLst>
          </p:cNvPr>
          <p:cNvGrpSpPr/>
          <p:nvPr/>
        </p:nvGrpSpPr>
        <p:grpSpPr>
          <a:xfrm>
            <a:off x="3099817" y="3345455"/>
            <a:ext cx="955012" cy="739949"/>
            <a:chOff x="3030291" y="3427912"/>
            <a:chExt cx="992934" cy="743674"/>
          </a:xfrm>
        </p:grpSpPr>
        <p:sp>
          <p:nvSpPr>
            <p:cNvPr id="85" name="Arc 84">
              <a:extLst>
                <a:ext uri="{FF2B5EF4-FFF2-40B4-BE49-F238E27FC236}">
                  <a16:creationId xmlns:a16="http://schemas.microsoft.com/office/drawing/2014/main" id="{FF225A8F-F4B0-445E-A9B4-29AF59444762}"/>
                </a:ext>
              </a:extLst>
            </p:cNvPr>
            <p:cNvSpPr/>
            <p:nvPr/>
          </p:nvSpPr>
          <p:spPr>
            <a:xfrm>
              <a:off x="3030291" y="3717493"/>
              <a:ext cx="559192" cy="454093"/>
            </a:xfrm>
            <a:prstGeom prst="arc">
              <a:avLst/>
            </a:prstGeom>
            <a:noFill/>
            <a:ln w="19050">
              <a:solidFill>
                <a:schemeClr val="tx2"/>
              </a:solidFill>
              <a:prstDash val="sysDash"/>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87" name="Arc 86">
              <a:extLst>
                <a:ext uri="{FF2B5EF4-FFF2-40B4-BE49-F238E27FC236}">
                  <a16:creationId xmlns:a16="http://schemas.microsoft.com/office/drawing/2014/main" id="{4D807AE9-DB88-42E6-9D70-BF0685157FEE}"/>
                </a:ext>
              </a:extLst>
            </p:cNvPr>
            <p:cNvSpPr/>
            <p:nvPr/>
          </p:nvSpPr>
          <p:spPr>
            <a:xfrm>
              <a:off x="3288066" y="3717493"/>
              <a:ext cx="559192" cy="454093"/>
            </a:xfrm>
            <a:prstGeom prst="arc">
              <a:avLst/>
            </a:prstGeom>
            <a:noFill/>
            <a:ln w="19050">
              <a:solidFill>
                <a:schemeClr val="tx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100" name="Oval 99">
              <a:extLst>
                <a:ext uri="{FF2B5EF4-FFF2-40B4-BE49-F238E27FC236}">
                  <a16:creationId xmlns:a16="http://schemas.microsoft.com/office/drawing/2014/main" id="{C48990C3-86B8-4176-AA1C-01B7808D8B4D}"/>
                </a:ext>
              </a:extLst>
            </p:cNvPr>
            <p:cNvSpPr/>
            <p:nvPr/>
          </p:nvSpPr>
          <p:spPr>
            <a:xfrm>
              <a:off x="3523017" y="3662844"/>
              <a:ext cx="124743" cy="7236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108" name="Oval 107">
              <a:extLst>
                <a:ext uri="{FF2B5EF4-FFF2-40B4-BE49-F238E27FC236}">
                  <a16:creationId xmlns:a16="http://schemas.microsoft.com/office/drawing/2014/main" id="{0044ED8F-4149-4523-91A7-6C8C06E27684}"/>
                </a:ext>
              </a:extLst>
            </p:cNvPr>
            <p:cNvSpPr/>
            <p:nvPr/>
          </p:nvSpPr>
          <p:spPr>
            <a:xfrm>
              <a:off x="3810043" y="3896059"/>
              <a:ext cx="124743" cy="7236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pic>
          <p:nvPicPr>
            <p:cNvPr id="110" name="Graphic 109" descr="Marker with solid fill">
              <a:extLst>
                <a:ext uri="{FF2B5EF4-FFF2-40B4-BE49-F238E27FC236}">
                  <a16:creationId xmlns:a16="http://schemas.microsoft.com/office/drawing/2014/main" id="{7E099ABD-2993-4191-AC7A-1FED95E6A41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45574" y="3427912"/>
              <a:ext cx="294024" cy="292428"/>
            </a:xfrm>
            <a:prstGeom prst="rect">
              <a:avLst/>
            </a:prstGeom>
          </p:spPr>
        </p:pic>
        <p:sp>
          <p:nvSpPr>
            <p:cNvPr id="113" name="Oval 112">
              <a:extLst>
                <a:ext uri="{FF2B5EF4-FFF2-40B4-BE49-F238E27FC236}">
                  <a16:creationId xmlns:a16="http://schemas.microsoft.com/office/drawing/2014/main" id="{F8E14685-7373-4CF0-9731-F138C1A0ADB2}"/>
                </a:ext>
              </a:extLst>
            </p:cNvPr>
            <p:cNvSpPr/>
            <p:nvPr/>
          </p:nvSpPr>
          <p:spPr>
            <a:xfrm>
              <a:off x="3221540" y="3896059"/>
              <a:ext cx="124743" cy="7236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pic>
          <p:nvPicPr>
            <p:cNvPr id="114" name="Graphic 113" descr="Marker with solid fill">
              <a:extLst>
                <a:ext uri="{FF2B5EF4-FFF2-40B4-BE49-F238E27FC236}">
                  <a16:creationId xmlns:a16="http://schemas.microsoft.com/office/drawing/2014/main" id="{63F5DD36-36C4-4139-AB55-EB73E8E5C12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41950" y="3646264"/>
              <a:ext cx="294024" cy="292428"/>
            </a:xfrm>
            <a:prstGeom prst="rect">
              <a:avLst/>
            </a:prstGeom>
          </p:spPr>
        </p:pic>
        <p:pic>
          <p:nvPicPr>
            <p:cNvPr id="121" name="Graphic 120" descr="Marker with solid fill">
              <a:extLst>
                <a:ext uri="{FF2B5EF4-FFF2-40B4-BE49-F238E27FC236}">
                  <a16:creationId xmlns:a16="http://schemas.microsoft.com/office/drawing/2014/main" id="{FDEB6619-1B78-481F-953A-92506DDBB5B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29201" y="3636345"/>
              <a:ext cx="294024" cy="292428"/>
            </a:xfrm>
            <a:prstGeom prst="rect">
              <a:avLst/>
            </a:prstGeom>
          </p:spPr>
        </p:pic>
      </p:grpSp>
      <p:pic>
        <p:nvPicPr>
          <p:cNvPr id="122" name="Graphic 121" descr="Marker with solid fill">
            <a:extLst>
              <a:ext uri="{FF2B5EF4-FFF2-40B4-BE49-F238E27FC236}">
                <a16:creationId xmlns:a16="http://schemas.microsoft.com/office/drawing/2014/main" id="{62D6F3ED-450C-4DA3-A92B-5D906D7437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076822" y="1097587"/>
            <a:ext cx="646632" cy="665310"/>
          </a:xfrm>
          <a:prstGeom prst="rect">
            <a:avLst/>
          </a:prstGeom>
        </p:spPr>
      </p:pic>
      <p:sp>
        <p:nvSpPr>
          <p:cNvPr id="106" name="TextBox 105">
            <a:extLst>
              <a:ext uri="{FF2B5EF4-FFF2-40B4-BE49-F238E27FC236}">
                <a16:creationId xmlns:a16="http://schemas.microsoft.com/office/drawing/2014/main" id="{1866830C-D6A3-4A27-883A-88426C97D6D6}"/>
              </a:ext>
            </a:extLst>
          </p:cNvPr>
          <p:cNvSpPr txBox="1"/>
          <p:nvPr/>
        </p:nvSpPr>
        <p:spPr>
          <a:xfrm>
            <a:off x="8105198" y="3398564"/>
            <a:ext cx="1945576"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a:solidFill>
                  <a:schemeClr val="tx1">
                    <a:lumMod val="65000"/>
                    <a:lumOff val="35000"/>
                  </a:schemeClr>
                </a:solidFill>
                <a:latin typeface="Arial" panose="020B0604020202020204" pitchFamily="34" charset="0"/>
                <a:cs typeface="Arial" panose="020B0604020202020204" pitchFamily="34" charset="0"/>
              </a:rPr>
              <a:t>Flight Status</a:t>
            </a:r>
          </a:p>
        </p:txBody>
      </p:sp>
      <p:graphicFrame>
        <p:nvGraphicFramePr>
          <p:cNvPr id="96" name="Chart 103">
            <a:extLst>
              <a:ext uri="{FF2B5EF4-FFF2-40B4-BE49-F238E27FC236}">
                <a16:creationId xmlns:a16="http://schemas.microsoft.com/office/drawing/2014/main" id="{22A22638-65A1-48BA-865A-5C7E725919A1}"/>
              </a:ext>
            </a:extLst>
          </p:cNvPr>
          <p:cNvGraphicFramePr/>
          <p:nvPr>
            <p:extLst>
              <p:ext uri="{D42A27DB-BD31-4B8C-83A1-F6EECF244321}">
                <p14:modId xmlns:p14="http://schemas.microsoft.com/office/powerpoint/2010/main" val="1777930309"/>
              </p:ext>
            </p:extLst>
          </p:nvPr>
        </p:nvGraphicFramePr>
        <p:xfrm>
          <a:off x="619407" y="1421895"/>
          <a:ext cx="3204915" cy="1652824"/>
        </p:xfrm>
        <a:graphic>
          <a:graphicData uri="http://schemas.openxmlformats.org/drawingml/2006/chart">
            <c:chart xmlns:c="http://schemas.openxmlformats.org/drawingml/2006/chart" xmlns:r="http://schemas.openxmlformats.org/officeDocument/2006/relationships" r:id="rId15"/>
          </a:graphicData>
        </a:graphic>
      </p:graphicFrame>
      <p:sp>
        <p:nvSpPr>
          <p:cNvPr id="4" name="Slide Number Placeholder 3">
            <a:extLst>
              <a:ext uri="{FF2B5EF4-FFF2-40B4-BE49-F238E27FC236}">
                <a16:creationId xmlns:a16="http://schemas.microsoft.com/office/drawing/2014/main" id="{3AB0ED53-2ECB-386C-E045-69DC5C7605B3}"/>
              </a:ext>
            </a:extLst>
          </p:cNvPr>
          <p:cNvSpPr>
            <a:spLocks noGrp="1"/>
          </p:cNvSpPr>
          <p:nvPr>
            <p:ph type="sldNum" sz="quarter" idx="4"/>
          </p:nvPr>
        </p:nvSpPr>
        <p:spPr/>
        <p:txBody>
          <a:bodyPr/>
          <a:lstStyle/>
          <a:p>
            <a:fld id="{13DAD56E-802A-2646-A8DB-6610A51D0FC3}" type="slidenum">
              <a:rPr lang="en-IN" smtClean="0"/>
              <a:t>18</a:t>
            </a:fld>
            <a:endParaRPr lang="en-IN"/>
          </a:p>
        </p:txBody>
      </p:sp>
    </p:spTree>
    <p:extLst>
      <p:ext uri="{BB962C8B-B14F-4D97-AF65-F5344CB8AC3E}">
        <p14:creationId xmlns:p14="http://schemas.microsoft.com/office/powerpoint/2010/main" val="16918550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FB8F27FE-5CEE-4AA0-A95B-32B9A9405DB3}"/>
              </a:ext>
            </a:extLst>
          </p:cNvPr>
          <p:cNvSpPr txBox="1"/>
          <p:nvPr/>
        </p:nvSpPr>
        <p:spPr>
          <a:xfrm>
            <a:off x="2067650" y="4700016"/>
            <a:ext cx="7480566" cy="699542"/>
          </a:xfrm>
          <a:prstGeom prst="rect">
            <a:avLst/>
          </a:prstGeom>
        </p:spPr>
        <p:txBody>
          <a:bodyPr vert="horz" lIns="91440" tIns="45720" rIns="91440" bIns="45720" rtlCol="0" anchor="t">
            <a:normAutofit/>
          </a:bodyPr>
          <a:lstStyle>
            <a:defPPr>
              <a:defRPr lang="en-US"/>
            </a:defPPr>
            <a:lvl1pPr marL="0" algn="l" defTabSz="914400" rtl="0" eaLnBrk="1" latinLnBrk="0" hangingPunct="1">
              <a:lnSpc>
                <a:spcPct val="90000"/>
              </a:lnSpc>
              <a:spcBef>
                <a:spcPct val="0"/>
              </a:spcBef>
              <a:buNone/>
              <a:defRPr sz="3000" b="1" kern="1200">
                <a:solidFill>
                  <a:schemeClr val="accent1"/>
                </a:solidFill>
                <a:latin typeface="Helvetica" panose="020B0604020202020204" pitchFamily="34" charset="0"/>
                <a:ea typeface="+mj-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solidFill>
                  <a:srgbClr val="4472C4"/>
                </a:solidFill>
              </a:rPr>
              <a:t>Q2 2023</a:t>
            </a:r>
          </a:p>
          <a:p>
            <a:endParaRPr lang="en-CA"/>
          </a:p>
        </p:txBody>
      </p:sp>
      <p:sp>
        <p:nvSpPr>
          <p:cNvPr id="7" name="Title 7">
            <a:extLst>
              <a:ext uri="{FF2B5EF4-FFF2-40B4-BE49-F238E27FC236}">
                <a16:creationId xmlns:a16="http://schemas.microsoft.com/office/drawing/2014/main" id="{12E30C5C-E402-4978-A69D-08ABFA860256}"/>
              </a:ext>
            </a:extLst>
          </p:cNvPr>
          <p:cNvSpPr txBox="1"/>
          <p:nvPr/>
        </p:nvSpPr>
        <p:spPr>
          <a:xfrm>
            <a:off x="2067650" y="3889099"/>
            <a:ext cx="8803397" cy="810918"/>
          </a:xfrm>
          <a:prstGeom prst="rect">
            <a:avLst/>
          </a:prstGeom>
        </p:spPr>
        <p:txBody>
          <a:bodyPr vert="horz" lIns="91440" tIns="45720" rIns="91440" bIns="45720" rtlCol="0" anchor="t">
            <a:noAutofit/>
          </a:bodyPr>
          <a:lstStyle>
            <a:defPPr>
              <a:defRPr lang="en-US"/>
            </a:defPPr>
            <a:lvl1pPr marL="0" algn="l" defTabSz="914400" rtl="0" eaLnBrk="1" latinLnBrk="0" hangingPunct="1">
              <a:lnSpc>
                <a:spcPct val="90000"/>
              </a:lnSpc>
              <a:spcBef>
                <a:spcPct val="0"/>
              </a:spcBef>
              <a:buNone/>
              <a:defRPr sz="3800" b="1" kern="1200">
                <a:solidFill>
                  <a:srgbClr val="003A8C"/>
                </a:solidFill>
                <a:latin typeface="Helvetica" panose="020B0604020202020204" pitchFamily="34" charset="0"/>
                <a:ea typeface="+mj-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BWI – Airport Performance</a:t>
            </a:r>
          </a:p>
        </p:txBody>
      </p:sp>
      <p:sp>
        <p:nvSpPr>
          <p:cNvPr id="9" name="Oval 8">
            <a:extLst>
              <a:ext uri="{FF2B5EF4-FFF2-40B4-BE49-F238E27FC236}">
                <a16:creationId xmlns:a16="http://schemas.microsoft.com/office/drawing/2014/main" id="{6087CA35-02D2-47DD-992B-C38452E4005E}"/>
              </a:ext>
            </a:extLst>
          </p:cNvPr>
          <p:cNvSpPr/>
          <p:nvPr/>
        </p:nvSpPr>
        <p:spPr>
          <a:xfrm>
            <a:off x="625234" y="3790051"/>
            <a:ext cx="1442416" cy="1433370"/>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prstClr val="white"/>
              </a:solidFill>
            </a:endParaRPr>
          </a:p>
        </p:txBody>
      </p:sp>
      <p:sp>
        <p:nvSpPr>
          <p:cNvPr id="10" name="TextBox 9">
            <a:extLst>
              <a:ext uri="{FF2B5EF4-FFF2-40B4-BE49-F238E27FC236}">
                <a16:creationId xmlns:a16="http://schemas.microsoft.com/office/drawing/2014/main" id="{6DD4E21A-69C4-476E-BC0A-D954640CA8FB}"/>
              </a:ext>
            </a:extLst>
          </p:cNvPr>
          <p:cNvSpPr txBox="1"/>
          <p:nvPr/>
        </p:nvSpPr>
        <p:spPr>
          <a:xfrm>
            <a:off x="877820" y="3804303"/>
            <a:ext cx="938077" cy="144655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8800">
                <a:solidFill>
                  <a:srgbClr val="003A8C"/>
                </a:solidFill>
                <a:latin typeface="Arial Black" panose="020B0A04020102020204" pitchFamily="34" charset="0"/>
              </a:rPr>
              <a:t>3</a:t>
            </a:r>
            <a:endParaRPr lang="en-US" sz="8800">
              <a:solidFill>
                <a:srgbClr val="003A8C"/>
              </a:solidFill>
              <a:latin typeface="Arial Black" panose="020B0A04020102020204" pitchFamily="34" charset="0"/>
            </a:endParaRPr>
          </a:p>
        </p:txBody>
      </p:sp>
    </p:spTree>
    <p:extLst>
      <p:ext uri="{BB962C8B-B14F-4D97-AF65-F5344CB8AC3E}">
        <p14:creationId xmlns:p14="http://schemas.microsoft.com/office/powerpoint/2010/main" val="18589821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FDDD-BA80-41FB-9C48-715898F551F8}"/>
              </a:ext>
            </a:extLst>
          </p:cNvPr>
          <p:cNvSpPr>
            <a:spLocks noGrp="1"/>
          </p:cNvSpPr>
          <p:nvPr>
            <p:ph type="title"/>
          </p:nvPr>
        </p:nvSpPr>
        <p:spPr/>
        <p:txBody>
          <a:bodyPr>
            <a:normAutofit/>
          </a:bodyPr>
          <a:lstStyle/>
          <a:p>
            <a:pPr>
              <a:spcAft>
                <a:spcPts val="600"/>
              </a:spcAft>
            </a:pPr>
            <a:r>
              <a:rPr lang="en-CA"/>
              <a:t>BWI </a:t>
            </a:r>
            <a:r>
              <a:rPr lang="en-CA" b="1"/>
              <a:t>– Airport Performance</a:t>
            </a:r>
            <a:br>
              <a:rPr lang="en-CA"/>
            </a:br>
            <a:r>
              <a:rPr lang="en-CA" b="0">
                <a:solidFill>
                  <a:schemeClr val="bg2"/>
                </a:solidFill>
              </a:rPr>
              <a:t>Table of Contents (1/2)</a:t>
            </a:r>
          </a:p>
        </p:txBody>
      </p:sp>
      <p:graphicFrame>
        <p:nvGraphicFramePr>
          <p:cNvPr id="8" name="Table 7">
            <a:extLst>
              <a:ext uri="{FF2B5EF4-FFF2-40B4-BE49-F238E27FC236}">
                <a16:creationId xmlns:a16="http://schemas.microsoft.com/office/drawing/2014/main" id="{C32641F2-675C-4FB6-8E60-7FC8C45A4BBE}"/>
              </a:ext>
            </a:extLst>
          </p:cNvPr>
          <p:cNvGraphicFramePr>
            <a:graphicFrameLocks noGrp="1"/>
          </p:cNvGraphicFramePr>
          <p:nvPr>
            <p:extLst>
              <p:ext uri="{D42A27DB-BD31-4B8C-83A1-F6EECF244321}">
                <p14:modId xmlns:p14="http://schemas.microsoft.com/office/powerpoint/2010/main" val="566525453"/>
              </p:ext>
            </p:extLst>
          </p:nvPr>
        </p:nvGraphicFramePr>
        <p:xfrm>
          <a:off x="658579" y="1233834"/>
          <a:ext cx="10853441" cy="4715366"/>
        </p:xfrm>
        <a:graphic>
          <a:graphicData uri="http://schemas.openxmlformats.org/drawingml/2006/table">
            <a:tbl>
              <a:tblPr firstRow="1" bandRow="1"/>
              <a:tblGrid>
                <a:gridCol w="1126341">
                  <a:extLst>
                    <a:ext uri="{9D8B030D-6E8A-4147-A177-3AD203B41FA5}">
                      <a16:colId xmlns:a16="http://schemas.microsoft.com/office/drawing/2014/main" val="635859059"/>
                    </a:ext>
                  </a:extLst>
                </a:gridCol>
                <a:gridCol w="7884000">
                  <a:extLst>
                    <a:ext uri="{9D8B030D-6E8A-4147-A177-3AD203B41FA5}">
                      <a16:colId xmlns:a16="http://schemas.microsoft.com/office/drawing/2014/main" val="2732336248"/>
                    </a:ext>
                  </a:extLst>
                </a:gridCol>
                <a:gridCol w="1843100">
                  <a:extLst>
                    <a:ext uri="{9D8B030D-6E8A-4147-A177-3AD203B41FA5}">
                      <a16:colId xmlns:a16="http://schemas.microsoft.com/office/drawing/2014/main" val="752678064"/>
                    </a:ext>
                  </a:extLst>
                </a:gridCol>
              </a:tblGrid>
              <a:tr h="265304">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algn="l" defTabSz="457200" rtl="0" eaLnBrk="1" latinLnBrk="0" hangingPunct="1"/>
                      <a:endParaRPr lang="en-CA" sz="1400" b="1" kern="1200" noProof="0">
                        <a:solidFill>
                          <a:srgbClr val="003A8C"/>
                        </a:solidFill>
                        <a:latin typeface="Arial" panose="020B0604020202020204" pitchFamily="34" charset="0"/>
                        <a:ea typeface="+mn-ea"/>
                        <a:cs typeface="Arial" panose="020B0604020202020204" pitchFamily="34" charset="0"/>
                      </a:endParaRPr>
                    </a:p>
                  </a:txBody>
                  <a:tcPr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CA" sz="1400" b="1" noProof="0">
                          <a:solidFill>
                            <a:schemeClr val="tx2"/>
                          </a:solidFill>
                          <a:latin typeface="Arial" panose="020B0604020202020204" pitchFamily="34" charset="0"/>
                          <a:cs typeface="Arial" panose="020B0604020202020204" pitchFamily="34" charset="0"/>
                        </a:rPr>
                        <a:t>Key Highlights</a:t>
                      </a:r>
                      <a:endParaRPr lang="en-CA" sz="1400" noProof="0">
                        <a:solidFill>
                          <a:schemeClr val="tx2"/>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fr-CA" sz="1400" noProof="0">
                          <a:solidFill>
                            <a:srgbClr val="003A8C"/>
                          </a:solidFill>
                          <a:latin typeface="Arial" panose="020B0604020202020204" pitchFamily="34" charset="0"/>
                          <a:cs typeface="Arial" panose="020B0604020202020204" pitchFamily="34" charset="0"/>
                        </a:rPr>
                        <a:t>4</a:t>
                      </a:r>
                    </a:p>
                  </a:txBody>
                  <a:tcPr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01211676"/>
                  </a:ext>
                </a:extLst>
              </a:tr>
              <a:tr h="3845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 b="1" noProof="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CA" sz="200" noProof="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 noProof="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6650638"/>
                  </a:ext>
                </a:extLst>
              </a:tr>
              <a:tr h="265304">
                <a:tc rowSpan="8">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CA" sz="2000" b="1" noProof="0">
                          <a:solidFill>
                            <a:schemeClr val="bg1"/>
                          </a:solidFill>
                          <a:latin typeface="Arial" panose="020B0604020202020204" pitchFamily="34" charset="0"/>
                          <a:cs typeface="Arial" panose="020B0604020202020204" pitchFamily="34" charset="0"/>
                        </a:rPr>
                        <a:t>1</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CA" sz="1400" b="1" noProof="0">
                          <a:solidFill>
                            <a:schemeClr val="tx2"/>
                          </a:solidFill>
                          <a:latin typeface="Arial" panose="020B0604020202020204" pitchFamily="34" charset="0"/>
                          <a:cs typeface="Arial" panose="020B0604020202020204" pitchFamily="34" charset="0"/>
                        </a:rPr>
                        <a:t>Methodology at a Glance</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fr-CA" sz="1400" b="1" noProof="0">
                          <a:solidFill>
                            <a:srgbClr val="003A8C"/>
                          </a:solidFill>
                          <a:latin typeface="Arial" panose="020B0604020202020204" pitchFamily="34" charset="0"/>
                          <a:cs typeface="Arial" panose="020B0604020202020204" pitchFamily="34" charset="0"/>
                        </a:rPr>
                        <a:t>5</a:t>
                      </a:r>
                    </a:p>
                  </a:txBody>
                  <a:tcPr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28682650"/>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just" defTabSz="457200" rtl="0" eaLnBrk="1" fontAlgn="auto" latinLnBrk="0" hangingPunct="1">
                        <a:lnSpc>
                          <a:spcPct val="100000"/>
                        </a:lnSpc>
                        <a:spcBef>
                          <a:spcPct val="0"/>
                        </a:spcBef>
                        <a:spcAft>
                          <a:spcPct val="0"/>
                        </a:spcAft>
                        <a:buClrTx/>
                        <a:buSzTx/>
                        <a:buFont typeface="Arial"/>
                        <a:buNone/>
                        <a:defRPr/>
                      </a:pPr>
                      <a:r>
                        <a:rPr lang="en-CA" sz="1100" noProof="0">
                          <a:solidFill>
                            <a:schemeClr val="tx1">
                              <a:lumMod val="65000"/>
                              <a:lumOff val="35000"/>
                            </a:schemeClr>
                          </a:solidFill>
                          <a:latin typeface="Arial" panose="020B0604020202020204" pitchFamily="34" charset="0"/>
                          <a:cs typeface="Arial" panose="020B0604020202020204" pitchFamily="34" charset="0"/>
                        </a:rPr>
                        <a:t>Objective of the Programme</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6</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833307"/>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just" defTabSz="457200" rtl="0" eaLnBrk="1" fontAlgn="auto" latinLnBrk="0" hangingPunct="1">
                        <a:lnSpc>
                          <a:spcPct val="100000"/>
                        </a:lnSpc>
                        <a:spcBef>
                          <a:spcPct val="0"/>
                        </a:spcBef>
                        <a:spcAft>
                          <a:spcPct val="0"/>
                        </a:spcAft>
                        <a:buClrTx/>
                        <a:buSzTx/>
                        <a:buFont typeface="Arial"/>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Approach and Questionnaire</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7</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662015"/>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just" defTabSz="457200" rtl="0" eaLnBrk="1" fontAlgn="auto" latinLnBrk="0" hangingPunct="1">
                        <a:lnSpc>
                          <a:spcPct val="100000"/>
                        </a:lnSpc>
                        <a:spcBef>
                          <a:spcPct val="0"/>
                        </a:spcBef>
                        <a:spcAft>
                          <a:spcPct val="0"/>
                        </a:spcAft>
                        <a:buClrTx/>
                        <a:buSzTx/>
                        <a:buFont typeface="Arial"/>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Data Analysis</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8</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8245247"/>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just" defTabSz="457200" rtl="0" eaLnBrk="1" fontAlgn="auto" latinLnBrk="0" hangingPunct="1">
                        <a:lnSpc>
                          <a:spcPct val="100000"/>
                        </a:lnSpc>
                        <a:spcBef>
                          <a:spcPct val="0"/>
                        </a:spcBef>
                        <a:spcAft>
                          <a:spcPct val="0"/>
                        </a:spcAft>
                        <a:buClrTx/>
                        <a:buSzTx/>
                        <a:buFont typeface="Arial"/>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Data Processing</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9</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0780346"/>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just" defTabSz="457200" rtl="0" eaLnBrk="1" fontAlgn="auto" latinLnBrk="0" hangingPunct="1">
                        <a:lnSpc>
                          <a:spcPct val="100000"/>
                        </a:lnSpc>
                        <a:spcBef>
                          <a:spcPct val="0"/>
                        </a:spcBef>
                        <a:spcAft>
                          <a:spcPct val="0"/>
                        </a:spcAft>
                        <a:buClrTx/>
                        <a:buSzTx/>
                        <a:buFont typeface="Arial"/>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Confidentiality of Results – Terms &amp; Conditions</a:t>
                      </a:r>
                      <a:endParaRPr lang="en-CA" sz="1100">
                        <a:solidFill>
                          <a:schemeClr val="tx1">
                            <a:lumMod val="65000"/>
                            <a:lumOff val="35000"/>
                          </a:schemeClr>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10</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035052"/>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just" defTabSz="457200" rtl="0" eaLnBrk="1" fontAlgn="auto" latinLnBrk="0" hangingPunct="1">
                        <a:lnSpc>
                          <a:spcPct val="100000"/>
                        </a:lnSpc>
                        <a:spcBef>
                          <a:spcPct val="0"/>
                        </a:spcBef>
                        <a:spcAft>
                          <a:spcPct val="0"/>
                        </a:spcAft>
                        <a:buClrTx/>
                        <a:buSzTx/>
                        <a:buFont typeface="Arial"/>
                        <a:buNone/>
                        <a:defRPr/>
                      </a:pPr>
                      <a:r>
                        <a:rPr lang="en-CA" sz="1100" kern="1200">
                          <a:solidFill>
                            <a:schemeClr val="tx1">
                              <a:lumMod val="65000"/>
                              <a:lumOff val="35000"/>
                            </a:schemeClr>
                          </a:solidFill>
                          <a:latin typeface="Arial" panose="020B0604020202020204" pitchFamily="34" charset="0"/>
                          <a:ea typeface="+mn-ea"/>
                          <a:cs typeface="Arial" panose="020B0604020202020204" pitchFamily="34" charset="0"/>
                        </a:rPr>
                        <a:t>Participating Airports – Q2 2023 </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11</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111922"/>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just" defTabSz="457200" rtl="0" eaLnBrk="1" fontAlgn="auto" latinLnBrk="0" hangingPunct="1">
                        <a:lnSpc>
                          <a:spcPct val="100000"/>
                        </a:lnSpc>
                        <a:spcBef>
                          <a:spcPct val="0"/>
                        </a:spcBef>
                        <a:spcAft>
                          <a:spcPct val="0"/>
                        </a:spcAft>
                        <a:buClrTx/>
                        <a:buSzTx/>
                        <a:buFont typeface="Arial"/>
                        <a:buNone/>
                        <a:defRPr/>
                      </a:pPr>
                      <a:r>
                        <a:rPr lang="en-US" sz="1100" kern="1200">
                          <a:solidFill>
                            <a:schemeClr val="tx1">
                              <a:lumMod val="65000"/>
                              <a:lumOff val="35000"/>
                            </a:schemeClr>
                          </a:solidFill>
                          <a:latin typeface="Arial" panose="020B0604020202020204" pitchFamily="34" charset="0"/>
                          <a:ea typeface="+mn-ea"/>
                          <a:cs typeface="Arial" panose="020B0604020202020204" pitchFamily="34" charset="0"/>
                        </a:rPr>
                        <a:t>Number of Respondents by Rated Items – Q2 2023</a:t>
                      </a:r>
                      <a:endParaRPr lang="en-CA" sz="1100" kern="1200">
                        <a:solidFill>
                          <a:schemeClr val="tx1">
                            <a:lumMod val="65000"/>
                            <a:lumOff val="35000"/>
                          </a:schemeClr>
                        </a:solidFill>
                        <a:latin typeface="Arial" panose="020B0604020202020204" pitchFamily="34" charset="0"/>
                        <a:ea typeface="+mn-ea"/>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14</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108190"/>
                  </a:ext>
                </a:extLst>
              </a:tr>
              <a:tr h="3845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 b="1" noProof="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CA" sz="200" noProof="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 noProof="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565474"/>
                  </a:ext>
                </a:extLst>
              </a:tr>
              <a:tr h="265304">
                <a:tc rowSpan="4">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CA" sz="2000" b="1" noProof="0">
                          <a:solidFill>
                            <a:schemeClr val="bg1"/>
                          </a:solidFill>
                          <a:latin typeface="Arial" panose="020B0604020202020204" pitchFamily="34" charset="0"/>
                          <a:cs typeface="Arial" panose="020B0604020202020204" pitchFamily="34" charset="0"/>
                        </a:rPr>
                        <a:t>2</a:t>
                      </a: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CA" sz="1400" b="1">
                          <a:solidFill>
                            <a:schemeClr val="tx2"/>
                          </a:solidFill>
                        </a:rPr>
                        <a:t>BWI – Passenger Profile</a:t>
                      </a:r>
                      <a:endParaRPr lang="en-CA" sz="1400" noProof="0">
                        <a:solidFill>
                          <a:schemeClr val="tx2"/>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fr-CA" sz="1400" b="1" noProof="0">
                          <a:solidFill>
                            <a:srgbClr val="003A8C"/>
                          </a:solidFill>
                          <a:latin typeface="Arial" panose="020B0604020202020204" pitchFamily="34" charset="0"/>
                          <a:cs typeface="Arial" panose="020B0604020202020204" pitchFamily="34" charset="0"/>
                        </a:rPr>
                        <a:t>15</a:t>
                      </a:r>
                    </a:p>
                  </a:txBody>
                  <a:tcPr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5038448"/>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CA" sz="1100" noProof="0">
                          <a:solidFill>
                            <a:schemeClr val="tx1">
                              <a:lumMod val="65000"/>
                              <a:lumOff val="35000"/>
                            </a:schemeClr>
                          </a:solidFill>
                          <a:latin typeface="Arial" panose="020B0604020202020204" pitchFamily="34" charset="0"/>
                          <a:cs typeface="Arial" panose="020B0604020202020204" pitchFamily="34" charset="0"/>
                        </a:rPr>
                        <a:t>Demographics – Q2 2023</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16</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3411517"/>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100" noProof="0">
                          <a:solidFill>
                            <a:schemeClr val="tx1">
                              <a:lumMod val="65000"/>
                              <a:lumOff val="35000"/>
                            </a:schemeClr>
                          </a:solidFill>
                          <a:latin typeface="Arial" panose="020B0604020202020204" pitchFamily="34" charset="0"/>
                          <a:cs typeface="Arial" panose="020B0604020202020204" pitchFamily="34" charset="0"/>
                        </a:rPr>
                        <a:t>Travel Behavior – Q2 2023</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17</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190663"/>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100" kern="1200">
                          <a:solidFill>
                            <a:schemeClr val="tx1">
                              <a:lumMod val="65000"/>
                              <a:lumOff val="35000"/>
                            </a:schemeClr>
                          </a:solidFill>
                          <a:latin typeface="Arial" panose="020B0604020202020204" pitchFamily="34" charset="0"/>
                          <a:ea typeface="+mn-ea"/>
                          <a:cs typeface="Arial" panose="020B0604020202020204" pitchFamily="34" charset="0"/>
                        </a:rPr>
                        <a:t>Travel Profile – Q2 2023</a:t>
                      </a: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18</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8706835"/>
                  </a:ext>
                </a:extLst>
              </a:tr>
              <a:tr h="3845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 b="1" noProof="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CA" sz="200" noProof="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 noProof="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265304">
                <a:tc rowSpan="9">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fr-CA" sz="2000" b="1" noProof="0">
                          <a:solidFill>
                            <a:schemeClr val="bg1"/>
                          </a:solidFill>
                          <a:latin typeface="Arial" panose="020B0604020202020204" pitchFamily="34" charset="0"/>
                          <a:cs typeface="Arial" panose="020B0604020202020204" pitchFamily="34" charset="0"/>
                        </a:rPr>
                        <a:t>3</a:t>
                      </a: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CA" sz="1400" b="1">
                          <a:solidFill>
                            <a:schemeClr val="tx2"/>
                          </a:solidFill>
                        </a:rPr>
                        <a:t>BWI – Airport Performance</a:t>
                      </a:r>
                      <a:endParaRPr lang="en-CA" sz="1400" noProof="0">
                        <a:solidFill>
                          <a:schemeClr val="tx2"/>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fr-CA" sz="1400" b="1" noProof="0">
                          <a:solidFill>
                            <a:srgbClr val="003A8C"/>
                          </a:solidFill>
                          <a:latin typeface="Arial" panose="020B0604020202020204" pitchFamily="34" charset="0"/>
                          <a:cs typeface="Arial" panose="020B0604020202020204" pitchFamily="34" charset="0"/>
                        </a:rPr>
                        <a:t>19</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Experience: Overall &amp; by Segments – Q2 2023</a:t>
                      </a:r>
                    </a:p>
                  </a:txBody>
                  <a:tcPr marL="90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20</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Overall &amp; by Segments – Q2 2023</a:t>
                      </a:r>
                    </a:p>
                  </a:txBody>
                  <a:tcPr marL="90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21</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1879160"/>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Passenger Emotions &amp; their Impacts – Q2 2023</a:t>
                      </a:r>
                    </a:p>
                  </a:txBody>
                  <a:tcPr marL="90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22</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720728"/>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Perception of Crowd by Segments – Q2 2023</a:t>
                      </a:r>
                    </a:p>
                  </a:txBody>
                  <a:tcPr marL="90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23</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465268"/>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by Category &amp; Service Quality Items – Q2 2023</a:t>
                      </a:r>
                    </a:p>
                  </a:txBody>
                  <a:tcPr marL="90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24</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7440503"/>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by ASQ Indexes &amp; Service Quality Items – Q2 2023</a:t>
                      </a:r>
                    </a:p>
                  </a:txBody>
                  <a:tcPr marL="90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25</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7960779"/>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Most Important Service Quality Items &amp; Satisfaction – Q2 2023 </a:t>
                      </a:r>
                    </a:p>
                  </a:txBody>
                  <a:tcPr marL="90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26</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848222"/>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Optional Questions: Service Quality Items – Q2 2023</a:t>
                      </a:r>
                    </a:p>
                  </a:txBody>
                  <a:tcPr marL="90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noProof="0">
                          <a:solidFill>
                            <a:schemeClr val="tx1">
                              <a:lumMod val="65000"/>
                              <a:lumOff val="35000"/>
                            </a:schemeClr>
                          </a:solidFill>
                          <a:latin typeface="Arial" panose="020B0604020202020204" pitchFamily="34" charset="0"/>
                          <a:cs typeface="Arial" panose="020B0604020202020204" pitchFamily="34" charset="0"/>
                        </a:rPr>
                        <a:t>27</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7922990"/>
                  </a:ext>
                </a:extLst>
              </a:tr>
              <a:tr h="396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 b="1" noProof="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CA" sz="200" noProof="0">
                        <a:solidFill>
                          <a:schemeClr val="tx1"/>
                        </a:solidFill>
                        <a:latin typeface="Arial" panose="020B0604020202020204" pitchFamily="34" charset="0"/>
                        <a:cs typeface="Arial" panose="020B0604020202020204" pitchFamily="34" charset="0"/>
                      </a:endParaRPr>
                    </a:p>
                  </a:txBody>
                  <a:tcPr marL="90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en-CA" sz="200" noProof="0">
                        <a:solidFill>
                          <a:schemeClr val="tx1"/>
                        </a:solidFill>
                        <a:latin typeface="Arial" panose="020B0604020202020204" pitchFamily="34" charset="0"/>
                        <a:cs typeface="Arial" panose="020B0604020202020204" pitchFamily="34" charset="0"/>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1"/>
                  </a:ext>
                </a:extLst>
              </a:tr>
            </a:tbl>
          </a:graphicData>
        </a:graphic>
      </p:graphicFrame>
      <p:sp>
        <p:nvSpPr>
          <p:cNvPr id="5" name="Slide Number Placeholder 4">
            <a:extLst>
              <a:ext uri="{FF2B5EF4-FFF2-40B4-BE49-F238E27FC236}">
                <a16:creationId xmlns:a16="http://schemas.microsoft.com/office/drawing/2014/main" id="{C8E1151F-752B-F60A-4372-108A302BEF17}"/>
              </a:ext>
            </a:extLst>
          </p:cNvPr>
          <p:cNvSpPr>
            <a:spLocks noGrp="1"/>
          </p:cNvSpPr>
          <p:nvPr>
            <p:ph type="sldNum" sz="quarter" idx="4"/>
          </p:nvPr>
        </p:nvSpPr>
        <p:spPr/>
        <p:txBody>
          <a:bodyPr/>
          <a:lstStyle/>
          <a:p>
            <a:fld id="{13DAD56E-802A-2646-A8DB-6610A51D0FC3}" type="slidenum">
              <a:rPr lang="en-IN" smtClean="0"/>
              <a:t>2</a:t>
            </a:fld>
            <a:endParaRPr lang="en-IN"/>
          </a:p>
        </p:txBody>
      </p:sp>
    </p:spTree>
    <p:extLst>
      <p:ext uri="{BB962C8B-B14F-4D97-AF65-F5344CB8AC3E}">
        <p14:creationId xmlns:p14="http://schemas.microsoft.com/office/powerpoint/2010/main" val="23138589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18">
            <a:extLst>
              <a:ext uri="{FF2B5EF4-FFF2-40B4-BE49-F238E27FC236}">
                <a16:creationId xmlns:a16="http://schemas.microsoft.com/office/drawing/2014/main" id="{8E252F01-02F3-4080-8EF6-088328E1D477}"/>
              </a:ext>
            </a:extLst>
          </p:cNvPr>
          <p:cNvGraphicFramePr>
            <a:graphicFrameLocks noGrp="1"/>
          </p:cNvGraphicFramePr>
          <p:nvPr>
            <p:extLst>
              <p:ext uri="{D42A27DB-BD31-4B8C-83A1-F6EECF244321}">
                <p14:modId xmlns:p14="http://schemas.microsoft.com/office/powerpoint/2010/main" val="3437507179"/>
              </p:ext>
            </p:extLst>
          </p:nvPr>
        </p:nvGraphicFramePr>
        <p:xfrm>
          <a:off x="4724400" y="1524003"/>
          <a:ext cx="7020560" cy="4464000"/>
        </p:xfrm>
        <a:graphic>
          <a:graphicData uri="http://schemas.openxmlformats.org/drawingml/2006/table">
            <a:tbl>
              <a:tblPr firstRow="1" bandRow="1">
                <a:tableStyleId>{2D5ABB26-0587-4C30-8999-92F81FD0307C}</a:tableStyleId>
              </a:tblPr>
              <a:tblGrid>
                <a:gridCol w="702817">
                  <a:extLst>
                    <a:ext uri="{9D8B030D-6E8A-4147-A177-3AD203B41FA5}">
                      <a16:colId xmlns:a16="http://schemas.microsoft.com/office/drawing/2014/main" val="2855524568"/>
                    </a:ext>
                  </a:extLst>
                </a:gridCol>
                <a:gridCol w="2169337">
                  <a:extLst>
                    <a:ext uri="{9D8B030D-6E8A-4147-A177-3AD203B41FA5}">
                      <a16:colId xmlns:a16="http://schemas.microsoft.com/office/drawing/2014/main" val="3028655941"/>
                    </a:ext>
                  </a:extLst>
                </a:gridCol>
                <a:gridCol w="4148406">
                  <a:extLst>
                    <a:ext uri="{9D8B030D-6E8A-4147-A177-3AD203B41FA5}">
                      <a16:colId xmlns:a16="http://schemas.microsoft.com/office/drawing/2014/main" val="1837332598"/>
                    </a:ext>
                  </a:extLst>
                </a:gridCol>
              </a:tblGrid>
              <a:tr h="792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dpi="0" rotWithShape="1">
                      <a:blip r:embed="rId3"/>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Main Reason for Travel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3465214"/>
                  </a:ext>
                </a:extLst>
              </a:tr>
              <a:tr h="792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4"/>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Traffic Type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2926485"/>
                  </a:ext>
                </a:extLst>
              </a:tr>
              <a:tr h="720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5"/>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Connection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934512"/>
                  </a:ext>
                </a:extLst>
              </a:tr>
              <a:tr h="720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6"/>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Group Composition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392780"/>
                  </a:ext>
                </a:extLst>
              </a:tr>
              <a:tr h="720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7"/>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Flight Status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586905"/>
                  </a:ext>
                </a:extLst>
              </a:tr>
              <a:tr h="72000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stretch>
                        <a:fillRect/>
                      </a:stretch>
                    </a:blip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050" b="1" i="0" u="none" strike="noStrike" kern="1200">
                          <a:solidFill>
                            <a:schemeClr val="tx2"/>
                          </a:solidFill>
                          <a:effectLst/>
                          <a:latin typeface="Arial" panose="020B0604020202020204" pitchFamily="34" charset="0"/>
                          <a:ea typeface="+mn-ea"/>
                          <a:cs typeface="Arial" panose="020B0604020202020204" pitchFamily="34" charset="0"/>
                        </a:rPr>
                        <a:t>Perception of Crowd*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8433876"/>
                  </a:ext>
                </a:extLst>
              </a:tr>
            </a:tbl>
          </a:graphicData>
        </a:graphic>
      </p:graphicFrame>
      <p:sp>
        <p:nvSpPr>
          <p:cNvPr id="35" name="Rectangle 34">
            <a:extLst>
              <a:ext uri="{FF2B5EF4-FFF2-40B4-BE49-F238E27FC236}">
                <a16:creationId xmlns:a16="http://schemas.microsoft.com/office/drawing/2014/main" id="{441E2C29-3670-4F39-BC00-7AA9EAA8F536}"/>
              </a:ext>
            </a:extLst>
          </p:cNvPr>
          <p:cNvSpPr/>
          <p:nvPr/>
        </p:nvSpPr>
        <p:spPr>
          <a:xfrm>
            <a:off x="342901" y="1202672"/>
            <a:ext cx="4074566" cy="4754994"/>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DCF830FE-03CD-48A2-B7BF-3C063A81A522}"/>
              </a:ext>
            </a:extLst>
          </p:cNvPr>
          <p:cNvSpPr>
            <a:spLocks noGrp="1"/>
          </p:cNvSpPr>
          <p:nvPr>
            <p:ph type="title"/>
          </p:nvPr>
        </p:nvSpPr>
        <p:spPr/>
        <p:txBody>
          <a:bodyPr>
            <a:normAutofit/>
          </a:bodyPr>
          <a:lstStyle/>
          <a:p>
            <a:r>
              <a:rPr lang="en-CA"/>
              <a:t>BWI – Airport Performance</a:t>
            </a:r>
            <a:br>
              <a:rPr lang="en-CA"/>
            </a:br>
            <a:r>
              <a:rPr lang="en-CA" b="0">
                <a:solidFill>
                  <a:schemeClr val="bg2"/>
                </a:solidFill>
              </a:rPr>
              <a:t>Experience: Overall &amp; by Segments – Q2 2023</a:t>
            </a:r>
          </a:p>
        </p:txBody>
      </p:sp>
      <p:sp>
        <p:nvSpPr>
          <p:cNvPr id="13" name="Text Placeholder 12">
            <a:extLst>
              <a:ext uri="{FF2B5EF4-FFF2-40B4-BE49-F238E27FC236}">
                <a16:creationId xmlns:a16="http://schemas.microsoft.com/office/drawing/2014/main" id="{B9B5D339-96A3-436D-A252-33A556F2D190}"/>
              </a:ext>
            </a:extLst>
          </p:cNvPr>
          <p:cNvSpPr>
            <a:spLocks noGrp="1"/>
          </p:cNvSpPr>
          <p:nvPr>
            <p:ph type="body" sz="quarter" idx="11"/>
          </p:nvPr>
        </p:nvSpPr>
        <p:spPr>
          <a:xfrm>
            <a:off x="342900" y="6149975"/>
            <a:ext cx="11805557" cy="37623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CA"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Base (n): Respondents providing a valid response</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Q4. How would you rate your EXPERIENCE today at THIS airport? </a:t>
            </a:r>
          </a:p>
          <a:p>
            <a:pPr marL="0" marR="0" lvl="0" indent="0" algn="l" defTabSz="914400" rtl="0" eaLnBrk="1" fontAlgn="auto" latinLnBrk="0" hangingPunct="1">
              <a:lnSpc>
                <a:spcPct val="100000"/>
              </a:lnSpc>
              <a:spcBef>
                <a:spcPct val="0"/>
              </a:spcBef>
              <a:spcAft>
                <a:spcPct val="0"/>
              </a:spcAft>
              <a:buClrTx/>
              <a:buSzTx/>
              <a:buFontTx/>
              <a:buNone/>
              <a:defRPr/>
            </a:pPr>
            <a:r>
              <a:rPr kumimoji="0" lang="en-CA" sz="80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a:t>
            </a:r>
            <a:r>
              <a:rPr kumimoji="0" lang="en-CA" sz="800" b="1"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The green and red values</a:t>
            </a:r>
            <a:r>
              <a:rPr kumimoji="0" lang="en-CA"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indicate that the segment’s performance is </a:t>
            </a:r>
            <a:r>
              <a:rPr kumimoji="0" lang="en-CA"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CA"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CA"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a:t>
            </a:r>
            <a:r>
              <a:rPr kumimoji="0" lang="en-CA"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 statistically significant level (95%). Each segment’s performance is compared to that of the rest of the groups, i.e., TOTAL others (excluding their own segment).</a:t>
            </a:r>
            <a:endPar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*T2 and B2 respectively refer to respondents who selected the top 2 boxes (Not at all crowded, Not crowded) and the bottom 2 boxes (Crowded, Very crowded) on the 5-pt scale.</a:t>
            </a:r>
          </a:p>
        </p:txBody>
      </p:sp>
      <p:sp>
        <p:nvSpPr>
          <p:cNvPr id="36" name="Rectangle 35">
            <a:extLst>
              <a:ext uri="{FF2B5EF4-FFF2-40B4-BE49-F238E27FC236}">
                <a16:creationId xmlns:a16="http://schemas.microsoft.com/office/drawing/2014/main" id="{6BB14ECE-7A0E-45B8-A20B-5E7A6DDE49BF}"/>
              </a:ext>
            </a:extLst>
          </p:cNvPr>
          <p:cNvSpPr/>
          <p:nvPr/>
        </p:nvSpPr>
        <p:spPr>
          <a:xfrm>
            <a:off x="447040" y="1202672"/>
            <a:ext cx="3820160" cy="321331"/>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Overall Experience</a:t>
            </a:r>
            <a:endParaRPr lang="en-CA" sz="1050">
              <a:solidFill>
                <a:schemeClr val="tx1">
                  <a:lumMod val="65000"/>
                  <a:lumOff val="35000"/>
                </a:schemeClr>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43EFE094-48E1-4700-956C-3F58D950F7A6}"/>
              </a:ext>
            </a:extLst>
          </p:cNvPr>
          <p:cNvSpPr/>
          <p:nvPr/>
        </p:nvSpPr>
        <p:spPr>
          <a:xfrm>
            <a:off x="4724400" y="1202672"/>
            <a:ext cx="7020560" cy="321331"/>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Overall Experience by:</a:t>
            </a:r>
            <a:endParaRPr lang="en-CA" sz="105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49" name="Chart 48">
            <a:extLst>
              <a:ext uri="{FF2B5EF4-FFF2-40B4-BE49-F238E27FC236}">
                <a16:creationId xmlns:a16="http://schemas.microsoft.com/office/drawing/2014/main" id="{51CB473F-3AE8-4866-BE00-39A57346F368}"/>
              </a:ext>
            </a:extLst>
          </p:cNvPr>
          <p:cNvGraphicFramePr/>
          <p:nvPr>
            <p:extLst>
              <p:ext uri="{D42A27DB-BD31-4B8C-83A1-F6EECF244321}">
                <p14:modId xmlns:p14="http://schemas.microsoft.com/office/powerpoint/2010/main" val="1697724770"/>
              </p:ext>
            </p:extLst>
          </p:nvPr>
        </p:nvGraphicFramePr>
        <p:xfrm>
          <a:off x="447039" y="1393369"/>
          <a:ext cx="3820159" cy="32401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2" name="Table 11">
            <a:extLst>
              <a:ext uri="{FF2B5EF4-FFF2-40B4-BE49-F238E27FC236}">
                <a16:creationId xmlns:a16="http://schemas.microsoft.com/office/drawing/2014/main" id="{6BE22883-6940-4D89-B5F2-87734BF053D1}"/>
              </a:ext>
            </a:extLst>
          </p:cNvPr>
          <p:cNvGraphicFramePr>
            <a:graphicFrameLocks noGrp="1"/>
          </p:cNvGraphicFramePr>
          <p:nvPr/>
        </p:nvGraphicFramePr>
        <p:xfrm>
          <a:off x="447040" y="4716230"/>
          <a:ext cx="3820160" cy="1001961"/>
        </p:xfrm>
        <a:graphic>
          <a:graphicData uri="http://schemas.openxmlformats.org/drawingml/2006/table">
            <a:tbl>
              <a:tblPr firstRow="1" bandRow="1">
                <a:tableStyleId>{2D5ABB26-0587-4C30-8999-92F81FD0307C}</a:tableStyleId>
              </a:tblPr>
              <a:tblGrid>
                <a:gridCol w="764032">
                  <a:extLst>
                    <a:ext uri="{9D8B030D-6E8A-4147-A177-3AD203B41FA5}">
                      <a16:colId xmlns:a16="http://schemas.microsoft.com/office/drawing/2014/main" val="4072597829"/>
                    </a:ext>
                  </a:extLst>
                </a:gridCol>
                <a:gridCol w="764032">
                  <a:extLst>
                    <a:ext uri="{9D8B030D-6E8A-4147-A177-3AD203B41FA5}">
                      <a16:colId xmlns:a16="http://schemas.microsoft.com/office/drawing/2014/main" val="2885621147"/>
                    </a:ext>
                  </a:extLst>
                </a:gridCol>
                <a:gridCol w="764032">
                  <a:extLst>
                    <a:ext uri="{9D8B030D-6E8A-4147-A177-3AD203B41FA5}">
                      <a16:colId xmlns:a16="http://schemas.microsoft.com/office/drawing/2014/main" val="2499703377"/>
                    </a:ext>
                  </a:extLst>
                </a:gridCol>
                <a:gridCol w="764032">
                  <a:extLst>
                    <a:ext uri="{9D8B030D-6E8A-4147-A177-3AD203B41FA5}">
                      <a16:colId xmlns:a16="http://schemas.microsoft.com/office/drawing/2014/main" val="99684561"/>
                    </a:ext>
                  </a:extLst>
                </a:gridCol>
                <a:gridCol w="764032">
                  <a:extLst>
                    <a:ext uri="{9D8B030D-6E8A-4147-A177-3AD203B41FA5}">
                      <a16:colId xmlns:a16="http://schemas.microsoft.com/office/drawing/2014/main" val="1089539668"/>
                    </a:ext>
                  </a:extLst>
                </a:gridCol>
              </a:tblGrid>
              <a:tr h="333987">
                <a:tc gridSpan="5">
                  <a:txBody>
                    <a:bodyPr/>
                    <a:lstStyle/>
                    <a:p>
                      <a:pPr algn="ctr"/>
                      <a:r>
                        <a:rPr lang="en-CA" sz="1200" b="1">
                          <a:solidFill>
                            <a:schemeClr val="tx1">
                              <a:lumMod val="65000"/>
                              <a:lumOff val="35000"/>
                            </a:schemeClr>
                          </a:solidFill>
                          <a:latin typeface="Arial" panose="020B0604020202020204" pitchFamily="34" charset="0"/>
                          <a:cs typeface="Arial" panose="020B0604020202020204" pitchFamily="34" charset="0"/>
                        </a:rPr>
                        <a:t>Score Distribution</a:t>
                      </a:r>
                    </a:p>
                  </a:txBody>
                  <a:tcPr marL="45720" marR="45720" anchor="ctr">
                    <a:lnB w="12700" cap="flat" cmpd="sng" algn="ctr">
                      <a:noFill/>
                      <a:prstDash val="solid"/>
                      <a:round/>
                      <a:headEnd type="none" w="med" len="med"/>
                      <a:tailEnd type="none" w="med" len="med"/>
                    </a:lnB>
                    <a:no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3"/>
                    </a:solid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solidFill>
                      <a:schemeClr val="tx1">
                        <a:lumMod val="50000"/>
                        <a:lumOff val="50000"/>
                      </a:schemeClr>
                    </a:solidFill>
                  </a:tcPr>
                </a:tc>
                <a:extLst>
                  <a:ext uri="{0D108BD9-81ED-4DB2-BD59-A6C34878D82A}">
                    <a16:rowId xmlns:a16="http://schemas.microsoft.com/office/drawing/2014/main" val="2965578475"/>
                  </a:ext>
                </a:extLst>
              </a:tr>
              <a:tr h="333987">
                <a:tc>
                  <a:txBody>
                    <a:bodyPr/>
                    <a:lstStyle/>
                    <a:p>
                      <a:pPr algn="ctr"/>
                      <a:r>
                        <a:rPr lang="en-CA" sz="1050" b="0">
                          <a:solidFill>
                            <a:schemeClr val="bg1"/>
                          </a:solidFill>
                          <a:latin typeface="Arial" panose="020B0604020202020204" pitchFamily="34" charset="0"/>
                          <a:cs typeface="Arial" panose="020B0604020202020204" pitchFamily="34" charset="0"/>
                        </a:rPr>
                        <a:t>Excellent</a:t>
                      </a:r>
                    </a:p>
                  </a:txBody>
                  <a:tcPr marL="45720" marR="4572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tx2"/>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Very Good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Good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accent2"/>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Fair</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70AD47"/>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Poor</a:t>
                      </a:r>
                    </a:p>
                  </a:txBody>
                  <a:tcPr marL="45720" marR="4572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460183376"/>
                  </a:ext>
                </a:extLst>
              </a:tr>
              <a:tr h="333987">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36%</a:t>
                      </a:r>
                    </a:p>
                  </a:txBody>
                  <a:tcPr marL="45720" marR="45720" anchor="ct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42%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17%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1%</a:t>
                      </a:r>
                    </a:p>
                  </a:txBody>
                  <a:tcPr marL="45720" marR="45720" anchor="ctr">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32054005"/>
                  </a:ext>
                </a:extLst>
              </a:tr>
            </a:tbl>
          </a:graphicData>
        </a:graphic>
      </p:graphicFrame>
      <p:graphicFrame>
        <p:nvGraphicFramePr>
          <p:cNvPr id="2" name="Table 3">
            <a:extLst>
              <a:ext uri="{FF2B5EF4-FFF2-40B4-BE49-F238E27FC236}">
                <a16:creationId xmlns:a16="http://schemas.microsoft.com/office/drawing/2014/main" id="{9B2EB48E-4506-410A-8C0F-A61B7E751197}"/>
              </a:ext>
            </a:extLst>
          </p:cNvPr>
          <p:cNvGraphicFramePr>
            <a:graphicFrameLocks noGrp="1"/>
          </p:cNvGraphicFramePr>
          <p:nvPr/>
        </p:nvGraphicFramePr>
        <p:xfrm>
          <a:off x="1458296" y="2387503"/>
          <a:ext cx="1815063" cy="1325880"/>
        </p:xfrm>
        <a:graphic>
          <a:graphicData uri="http://schemas.openxmlformats.org/drawingml/2006/table">
            <a:tbl>
              <a:tblPr firstRow="1" bandRow="1">
                <a:tableStyleId>{5C22544A-7EE6-4342-B048-85BDC9FD1C3A}</a:tableStyleId>
              </a:tblPr>
              <a:tblGrid>
                <a:gridCol w="1815063">
                  <a:extLst>
                    <a:ext uri="{9D8B030D-6E8A-4147-A177-3AD203B41FA5}">
                      <a16:colId xmlns:a16="http://schemas.microsoft.com/office/drawing/2014/main" val="2069317536"/>
                    </a:ext>
                  </a:extLst>
                </a:gridCol>
              </a:tblGrid>
              <a:tr h="370840">
                <a:tc>
                  <a:txBody>
                    <a:bodyPr/>
                    <a:lstStyle/>
                    <a:p>
                      <a:pPr algn="ctr"/>
                      <a:r>
                        <a:rPr lang="en-US" sz="4800">
                          <a:solidFill>
                            <a:schemeClr val="tx1">
                              <a:lumMod val="65000"/>
                              <a:lumOff val="35000"/>
                            </a:schemeClr>
                          </a:solidFill>
                          <a:latin typeface="Arial" panose="020B0604020202020204" pitchFamily="34" charset="0"/>
                          <a:cs typeface="Arial" panose="020B0604020202020204" pitchFamily="34" charset="0"/>
                        </a:rPr>
                        <a:t>4.07</a:t>
                      </a:r>
                    </a:p>
                  </a:txBody>
                  <a:tcPr marL="56777" marR="56777"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592329"/>
                  </a:ext>
                </a:extLst>
              </a:tr>
              <a:tr h="182880">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en-US" sz="1050">
                          <a:solidFill>
                            <a:schemeClr val="tx1">
                              <a:lumMod val="65000"/>
                              <a:lumOff val="35000"/>
                            </a:schemeClr>
                          </a:solidFill>
                          <a:latin typeface="Arial" panose="020B0604020202020204" pitchFamily="34" charset="0"/>
                          <a:cs typeface="Arial" panose="020B0604020202020204" pitchFamily="34" charset="0"/>
                        </a:rPr>
                        <a:t>(Average out of 5-pt scale)</a:t>
                      </a:r>
                    </a:p>
                  </a:txBody>
                  <a:tcPr marL="56777" marR="56777"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8011074"/>
                  </a:ext>
                </a:extLst>
              </a:tr>
              <a:tr h="182880">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US" sz="1050" b="0" i="0" u="none" strike="noStrike" kern="1200" cap="none" spc="0" normalizeH="0" baseline="0">
                          <a:ln>
                            <a:noFill/>
                          </a:ln>
                          <a:solidFill>
                            <a:schemeClr val="bg1">
                              <a:lumMod val="65000"/>
                            </a:schemeClr>
                          </a:solidFill>
                          <a:effectLst/>
                          <a:uLnTx/>
                          <a:uFillTx/>
                          <a:latin typeface="Arial" panose="020B0604020202020204" pitchFamily="34" charset="0"/>
                          <a:ea typeface="+mn-ea"/>
                          <a:cs typeface="Arial" panose="020B0604020202020204" pitchFamily="34" charset="0"/>
                        </a:rPr>
                        <a:t>(n=377)</a:t>
                      </a:r>
                    </a:p>
                  </a:txBody>
                  <a:tcPr marL="56777" marR="5677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2293304"/>
                  </a:ext>
                </a:extLst>
              </a:tr>
            </a:tbl>
          </a:graphicData>
        </a:graphic>
      </p:graphicFrame>
      <p:sp>
        <p:nvSpPr>
          <p:cNvPr id="4" name="Right Brace 3">
            <a:extLst>
              <a:ext uri="{FF2B5EF4-FFF2-40B4-BE49-F238E27FC236}">
                <a16:creationId xmlns:a16="http://schemas.microsoft.com/office/drawing/2014/main" id="{79D5C904-F0A1-4253-9E0C-2DE29E3C75D9}"/>
              </a:ext>
            </a:extLst>
          </p:cNvPr>
          <p:cNvSpPr/>
          <p:nvPr/>
        </p:nvSpPr>
        <p:spPr>
          <a:xfrm rot="16200000">
            <a:off x="2130697" y="2771313"/>
            <a:ext cx="452846" cy="3820162"/>
          </a:xfrm>
          <a:prstGeom prst="rightBrace">
            <a:avLst>
              <a:gd name="adj1" fmla="val 44871"/>
              <a:gd name="adj2" fmla="val 50000"/>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US"/>
          </a:p>
        </p:txBody>
      </p:sp>
      <p:graphicFrame>
        <p:nvGraphicFramePr>
          <p:cNvPr id="42" name="Chart 41">
            <a:extLst>
              <a:ext uri="{FF2B5EF4-FFF2-40B4-BE49-F238E27FC236}">
                <a16:creationId xmlns:a16="http://schemas.microsoft.com/office/drawing/2014/main" id="{C1250CBA-DA7A-DE4D-B470-EE1436BF9F6C}"/>
              </a:ext>
            </a:extLst>
          </p:cNvPr>
          <p:cNvGraphicFramePr/>
          <p:nvPr>
            <p:extLst>
              <p:ext uri="{D42A27DB-BD31-4B8C-83A1-F6EECF244321}">
                <p14:modId xmlns:p14="http://schemas.microsoft.com/office/powerpoint/2010/main" val="2107384096"/>
              </p:ext>
            </p:extLst>
          </p:nvPr>
        </p:nvGraphicFramePr>
        <p:xfrm>
          <a:off x="7548618" y="1623773"/>
          <a:ext cx="4168503" cy="58357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1" name="Chart 43">
            <a:extLst>
              <a:ext uri="{FF2B5EF4-FFF2-40B4-BE49-F238E27FC236}">
                <a16:creationId xmlns:a16="http://schemas.microsoft.com/office/drawing/2014/main" id="{420F7DAF-EB92-4056-817A-523F660723F9}"/>
              </a:ext>
            </a:extLst>
          </p:cNvPr>
          <p:cNvGraphicFramePr/>
          <p:nvPr>
            <p:extLst>
              <p:ext uri="{D42A27DB-BD31-4B8C-83A1-F6EECF244321}">
                <p14:modId xmlns:p14="http://schemas.microsoft.com/office/powerpoint/2010/main" val="2383210226"/>
              </p:ext>
            </p:extLst>
          </p:nvPr>
        </p:nvGraphicFramePr>
        <p:xfrm>
          <a:off x="7532248" y="2429514"/>
          <a:ext cx="4168503" cy="58357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44">
            <a:extLst>
              <a:ext uri="{FF2B5EF4-FFF2-40B4-BE49-F238E27FC236}">
                <a16:creationId xmlns:a16="http://schemas.microsoft.com/office/drawing/2014/main" id="{CD39315B-B47E-4C14-8879-D727FFCC5B9E}"/>
              </a:ext>
            </a:extLst>
          </p:cNvPr>
          <p:cNvGraphicFramePr/>
          <p:nvPr>
            <p:extLst>
              <p:ext uri="{D42A27DB-BD31-4B8C-83A1-F6EECF244321}">
                <p14:modId xmlns:p14="http://schemas.microsoft.com/office/powerpoint/2010/main" val="747120387"/>
              </p:ext>
            </p:extLst>
          </p:nvPr>
        </p:nvGraphicFramePr>
        <p:xfrm>
          <a:off x="7586271" y="3287562"/>
          <a:ext cx="4168800" cy="3636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50">
            <a:extLst>
              <a:ext uri="{FF2B5EF4-FFF2-40B4-BE49-F238E27FC236}">
                <a16:creationId xmlns:a16="http://schemas.microsoft.com/office/drawing/2014/main" id="{97EFABA2-3329-4C02-AEF0-839AA3FD939C}"/>
              </a:ext>
            </a:extLst>
          </p:cNvPr>
          <p:cNvGraphicFramePr/>
          <p:nvPr>
            <p:extLst>
              <p:ext uri="{D42A27DB-BD31-4B8C-83A1-F6EECF244321}">
                <p14:modId xmlns:p14="http://schemas.microsoft.com/office/powerpoint/2010/main" val="601669556"/>
              </p:ext>
            </p:extLst>
          </p:nvPr>
        </p:nvGraphicFramePr>
        <p:xfrm>
          <a:off x="7554857" y="4008375"/>
          <a:ext cx="4168800" cy="3636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Chart 52">
            <a:extLst>
              <a:ext uri="{FF2B5EF4-FFF2-40B4-BE49-F238E27FC236}">
                <a16:creationId xmlns:a16="http://schemas.microsoft.com/office/drawing/2014/main" id="{14A38654-4B70-49BC-97D4-4297560A79D8}"/>
              </a:ext>
            </a:extLst>
          </p:cNvPr>
          <p:cNvGraphicFramePr/>
          <p:nvPr>
            <p:extLst>
              <p:ext uri="{D42A27DB-BD31-4B8C-83A1-F6EECF244321}">
                <p14:modId xmlns:p14="http://schemas.microsoft.com/office/powerpoint/2010/main" val="2373032325"/>
              </p:ext>
            </p:extLst>
          </p:nvPr>
        </p:nvGraphicFramePr>
        <p:xfrm>
          <a:off x="7558976" y="4716832"/>
          <a:ext cx="4168800" cy="3636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2" name="Chart 53">
            <a:extLst>
              <a:ext uri="{FF2B5EF4-FFF2-40B4-BE49-F238E27FC236}">
                <a16:creationId xmlns:a16="http://schemas.microsoft.com/office/drawing/2014/main" id="{ACD17F65-DDA8-450D-9B1A-1948987CF813}"/>
              </a:ext>
            </a:extLst>
          </p:cNvPr>
          <p:cNvGraphicFramePr/>
          <p:nvPr>
            <p:extLst>
              <p:ext uri="{D42A27DB-BD31-4B8C-83A1-F6EECF244321}">
                <p14:modId xmlns:p14="http://schemas.microsoft.com/office/powerpoint/2010/main" val="1751851490"/>
              </p:ext>
            </p:extLst>
          </p:nvPr>
        </p:nvGraphicFramePr>
        <p:xfrm>
          <a:off x="7548618" y="5430923"/>
          <a:ext cx="4168800" cy="363600"/>
        </p:xfrm>
        <a:graphic>
          <a:graphicData uri="http://schemas.openxmlformats.org/drawingml/2006/chart">
            <c:chart xmlns:c="http://schemas.openxmlformats.org/drawingml/2006/chart" xmlns:r="http://schemas.openxmlformats.org/officeDocument/2006/relationships" r:id="rId15"/>
          </a:graphicData>
        </a:graphic>
      </p:graphicFrame>
      <p:sp>
        <p:nvSpPr>
          <p:cNvPr id="5" name="Slide Number Placeholder 4">
            <a:extLst>
              <a:ext uri="{FF2B5EF4-FFF2-40B4-BE49-F238E27FC236}">
                <a16:creationId xmlns:a16="http://schemas.microsoft.com/office/drawing/2014/main" id="{80DE5A6B-EC9E-AD3D-E250-8F9A4F271BE6}"/>
              </a:ext>
            </a:extLst>
          </p:cNvPr>
          <p:cNvSpPr>
            <a:spLocks noGrp="1"/>
          </p:cNvSpPr>
          <p:nvPr>
            <p:ph type="sldNum" sz="quarter" idx="4"/>
          </p:nvPr>
        </p:nvSpPr>
        <p:spPr/>
        <p:txBody>
          <a:bodyPr/>
          <a:lstStyle/>
          <a:p>
            <a:fld id="{13DAD56E-802A-2646-A8DB-6610A51D0FC3}" type="slidenum">
              <a:rPr lang="en-IN" smtClean="0"/>
              <a:t>20</a:t>
            </a:fld>
            <a:endParaRPr lang="en-IN"/>
          </a:p>
        </p:txBody>
      </p:sp>
    </p:spTree>
    <p:extLst>
      <p:ext uri="{BB962C8B-B14F-4D97-AF65-F5344CB8AC3E}">
        <p14:creationId xmlns:p14="http://schemas.microsoft.com/office/powerpoint/2010/main" val="10519774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18">
            <a:extLst>
              <a:ext uri="{FF2B5EF4-FFF2-40B4-BE49-F238E27FC236}">
                <a16:creationId xmlns:a16="http://schemas.microsoft.com/office/drawing/2014/main" id="{0BC98AD0-1A4F-4099-8395-146028C1A9B2}"/>
              </a:ext>
            </a:extLst>
          </p:cNvPr>
          <p:cNvGraphicFramePr>
            <a:graphicFrameLocks noGrp="1"/>
          </p:cNvGraphicFramePr>
          <p:nvPr>
            <p:extLst>
              <p:ext uri="{D42A27DB-BD31-4B8C-83A1-F6EECF244321}">
                <p14:modId xmlns:p14="http://schemas.microsoft.com/office/powerpoint/2010/main" val="1526850059"/>
              </p:ext>
            </p:extLst>
          </p:nvPr>
        </p:nvGraphicFramePr>
        <p:xfrm>
          <a:off x="4724400" y="1524003"/>
          <a:ext cx="7020560" cy="4464000"/>
        </p:xfrm>
        <a:graphic>
          <a:graphicData uri="http://schemas.openxmlformats.org/drawingml/2006/table">
            <a:tbl>
              <a:tblPr firstRow="1" bandRow="1">
                <a:tableStyleId>{2D5ABB26-0587-4C30-8999-92F81FD0307C}</a:tableStyleId>
              </a:tblPr>
              <a:tblGrid>
                <a:gridCol w="702817">
                  <a:extLst>
                    <a:ext uri="{9D8B030D-6E8A-4147-A177-3AD203B41FA5}">
                      <a16:colId xmlns:a16="http://schemas.microsoft.com/office/drawing/2014/main" val="2855524568"/>
                    </a:ext>
                  </a:extLst>
                </a:gridCol>
                <a:gridCol w="2169337">
                  <a:extLst>
                    <a:ext uri="{9D8B030D-6E8A-4147-A177-3AD203B41FA5}">
                      <a16:colId xmlns:a16="http://schemas.microsoft.com/office/drawing/2014/main" val="3028655941"/>
                    </a:ext>
                  </a:extLst>
                </a:gridCol>
                <a:gridCol w="4148406">
                  <a:extLst>
                    <a:ext uri="{9D8B030D-6E8A-4147-A177-3AD203B41FA5}">
                      <a16:colId xmlns:a16="http://schemas.microsoft.com/office/drawing/2014/main" val="1837332598"/>
                    </a:ext>
                  </a:extLst>
                </a:gridCol>
              </a:tblGrid>
              <a:tr h="792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dpi="0" rotWithShape="1">
                      <a:blip r:embed="rId3"/>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Main Reason for Travel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3465214"/>
                  </a:ext>
                </a:extLst>
              </a:tr>
              <a:tr h="792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4"/>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Traffic Type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2926485"/>
                  </a:ext>
                </a:extLst>
              </a:tr>
              <a:tr h="720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5"/>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Connection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934512"/>
                  </a:ext>
                </a:extLst>
              </a:tr>
              <a:tr h="720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6"/>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Group Composition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392780"/>
                  </a:ext>
                </a:extLst>
              </a:tr>
              <a:tr h="720000">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a:blip r:embed="rId7"/>
                      <a:stretch>
                        <a:fillRect/>
                      </a:stretch>
                    </a:blipFill>
                  </a:tcPr>
                </a:tc>
                <a:tc>
                  <a:txBody>
                    <a:bodyPr/>
                    <a:lstStyle/>
                    <a:p>
                      <a:pPr algn="l"/>
                      <a:r>
                        <a:rPr lang="en-CA" sz="1050" b="1" i="0" u="none" strike="noStrike" kern="1200">
                          <a:solidFill>
                            <a:schemeClr val="tx2"/>
                          </a:solidFill>
                          <a:effectLst/>
                          <a:latin typeface="Arial" panose="020B0604020202020204" pitchFamily="34" charset="0"/>
                          <a:ea typeface="+mn-ea"/>
                          <a:cs typeface="Arial" panose="020B0604020202020204" pitchFamily="34" charset="0"/>
                        </a:rPr>
                        <a:t>Flight Status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l"/>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586905"/>
                  </a:ext>
                </a:extLst>
              </a:tr>
              <a:tr h="72000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stretch>
                        <a:fillRect/>
                      </a:stretch>
                    </a:blip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050" b="1" i="0" u="none" strike="noStrike" kern="1200">
                          <a:solidFill>
                            <a:schemeClr val="tx2"/>
                          </a:solidFill>
                          <a:effectLst/>
                          <a:latin typeface="Arial" panose="020B0604020202020204" pitchFamily="34" charset="0"/>
                          <a:ea typeface="+mn-ea"/>
                          <a:cs typeface="Arial" panose="020B0604020202020204" pitchFamily="34" charset="0"/>
                        </a:rPr>
                        <a:t>Perception of Crowd*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8433876"/>
                  </a:ext>
                </a:extLst>
              </a:tr>
            </a:tbl>
          </a:graphicData>
        </a:graphic>
      </p:graphicFrame>
      <p:sp>
        <p:nvSpPr>
          <p:cNvPr id="35" name="Rectangle 34">
            <a:extLst>
              <a:ext uri="{FF2B5EF4-FFF2-40B4-BE49-F238E27FC236}">
                <a16:creationId xmlns:a16="http://schemas.microsoft.com/office/drawing/2014/main" id="{441E2C29-3670-4F39-BC00-7AA9EAA8F536}"/>
              </a:ext>
            </a:extLst>
          </p:cNvPr>
          <p:cNvSpPr/>
          <p:nvPr/>
        </p:nvSpPr>
        <p:spPr>
          <a:xfrm>
            <a:off x="342901" y="1202672"/>
            <a:ext cx="4074566" cy="4754994"/>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DCF830FE-03CD-48A2-B7BF-3C063A81A522}"/>
              </a:ext>
            </a:extLst>
          </p:cNvPr>
          <p:cNvSpPr>
            <a:spLocks noGrp="1"/>
          </p:cNvSpPr>
          <p:nvPr>
            <p:ph type="title"/>
          </p:nvPr>
        </p:nvSpPr>
        <p:spPr/>
        <p:txBody>
          <a:bodyPr>
            <a:normAutofit/>
          </a:bodyPr>
          <a:lstStyle/>
          <a:p>
            <a:r>
              <a:rPr lang="en-CA"/>
              <a:t>BWI – Airport Performance</a:t>
            </a:r>
            <a:br>
              <a:rPr lang="en-CA"/>
            </a:br>
            <a:r>
              <a:rPr lang="en-IN" b="0">
                <a:solidFill>
                  <a:schemeClr val="bg2"/>
                </a:solidFill>
              </a:rPr>
              <a:t>Satisfaction: Overall &amp; by Segments – Q2 2023</a:t>
            </a:r>
            <a:endParaRPr lang="en-CA" b="0">
              <a:solidFill>
                <a:schemeClr val="bg2"/>
              </a:solidFill>
            </a:endParaRPr>
          </a:p>
        </p:txBody>
      </p:sp>
      <p:sp>
        <p:nvSpPr>
          <p:cNvPr id="36" name="Rectangle 35">
            <a:extLst>
              <a:ext uri="{FF2B5EF4-FFF2-40B4-BE49-F238E27FC236}">
                <a16:creationId xmlns:a16="http://schemas.microsoft.com/office/drawing/2014/main" id="{6BB14ECE-7A0E-45B8-A20B-5E7A6DDE49BF}"/>
              </a:ext>
            </a:extLst>
          </p:cNvPr>
          <p:cNvSpPr/>
          <p:nvPr/>
        </p:nvSpPr>
        <p:spPr>
          <a:xfrm>
            <a:off x="447040" y="1202672"/>
            <a:ext cx="3820160" cy="321331"/>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Overall Satisfaction</a:t>
            </a:r>
            <a:endParaRPr lang="en-CA" sz="1050">
              <a:solidFill>
                <a:schemeClr val="tx1">
                  <a:lumMod val="65000"/>
                  <a:lumOff val="35000"/>
                </a:schemeClr>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43EFE094-48E1-4700-956C-3F58D950F7A6}"/>
              </a:ext>
            </a:extLst>
          </p:cNvPr>
          <p:cNvSpPr/>
          <p:nvPr/>
        </p:nvSpPr>
        <p:spPr>
          <a:xfrm>
            <a:off x="4724400" y="1202672"/>
            <a:ext cx="7020560" cy="321331"/>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Overall Satisfaction by:</a:t>
            </a:r>
            <a:endParaRPr lang="en-CA" sz="105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49" name="Chart 48">
            <a:extLst>
              <a:ext uri="{FF2B5EF4-FFF2-40B4-BE49-F238E27FC236}">
                <a16:creationId xmlns:a16="http://schemas.microsoft.com/office/drawing/2014/main" id="{51CB473F-3AE8-4866-BE00-39A57346F368}"/>
              </a:ext>
            </a:extLst>
          </p:cNvPr>
          <p:cNvGraphicFramePr/>
          <p:nvPr/>
        </p:nvGraphicFramePr>
        <p:xfrm>
          <a:off x="447039" y="1393369"/>
          <a:ext cx="3820159" cy="32401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2" name="Table 11">
            <a:extLst>
              <a:ext uri="{FF2B5EF4-FFF2-40B4-BE49-F238E27FC236}">
                <a16:creationId xmlns:a16="http://schemas.microsoft.com/office/drawing/2014/main" id="{6BE22883-6940-4D89-B5F2-87734BF053D1}"/>
              </a:ext>
            </a:extLst>
          </p:cNvPr>
          <p:cNvGraphicFramePr>
            <a:graphicFrameLocks noGrp="1"/>
          </p:cNvGraphicFramePr>
          <p:nvPr/>
        </p:nvGraphicFramePr>
        <p:xfrm>
          <a:off x="447040" y="4716230"/>
          <a:ext cx="3820160" cy="1001961"/>
        </p:xfrm>
        <a:graphic>
          <a:graphicData uri="http://schemas.openxmlformats.org/drawingml/2006/table">
            <a:tbl>
              <a:tblPr firstRow="1" bandRow="1">
                <a:tableStyleId>{2D5ABB26-0587-4C30-8999-92F81FD0307C}</a:tableStyleId>
              </a:tblPr>
              <a:tblGrid>
                <a:gridCol w="764032">
                  <a:extLst>
                    <a:ext uri="{9D8B030D-6E8A-4147-A177-3AD203B41FA5}">
                      <a16:colId xmlns:a16="http://schemas.microsoft.com/office/drawing/2014/main" val="4072597829"/>
                    </a:ext>
                  </a:extLst>
                </a:gridCol>
                <a:gridCol w="764032">
                  <a:extLst>
                    <a:ext uri="{9D8B030D-6E8A-4147-A177-3AD203B41FA5}">
                      <a16:colId xmlns:a16="http://schemas.microsoft.com/office/drawing/2014/main" val="2885621147"/>
                    </a:ext>
                  </a:extLst>
                </a:gridCol>
                <a:gridCol w="764032">
                  <a:extLst>
                    <a:ext uri="{9D8B030D-6E8A-4147-A177-3AD203B41FA5}">
                      <a16:colId xmlns:a16="http://schemas.microsoft.com/office/drawing/2014/main" val="2499703377"/>
                    </a:ext>
                  </a:extLst>
                </a:gridCol>
                <a:gridCol w="764032">
                  <a:extLst>
                    <a:ext uri="{9D8B030D-6E8A-4147-A177-3AD203B41FA5}">
                      <a16:colId xmlns:a16="http://schemas.microsoft.com/office/drawing/2014/main" val="99684561"/>
                    </a:ext>
                  </a:extLst>
                </a:gridCol>
                <a:gridCol w="764032">
                  <a:extLst>
                    <a:ext uri="{9D8B030D-6E8A-4147-A177-3AD203B41FA5}">
                      <a16:colId xmlns:a16="http://schemas.microsoft.com/office/drawing/2014/main" val="1089539668"/>
                    </a:ext>
                  </a:extLst>
                </a:gridCol>
              </a:tblGrid>
              <a:tr h="333987">
                <a:tc gridSpan="5">
                  <a:txBody>
                    <a:bodyPr/>
                    <a:lstStyle/>
                    <a:p>
                      <a:pPr algn="ctr"/>
                      <a:r>
                        <a:rPr lang="en-CA" sz="1200" b="1">
                          <a:solidFill>
                            <a:schemeClr val="tx1">
                              <a:lumMod val="65000"/>
                              <a:lumOff val="35000"/>
                            </a:schemeClr>
                          </a:solidFill>
                          <a:latin typeface="Arial" panose="020B0604020202020204" pitchFamily="34" charset="0"/>
                          <a:cs typeface="Arial" panose="020B0604020202020204" pitchFamily="34" charset="0"/>
                        </a:rPr>
                        <a:t>Score Distribution</a:t>
                      </a:r>
                    </a:p>
                  </a:txBody>
                  <a:tcPr marL="45720" marR="45720" anchor="ctr">
                    <a:lnB w="12700" cap="flat" cmpd="sng" algn="ctr">
                      <a:noFill/>
                      <a:prstDash val="solid"/>
                      <a:round/>
                      <a:headEnd type="none" w="med" len="med"/>
                      <a:tailEnd type="none" w="med" len="med"/>
                    </a:lnB>
                    <a:no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3"/>
                    </a:solidFill>
                  </a:tcPr>
                </a:tc>
                <a:tc hMerge="1">
                  <a:txBody>
                    <a:bodyPr/>
                    <a:lstStyle/>
                    <a:p>
                      <a:pPr algn="ctr"/>
                      <a:endParaRPr lang="en-CA" sz="1050" b="0">
                        <a:solidFill>
                          <a:schemeClr val="bg1"/>
                        </a:solidFill>
                        <a:latin typeface="Arial" panose="020B0604020202020204" pitchFamily="34" charset="0"/>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solidFill>
                      <a:schemeClr val="tx1">
                        <a:lumMod val="50000"/>
                        <a:lumOff val="50000"/>
                      </a:schemeClr>
                    </a:solidFill>
                  </a:tcPr>
                </a:tc>
                <a:extLst>
                  <a:ext uri="{0D108BD9-81ED-4DB2-BD59-A6C34878D82A}">
                    <a16:rowId xmlns:a16="http://schemas.microsoft.com/office/drawing/2014/main" val="2965578475"/>
                  </a:ext>
                </a:extLst>
              </a:tr>
              <a:tr h="333987">
                <a:tc>
                  <a:txBody>
                    <a:bodyPr/>
                    <a:lstStyle/>
                    <a:p>
                      <a:pPr algn="ctr"/>
                      <a:r>
                        <a:rPr lang="en-CA" sz="1050" b="0">
                          <a:solidFill>
                            <a:schemeClr val="bg1"/>
                          </a:solidFill>
                          <a:latin typeface="Arial" panose="020B0604020202020204" pitchFamily="34" charset="0"/>
                          <a:cs typeface="Arial" panose="020B0604020202020204" pitchFamily="34" charset="0"/>
                        </a:rPr>
                        <a:t>Excellent</a:t>
                      </a:r>
                    </a:p>
                  </a:txBody>
                  <a:tcPr marL="45720" marR="4572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tx2"/>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Very Good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Good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accent2"/>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Fair</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70AD47"/>
                    </a:solidFill>
                  </a:tcPr>
                </a:tc>
                <a:tc>
                  <a:txBody>
                    <a:bodyPr/>
                    <a:lstStyle/>
                    <a:p>
                      <a:pPr algn="ctr"/>
                      <a:r>
                        <a:rPr lang="en-CA" sz="1050" b="0">
                          <a:solidFill>
                            <a:schemeClr val="bg1"/>
                          </a:solidFill>
                          <a:latin typeface="Arial" panose="020B0604020202020204" pitchFamily="34" charset="0"/>
                          <a:cs typeface="Arial" panose="020B0604020202020204" pitchFamily="34" charset="0"/>
                        </a:rPr>
                        <a:t>Poor</a:t>
                      </a:r>
                    </a:p>
                  </a:txBody>
                  <a:tcPr marL="45720" marR="4572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460183376"/>
                  </a:ext>
                </a:extLst>
              </a:tr>
              <a:tr h="333987">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35%</a:t>
                      </a:r>
                    </a:p>
                  </a:txBody>
                  <a:tcPr marL="45720" marR="45720" anchor="ct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45%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17%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0%</a:t>
                      </a:r>
                    </a:p>
                  </a:txBody>
                  <a:tcPr marL="45720" marR="45720" anchor="ctr">
                    <a:lnL w="12700"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32054005"/>
                  </a:ext>
                </a:extLst>
              </a:tr>
            </a:tbl>
          </a:graphicData>
        </a:graphic>
      </p:graphicFrame>
      <p:graphicFrame>
        <p:nvGraphicFramePr>
          <p:cNvPr id="2" name="Table 3">
            <a:extLst>
              <a:ext uri="{FF2B5EF4-FFF2-40B4-BE49-F238E27FC236}">
                <a16:creationId xmlns:a16="http://schemas.microsoft.com/office/drawing/2014/main" id="{9B2EB48E-4506-410A-8C0F-A61B7E751197}"/>
              </a:ext>
            </a:extLst>
          </p:cNvPr>
          <p:cNvGraphicFramePr>
            <a:graphicFrameLocks noGrp="1"/>
          </p:cNvGraphicFramePr>
          <p:nvPr/>
        </p:nvGraphicFramePr>
        <p:xfrm>
          <a:off x="1458296" y="2387503"/>
          <a:ext cx="1815063" cy="1325880"/>
        </p:xfrm>
        <a:graphic>
          <a:graphicData uri="http://schemas.openxmlformats.org/drawingml/2006/table">
            <a:tbl>
              <a:tblPr firstRow="1" bandRow="1">
                <a:tableStyleId>{5C22544A-7EE6-4342-B048-85BDC9FD1C3A}</a:tableStyleId>
              </a:tblPr>
              <a:tblGrid>
                <a:gridCol w="1815063">
                  <a:extLst>
                    <a:ext uri="{9D8B030D-6E8A-4147-A177-3AD203B41FA5}">
                      <a16:colId xmlns:a16="http://schemas.microsoft.com/office/drawing/2014/main" val="2069317536"/>
                    </a:ext>
                  </a:extLst>
                </a:gridCol>
              </a:tblGrid>
              <a:tr h="370840">
                <a:tc>
                  <a:txBody>
                    <a:bodyPr/>
                    <a:lstStyle/>
                    <a:p>
                      <a:pPr algn="ctr"/>
                      <a:r>
                        <a:rPr lang="en-US" sz="4800">
                          <a:solidFill>
                            <a:schemeClr val="tx1">
                              <a:lumMod val="65000"/>
                              <a:lumOff val="35000"/>
                            </a:schemeClr>
                          </a:solidFill>
                          <a:latin typeface="Arial" panose="020B0604020202020204" pitchFamily="34" charset="0"/>
                          <a:cs typeface="Arial" panose="020B0604020202020204" pitchFamily="34" charset="0"/>
                        </a:rPr>
                        <a:t>4.12</a:t>
                      </a:r>
                    </a:p>
                  </a:txBody>
                  <a:tcPr marL="56777" marR="56777"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592329"/>
                  </a:ext>
                </a:extLst>
              </a:tr>
              <a:tr h="182880">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en-US" sz="1050">
                          <a:solidFill>
                            <a:schemeClr val="tx1">
                              <a:lumMod val="65000"/>
                              <a:lumOff val="35000"/>
                            </a:schemeClr>
                          </a:solidFill>
                          <a:latin typeface="Arial" panose="020B0604020202020204" pitchFamily="34" charset="0"/>
                          <a:cs typeface="Arial" panose="020B0604020202020204" pitchFamily="34" charset="0"/>
                        </a:rPr>
                        <a:t>(Average out of 5-pt scale)</a:t>
                      </a:r>
                    </a:p>
                  </a:txBody>
                  <a:tcPr marL="56777" marR="56777"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8011074"/>
                  </a:ext>
                </a:extLst>
              </a:tr>
              <a:tr h="182880">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US" sz="1050" b="0" i="0" u="none" strike="noStrike" kern="1200" cap="none" spc="0" normalizeH="0" baseline="0">
                          <a:ln>
                            <a:noFill/>
                          </a:ln>
                          <a:solidFill>
                            <a:schemeClr val="bg1">
                              <a:lumMod val="65000"/>
                            </a:schemeClr>
                          </a:solidFill>
                          <a:effectLst/>
                          <a:uLnTx/>
                          <a:uFillTx/>
                          <a:latin typeface="Arial" panose="020B0604020202020204" pitchFamily="34" charset="0"/>
                          <a:ea typeface="+mn-ea"/>
                          <a:cs typeface="Arial" panose="020B0604020202020204" pitchFamily="34" charset="0"/>
                        </a:rPr>
                        <a:t>(n=377)</a:t>
                      </a:r>
                    </a:p>
                  </a:txBody>
                  <a:tcPr marL="56777" marR="5677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2293304"/>
                  </a:ext>
                </a:extLst>
              </a:tr>
            </a:tbl>
          </a:graphicData>
        </a:graphic>
      </p:graphicFrame>
      <p:sp>
        <p:nvSpPr>
          <p:cNvPr id="4" name="Right Brace 3">
            <a:extLst>
              <a:ext uri="{FF2B5EF4-FFF2-40B4-BE49-F238E27FC236}">
                <a16:creationId xmlns:a16="http://schemas.microsoft.com/office/drawing/2014/main" id="{79D5C904-F0A1-4253-9E0C-2DE29E3C75D9}"/>
              </a:ext>
            </a:extLst>
          </p:cNvPr>
          <p:cNvSpPr/>
          <p:nvPr/>
        </p:nvSpPr>
        <p:spPr>
          <a:xfrm rot="16200000">
            <a:off x="2130697" y="2771313"/>
            <a:ext cx="452846" cy="3820162"/>
          </a:xfrm>
          <a:prstGeom prst="rightBrace">
            <a:avLst>
              <a:gd name="adj1" fmla="val 44871"/>
              <a:gd name="adj2" fmla="val 50000"/>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US"/>
          </a:p>
        </p:txBody>
      </p:sp>
      <p:sp>
        <p:nvSpPr>
          <p:cNvPr id="38" name="Text Placeholder 37">
            <a:extLst>
              <a:ext uri="{FF2B5EF4-FFF2-40B4-BE49-F238E27FC236}">
                <a16:creationId xmlns:a16="http://schemas.microsoft.com/office/drawing/2014/main" id="{971188D7-A0BF-4EEC-9A1C-4F2EF87C086F}"/>
              </a:ext>
            </a:extLst>
          </p:cNvPr>
          <p:cNvSpPr>
            <a:spLocks noGrp="1"/>
          </p:cNvSpPr>
          <p:nvPr>
            <p:ph type="body" sz="quarter" idx="11"/>
          </p:nvPr>
        </p:nvSpPr>
        <p:spPr>
          <a:xfrm>
            <a:off x="342900" y="6092898"/>
            <a:ext cx="11849100" cy="433315"/>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lvl1pPr>
              <a:defRPr>
                <a:solidFill>
                  <a:srgbClr val="FFFFFF"/>
                </a:solidFill>
                <a:latin typeface="Arial"/>
              </a:defRPr>
            </a:lvl1pPr>
            <a:lvl2pPr>
              <a:defRPr>
                <a:solidFill>
                  <a:srgbClr val="FFFFFF"/>
                </a:solidFill>
                <a:latin typeface="Arial"/>
              </a:defRPr>
            </a:lvl2pPr>
            <a:lvl3pPr>
              <a:defRPr>
                <a:solidFill>
                  <a:srgbClr val="FFFFFF"/>
                </a:solidFill>
                <a:latin typeface="Arial"/>
              </a:defRPr>
            </a:lvl3pPr>
            <a:lvl4pPr>
              <a:defRPr>
                <a:solidFill>
                  <a:srgbClr val="FFFFFF"/>
                </a:solidFill>
                <a:latin typeface="Arial"/>
              </a:defRPr>
            </a:lvl4pPr>
            <a:lvl5pPr>
              <a:defRPr>
                <a:solidFill>
                  <a:srgbClr val="FFFFFF"/>
                </a:solidFill>
                <a:latin typeface="Arial"/>
              </a:defRPr>
            </a:lvl5pPr>
            <a:lvl6pPr>
              <a:defRPr>
                <a:solidFill>
                  <a:srgbClr val="FFFFFF"/>
                </a:solidFill>
                <a:latin typeface="Arial"/>
              </a:defRPr>
            </a:lvl6pPr>
            <a:lvl7pPr>
              <a:defRPr>
                <a:solidFill>
                  <a:srgbClr val="FFFFFF"/>
                </a:solidFill>
                <a:latin typeface="Arial"/>
              </a:defRPr>
            </a:lvl7pPr>
            <a:lvl8pPr>
              <a:defRPr>
                <a:solidFill>
                  <a:srgbClr val="FFFFFF"/>
                </a:solidFill>
                <a:latin typeface="Arial"/>
              </a:defRPr>
            </a:lvl8pPr>
            <a:lvl9pPr>
              <a:defRPr>
                <a:solidFill>
                  <a:srgbClr val="FFFFFF"/>
                </a:solidFill>
                <a:latin typeface="Arial"/>
              </a:defRPr>
            </a:lvl9pPr>
          </a:lstStyle>
          <a:p>
            <a:pPr>
              <a:spcBef>
                <a:spcPct val="0"/>
              </a:spcBef>
            </a:pPr>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pPr>
              <a:spcBef>
                <a:spcPct val="0"/>
              </a:spcBef>
            </a:pPr>
            <a:r>
              <a:rPr lang="en-US" sz="800" i="1">
                <a:solidFill>
                  <a:schemeClr val="tx1">
                    <a:lumMod val="85000"/>
                    <a:lumOff val="15000"/>
                  </a:schemeClr>
                </a:solidFill>
                <a:latin typeface="Arial" panose="020B0604020202020204" pitchFamily="34" charset="0"/>
                <a:cs typeface="Arial" panose="020B0604020202020204" pitchFamily="34" charset="0"/>
              </a:rPr>
              <a:t>Q10. Based on your experience today, please rate THIS airport – Overall Satisfaction </a:t>
            </a:r>
          </a:p>
          <a:p>
            <a:pPr>
              <a:spcBef>
                <a:spcPct val="0"/>
              </a:spcBef>
            </a:pPr>
            <a:r>
              <a:rPr lang="en-CA" sz="800" i="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Note: </a:t>
            </a:r>
            <a:r>
              <a:rPr lang="en-US" sz="800" i="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The green and red values</a:t>
            </a:r>
            <a:r>
              <a:rPr lang="en-CA" sz="800" i="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 indicate that the segment’s performance is </a:t>
            </a:r>
            <a:r>
              <a:rPr kumimoji="0" lang="en-CA"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CA"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CA"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a:t>
            </a:r>
            <a:r>
              <a:rPr kumimoji="0" lang="en-CA"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CA" sz="800" i="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at a statistically significant level (95%). Each segment’s performance is compared to that of the rest of the groups, i.e., TOTAL others (excluding their own segment).</a:t>
            </a:r>
          </a:p>
          <a:p>
            <a:pPr>
              <a:spcBef>
                <a:spcPct val="0"/>
              </a:spcBef>
            </a:pPr>
            <a:r>
              <a:rPr lang="en-US" sz="800" i="1">
                <a:solidFill>
                  <a:schemeClr val="tx1">
                    <a:lumMod val="85000"/>
                    <a:lumOff val="15000"/>
                  </a:schemeClr>
                </a:solidFill>
                <a:latin typeface="Arial" panose="020B0604020202020204" pitchFamily="34" charset="0"/>
                <a:cs typeface="Arial" panose="020B0604020202020204" pitchFamily="34" charset="0"/>
              </a:rPr>
              <a:t>*T2 and B2 respectively refer to respondents who selected the top 2 boxes (Not at all crowded, Not crowded) and the bottom 2 boxes (Crowded, Very crowded) on the 5-pt scale. </a:t>
            </a:r>
          </a:p>
        </p:txBody>
      </p:sp>
      <p:graphicFrame>
        <p:nvGraphicFramePr>
          <p:cNvPr id="21" name="Chart 41">
            <a:extLst>
              <a:ext uri="{FF2B5EF4-FFF2-40B4-BE49-F238E27FC236}">
                <a16:creationId xmlns:a16="http://schemas.microsoft.com/office/drawing/2014/main" id="{6FB0398E-3919-451B-B9F1-661EC2C4ADAF}"/>
              </a:ext>
            </a:extLst>
          </p:cNvPr>
          <p:cNvGraphicFramePr/>
          <p:nvPr>
            <p:extLst>
              <p:ext uri="{D42A27DB-BD31-4B8C-83A1-F6EECF244321}">
                <p14:modId xmlns:p14="http://schemas.microsoft.com/office/powerpoint/2010/main" val="2561043413"/>
              </p:ext>
            </p:extLst>
          </p:nvPr>
        </p:nvGraphicFramePr>
        <p:xfrm>
          <a:off x="7545442" y="1623773"/>
          <a:ext cx="4168503" cy="58357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Chart 43">
            <a:extLst>
              <a:ext uri="{FF2B5EF4-FFF2-40B4-BE49-F238E27FC236}">
                <a16:creationId xmlns:a16="http://schemas.microsoft.com/office/drawing/2014/main" id="{526B8D00-A0DF-4C1C-A0B8-D2F7617398FA}"/>
              </a:ext>
            </a:extLst>
          </p:cNvPr>
          <p:cNvGraphicFramePr/>
          <p:nvPr>
            <p:extLst>
              <p:ext uri="{D42A27DB-BD31-4B8C-83A1-F6EECF244321}">
                <p14:modId xmlns:p14="http://schemas.microsoft.com/office/powerpoint/2010/main" val="3568422463"/>
              </p:ext>
            </p:extLst>
          </p:nvPr>
        </p:nvGraphicFramePr>
        <p:xfrm>
          <a:off x="7542831" y="2429514"/>
          <a:ext cx="4168503" cy="58357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Chart 44">
            <a:extLst>
              <a:ext uri="{FF2B5EF4-FFF2-40B4-BE49-F238E27FC236}">
                <a16:creationId xmlns:a16="http://schemas.microsoft.com/office/drawing/2014/main" id="{F5334FA3-7DB4-49CB-81B8-41105DD67E68}"/>
              </a:ext>
            </a:extLst>
          </p:cNvPr>
          <p:cNvGraphicFramePr/>
          <p:nvPr>
            <p:extLst>
              <p:ext uri="{D42A27DB-BD31-4B8C-83A1-F6EECF244321}">
                <p14:modId xmlns:p14="http://schemas.microsoft.com/office/powerpoint/2010/main" val="3410588832"/>
              </p:ext>
            </p:extLst>
          </p:nvPr>
        </p:nvGraphicFramePr>
        <p:xfrm>
          <a:off x="7586271" y="3287562"/>
          <a:ext cx="4168800" cy="3636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4" name="Chart 50">
            <a:extLst>
              <a:ext uri="{FF2B5EF4-FFF2-40B4-BE49-F238E27FC236}">
                <a16:creationId xmlns:a16="http://schemas.microsoft.com/office/drawing/2014/main" id="{22584D13-5275-4F6A-8F33-1C8CDDDD34C8}"/>
              </a:ext>
            </a:extLst>
          </p:cNvPr>
          <p:cNvGraphicFramePr/>
          <p:nvPr>
            <p:extLst>
              <p:ext uri="{D42A27DB-BD31-4B8C-83A1-F6EECF244321}">
                <p14:modId xmlns:p14="http://schemas.microsoft.com/office/powerpoint/2010/main" val="669454278"/>
              </p:ext>
            </p:extLst>
          </p:nvPr>
        </p:nvGraphicFramePr>
        <p:xfrm>
          <a:off x="7554857" y="4008375"/>
          <a:ext cx="4168800" cy="3636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 name="Chart 52">
            <a:extLst>
              <a:ext uri="{FF2B5EF4-FFF2-40B4-BE49-F238E27FC236}">
                <a16:creationId xmlns:a16="http://schemas.microsoft.com/office/drawing/2014/main" id="{87373708-9BA6-404C-9D54-17A054AF1C4A}"/>
              </a:ext>
            </a:extLst>
          </p:cNvPr>
          <p:cNvGraphicFramePr/>
          <p:nvPr>
            <p:extLst>
              <p:ext uri="{D42A27DB-BD31-4B8C-83A1-F6EECF244321}">
                <p14:modId xmlns:p14="http://schemas.microsoft.com/office/powerpoint/2010/main" val="1781865646"/>
              </p:ext>
            </p:extLst>
          </p:nvPr>
        </p:nvGraphicFramePr>
        <p:xfrm>
          <a:off x="7558976" y="4716832"/>
          <a:ext cx="4168800" cy="3636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6" name="Chart 53">
            <a:extLst>
              <a:ext uri="{FF2B5EF4-FFF2-40B4-BE49-F238E27FC236}">
                <a16:creationId xmlns:a16="http://schemas.microsoft.com/office/drawing/2014/main" id="{0CDD8FE9-25A1-40BF-9AD7-CFAF56D3E7C2}"/>
              </a:ext>
            </a:extLst>
          </p:cNvPr>
          <p:cNvGraphicFramePr/>
          <p:nvPr>
            <p:extLst>
              <p:ext uri="{D42A27DB-BD31-4B8C-83A1-F6EECF244321}">
                <p14:modId xmlns:p14="http://schemas.microsoft.com/office/powerpoint/2010/main" val="113707442"/>
              </p:ext>
            </p:extLst>
          </p:nvPr>
        </p:nvGraphicFramePr>
        <p:xfrm>
          <a:off x="7544385" y="5430923"/>
          <a:ext cx="4168800" cy="363600"/>
        </p:xfrm>
        <a:graphic>
          <a:graphicData uri="http://schemas.openxmlformats.org/drawingml/2006/chart">
            <c:chart xmlns:c="http://schemas.openxmlformats.org/drawingml/2006/chart" xmlns:r="http://schemas.openxmlformats.org/officeDocument/2006/relationships" r:id="rId15"/>
          </a:graphicData>
        </a:graphic>
      </p:graphicFrame>
      <p:sp>
        <p:nvSpPr>
          <p:cNvPr id="5" name="Slide Number Placeholder 4">
            <a:extLst>
              <a:ext uri="{FF2B5EF4-FFF2-40B4-BE49-F238E27FC236}">
                <a16:creationId xmlns:a16="http://schemas.microsoft.com/office/drawing/2014/main" id="{90DEAA10-D5E2-A35D-8C98-3262F4B02528}"/>
              </a:ext>
            </a:extLst>
          </p:cNvPr>
          <p:cNvSpPr>
            <a:spLocks noGrp="1"/>
          </p:cNvSpPr>
          <p:nvPr>
            <p:ph type="sldNum" sz="quarter" idx="4"/>
          </p:nvPr>
        </p:nvSpPr>
        <p:spPr/>
        <p:txBody>
          <a:bodyPr/>
          <a:lstStyle/>
          <a:p>
            <a:fld id="{13DAD56E-802A-2646-A8DB-6610A51D0FC3}" type="slidenum">
              <a:rPr lang="en-IN" smtClean="0"/>
              <a:t>21</a:t>
            </a:fld>
            <a:endParaRPr lang="en-IN"/>
          </a:p>
        </p:txBody>
      </p:sp>
    </p:spTree>
    <p:extLst>
      <p:ext uri="{BB962C8B-B14F-4D97-AF65-F5344CB8AC3E}">
        <p14:creationId xmlns:p14="http://schemas.microsoft.com/office/powerpoint/2010/main" val="11684029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a:extLst>
              <a:ext uri="{FF2B5EF4-FFF2-40B4-BE49-F238E27FC236}">
                <a16:creationId xmlns:a16="http://schemas.microsoft.com/office/drawing/2014/main" id="{D1C00811-976C-43FA-9DA3-F82BFD9EE3C7}"/>
              </a:ext>
            </a:extLst>
          </p:cNvPr>
          <p:cNvSpPr txBox="1"/>
          <p:nvPr/>
        </p:nvSpPr>
        <p:spPr>
          <a:xfrm>
            <a:off x="6582317" y="1417397"/>
            <a:ext cx="5179557" cy="2629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1050" b="1">
                <a:solidFill>
                  <a:schemeClr val="tx1">
                    <a:lumMod val="65000"/>
                    <a:lumOff val="35000"/>
                  </a:schemeClr>
                </a:solidFill>
                <a:latin typeface="Arial" panose="020B0604020202020204" pitchFamily="34" charset="0"/>
                <a:cs typeface="Arial" panose="020B0604020202020204" pitchFamily="34" charset="0"/>
              </a:rPr>
              <a:t>Impact on Overall Experience </a:t>
            </a:r>
          </a:p>
        </p:txBody>
      </p:sp>
      <p:sp>
        <p:nvSpPr>
          <p:cNvPr id="113" name="Rectangle 112">
            <a:extLst>
              <a:ext uri="{FF2B5EF4-FFF2-40B4-BE49-F238E27FC236}">
                <a16:creationId xmlns:a16="http://schemas.microsoft.com/office/drawing/2014/main" id="{A583803C-0FD1-4B76-BC07-8D8AE1B9ABB2}"/>
              </a:ext>
            </a:extLst>
          </p:cNvPr>
          <p:cNvSpPr/>
          <p:nvPr/>
        </p:nvSpPr>
        <p:spPr>
          <a:xfrm>
            <a:off x="6774005" y="1102579"/>
            <a:ext cx="4995193" cy="4854537"/>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382C0685-C932-4405-B822-FDC8EB7715E3}"/>
              </a:ext>
            </a:extLst>
          </p:cNvPr>
          <p:cNvSpPr txBox="1"/>
          <p:nvPr/>
        </p:nvSpPr>
        <p:spPr>
          <a:xfrm>
            <a:off x="6766682" y="1115920"/>
            <a:ext cx="5002516" cy="276999"/>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a:solidFill>
                  <a:srgbClr val="003A8C"/>
                </a:solidFill>
                <a:latin typeface="Arial" panose="020B0604020202020204" pitchFamily="34" charset="0"/>
                <a:cs typeface="Arial" panose="020B0604020202020204" pitchFamily="34" charset="0"/>
              </a:rPr>
              <a:t>Impacts of Emotions on Evaluation</a:t>
            </a:r>
          </a:p>
        </p:txBody>
      </p:sp>
      <p:graphicFrame>
        <p:nvGraphicFramePr>
          <p:cNvPr id="124" name="Table 22">
            <a:extLst>
              <a:ext uri="{FF2B5EF4-FFF2-40B4-BE49-F238E27FC236}">
                <a16:creationId xmlns:a16="http://schemas.microsoft.com/office/drawing/2014/main" id="{3509484D-D22B-4F8A-9F40-334747EA23FD}"/>
              </a:ext>
            </a:extLst>
          </p:cNvPr>
          <p:cNvGraphicFramePr>
            <a:graphicFrameLocks noGrp="1"/>
          </p:cNvGraphicFramePr>
          <p:nvPr>
            <p:extLst>
              <p:ext uri="{D42A27DB-BD31-4B8C-83A1-F6EECF244321}">
                <p14:modId xmlns:p14="http://schemas.microsoft.com/office/powerpoint/2010/main" val="2196463839"/>
              </p:ext>
            </p:extLst>
          </p:nvPr>
        </p:nvGraphicFramePr>
        <p:xfrm>
          <a:off x="1855145" y="1500089"/>
          <a:ext cx="2448000" cy="4608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1465410883"/>
                    </a:ext>
                  </a:extLst>
                </a:gridCol>
                <a:gridCol w="1008000">
                  <a:extLst>
                    <a:ext uri="{9D8B030D-6E8A-4147-A177-3AD203B41FA5}">
                      <a16:colId xmlns:a16="http://schemas.microsoft.com/office/drawing/2014/main" val="2892720891"/>
                    </a:ext>
                  </a:extLst>
                </a:gridCol>
              </a:tblGrid>
              <a:tr h="9216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400" b="1">
                          <a:solidFill>
                            <a:schemeClr val="tx1">
                              <a:lumMod val="65000"/>
                              <a:lumOff val="35000"/>
                            </a:schemeClr>
                          </a:solidFill>
                          <a:latin typeface="Arial" panose="020B0604020202020204" pitchFamily="34" charset="0"/>
                          <a:cs typeface="Arial" panose="020B0604020202020204" pitchFamily="34" charset="0"/>
                        </a:rPr>
                        <a:t>Safe &amp; Secure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CA" sz="1400" b="1"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4.32</a:t>
                      </a:r>
                      <a:endParaRPr kumimoji="0" lang="en-CA" sz="14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ct val="0"/>
                        </a:spcAft>
                        <a:buClrTx/>
                        <a:buSzTx/>
                        <a:buFontTx/>
                        <a:buNone/>
                        <a:defRPr/>
                      </a:pPr>
                      <a:r>
                        <a:rPr kumimoji="0" lang="en-CA" sz="900"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rPr>
                        <a:t>(n=377)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5749067"/>
                  </a:ext>
                </a:extLst>
              </a:tr>
              <a:tr h="9216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400" b="1">
                          <a:solidFill>
                            <a:schemeClr val="tx1">
                              <a:lumMod val="65000"/>
                              <a:lumOff val="35000"/>
                            </a:schemeClr>
                          </a:solidFill>
                          <a:latin typeface="Arial" panose="020B0604020202020204" pitchFamily="34" charset="0"/>
                          <a:cs typeface="Arial" panose="020B0604020202020204" pitchFamily="34" charset="0"/>
                        </a:rPr>
                        <a:t>Happy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CA" sz="14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4.06</a:t>
                      </a:r>
                      <a:endParaRPr kumimoji="0" lang="en-CA" sz="1400"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ct val="0"/>
                        </a:spcAft>
                        <a:buClrTx/>
                        <a:buSzTx/>
                        <a:buFontTx/>
                        <a:buNone/>
                        <a:defRPr/>
                      </a:pPr>
                      <a:r>
                        <a:rPr kumimoji="0" lang="en-CA" sz="900"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rPr>
                        <a:t>(n=377)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73202297"/>
                  </a:ext>
                </a:extLst>
              </a:tr>
              <a:tr h="9216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400" b="1">
                          <a:solidFill>
                            <a:schemeClr val="tx1">
                              <a:lumMod val="65000"/>
                              <a:lumOff val="35000"/>
                            </a:schemeClr>
                          </a:solidFill>
                          <a:latin typeface="Arial" panose="020B0604020202020204" pitchFamily="34" charset="0"/>
                          <a:cs typeface="Arial" panose="020B0604020202020204" pitchFamily="34" charset="0"/>
                        </a:rPr>
                        <a:t>Excited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CA" sz="14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3.80</a:t>
                      </a:r>
                      <a:endParaRPr kumimoji="0" lang="en-CA" sz="1400"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ct val="0"/>
                        </a:spcAft>
                        <a:buClrTx/>
                        <a:buSzTx/>
                        <a:buFontTx/>
                        <a:buNone/>
                        <a:defRPr/>
                      </a:pPr>
                      <a:r>
                        <a:rPr kumimoji="0" lang="en-CA" sz="900"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rPr>
                        <a:t>(n=377)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3574779"/>
                  </a:ext>
                </a:extLst>
              </a:tr>
              <a:tr h="9216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400" b="1">
                          <a:solidFill>
                            <a:schemeClr val="tx1">
                              <a:lumMod val="65000"/>
                              <a:lumOff val="35000"/>
                            </a:schemeClr>
                          </a:solidFill>
                          <a:latin typeface="Arial" panose="020B0604020202020204" pitchFamily="34" charset="0"/>
                          <a:cs typeface="Arial" panose="020B0604020202020204" pitchFamily="34" charset="0"/>
                        </a:rPr>
                        <a:t>Confident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CA" sz="14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4.12</a:t>
                      </a:r>
                      <a:endParaRPr kumimoji="0" lang="en-CA" sz="900"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ct val="0"/>
                        </a:spcAft>
                        <a:buClrTx/>
                        <a:buSzTx/>
                        <a:buFontTx/>
                        <a:buNone/>
                        <a:defRPr/>
                      </a:pPr>
                      <a:r>
                        <a:rPr kumimoji="0" lang="en-CA" sz="900"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rPr>
                        <a:t>(n=377)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86043126"/>
                  </a:ext>
                </a:extLst>
              </a:tr>
              <a:tr h="9216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400" b="1">
                          <a:solidFill>
                            <a:schemeClr val="tx1">
                              <a:lumMod val="65000"/>
                              <a:lumOff val="35000"/>
                            </a:schemeClr>
                          </a:solidFill>
                          <a:latin typeface="Arial" panose="020B0604020202020204" pitchFamily="34" charset="0"/>
                          <a:cs typeface="Arial" panose="020B0604020202020204" pitchFamily="34" charset="0"/>
                        </a:rPr>
                        <a:t>Relaxed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CA" sz="14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4.09</a:t>
                      </a:r>
                      <a:endParaRPr kumimoji="0" lang="en-CA" sz="900"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ct val="0"/>
                        </a:spcBef>
                        <a:spcAft>
                          <a:spcPct val="0"/>
                        </a:spcAft>
                        <a:buClrTx/>
                        <a:buSzTx/>
                        <a:buFontTx/>
                        <a:buNone/>
                        <a:defRPr/>
                      </a:pPr>
                      <a:r>
                        <a:rPr kumimoji="0" lang="en-CA" sz="900" b="0" i="0" u="none" strike="noStrike" kern="1200" cap="none" spc="0" normalizeH="0" baseline="0" noProof="0">
                          <a:ln>
                            <a:noFill/>
                          </a:ln>
                          <a:solidFill>
                            <a:schemeClr val="bg1">
                              <a:lumMod val="65000"/>
                            </a:schemeClr>
                          </a:solidFill>
                          <a:effectLst/>
                          <a:uLnTx/>
                          <a:uFillTx/>
                          <a:latin typeface="Arial" panose="020B0604020202020204" pitchFamily="34" charset="0"/>
                          <a:ea typeface="+mn-ea"/>
                          <a:cs typeface="Arial" panose="020B0604020202020204" pitchFamily="34" charset="0"/>
                        </a:rPr>
                        <a:t>(n=377)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64038519"/>
                  </a:ext>
                </a:extLst>
              </a:tr>
            </a:tbl>
          </a:graphicData>
        </a:graphic>
      </p:graphicFrame>
      <p:sp>
        <p:nvSpPr>
          <p:cNvPr id="9" name="Title 8">
            <a:extLst>
              <a:ext uri="{FF2B5EF4-FFF2-40B4-BE49-F238E27FC236}">
                <a16:creationId xmlns:a16="http://schemas.microsoft.com/office/drawing/2014/main" id="{567443A0-5290-498C-80E5-9CBD6A8736F7}"/>
              </a:ext>
            </a:extLst>
          </p:cNvPr>
          <p:cNvSpPr>
            <a:spLocks noGrp="1"/>
          </p:cNvSpPr>
          <p:nvPr>
            <p:ph type="title"/>
          </p:nvPr>
        </p:nvSpPr>
        <p:spPr/>
        <p:txBody>
          <a:bodyPr>
            <a:normAutofit/>
          </a:bodyPr>
          <a:lstStyle/>
          <a:p>
            <a:r>
              <a:rPr lang="en-CA" b="1"/>
              <a:t>BWI – Airport Performance</a:t>
            </a:r>
            <a:br>
              <a:rPr lang="en-CA" b="0"/>
            </a:br>
            <a:r>
              <a:rPr lang="en-CA" b="0">
                <a:solidFill>
                  <a:schemeClr val="bg2"/>
                </a:solidFill>
              </a:rPr>
              <a:t>Passenger Emotions &amp; their Impacts – Q2 2023</a:t>
            </a:r>
            <a:endParaRPr lang="en-CA" b="0"/>
          </a:p>
        </p:txBody>
      </p:sp>
      <p:sp>
        <p:nvSpPr>
          <p:cNvPr id="15" name="Rectangle 14">
            <a:extLst>
              <a:ext uri="{FF2B5EF4-FFF2-40B4-BE49-F238E27FC236}">
                <a16:creationId xmlns:a16="http://schemas.microsoft.com/office/drawing/2014/main" id="{EE52D68C-F89C-4AFE-AE06-01B478879009}"/>
              </a:ext>
            </a:extLst>
          </p:cNvPr>
          <p:cNvSpPr/>
          <p:nvPr/>
        </p:nvSpPr>
        <p:spPr>
          <a:xfrm>
            <a:off x="342900" y="6159374"/>
            <a:ext cx="118491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US" sz="800" i="1">
                <a:solidFill>
                  <a:schemeClr val="tx1">
                    <a:lumMod val="85000"/>
                    <a:lumOff val="15000"/>
                  </a:schemeClr>
                </a:solidFill>
                <a:latin typeface="Arial" panose="020B0604020202020204" pitchFamily="34" charset="0"/>
                <a:cs typeface="Arial" panose="020B0604020202020204" pitchFamily="34" charset="0"/>
              </a:rPr>
              <a:t>Q6. How do you feel right now about your experience at THIS airport? On a scale from Not at all (1) to Extremely (5)</a:t>
            </a:r>
          </a:p>
          <a:p>
            <a:r>
              <a:rPr lang="en-CA" sz="800" i="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Note: </a:t>
            </a:r>
            <a:r>
              <a:rPr lang="en-US" sz="800" i="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The green and red values</a:t>
            </a:r>
            <a:r>
              <a:rPr lang="en-CA" sz="800" i="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 indicate that the segment’s performance is </a:t>
            </a:r>
            <a:r>
              <a:rPr kumimoji="0" lang="en-CA"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CA"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CA"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a:t>
            </a:r>
            <a:r>
              <a:rPr kumimoji="0" lang="en-CA"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CA" sz="800" i="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at a statistically significant level (95%). Each segment’s performance is compared to that of the rest of the groups, i.e., TOTAL others (excluding their own segment).</a:t>
            </a:r>
            <a:r>
              <a:rPr lang="en-US" sz="800" i="1">
                <a:solidFill>
                  <a:schemeClr val="tx1">
                    <a:lumMod val="85000"/>
                    <a:lumOff val="15000"/>
                  </a:schemeClr>
                </a:solidFill>
                <a:latin typeface="Arial" panose="020B0604020202020204" pitchFamily="34" charset="0"/>
                <a:cs typeface="Arial" panose="020B0604020202020204" pitchFamily="34" charset="0"/>
              </a:rPr>
              <a:t> </a:t>
            </a:r>
          </a:p>
        </p:txBody>
      </p:sp>
      <p:sp>
        <p:nvSpPr>
          <p:cNvPr id="177" name="Rectangle 176">
            <a:extLst>
              <a:ext uri="{FF2B5EF4-FFF2-40B4-BE49-F238E27FC236}">
                <a16:creationId xmlns:a16="http://schemas.microsoft.com/office/drawing/2014/main" id="{CEEA6DFF-6742-48D4-AFD6-21FFABFF371F}"/>
              </a:ext>
            </a:extLst>
          </p:cNvPr>
          <p:cNvSpPr/>
          <p:nvPr/>
        </p:nvSpPr>
        <p:spPr>
          <a:xfrm>
            <a:off x="457200" y="1133116"/>
            <a:ext cx="1195614" cy="4824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grpSp>
        <p:nvGrpSpPr>
          <p:cNvPr id="179" name="Group 178">
            <a:extLst>
              <a:ext uri="{FF2B5EF4-FFF2-40B4-BE49-F238E27FC236}">
                <a16:creationId xmlns:a16="http://schemas.microsoft.com/office/drawing/2014/main" id="{E03433A4-196E-4B60-9B03-B6A4BAE53A1C}"/>
              </a:ext>
            </a:extLst>
          </p:cNvPr>
          <p:cNvGrpSpPr/>
          <p:nvPr/>
        </p:nvGrpSpPr>
        <p:grpSpPr>
          <a:xfrm>
            <a:off x="740263" y="1401333"/>
            <a:ext cx="570378" cy="556333"/>
            <a:chOff x="2894182" y="1607747"/>
            <a:chExt cx="1931143" cy="1942120"/>
          </a:xfrm>
        </p:grpSpPr>
        <p:grpSp>
          <p:nvGrpSpPr>
            <p:cNvPr id="180" name="Group 179">
              <a:extLst>
                <a:ext uri="{FF2B5EF4-FFF2-40B4-BE49-F238E27FC236}">
                  <a16:creationId xmlns:a16="http://schemas.microsoft.com/office/drawing/2014/main" id="{1159B250-D81C-4948-9318-3AA2128BCE46}"/>
                </a:ext>
              </a:extLst>
            </p:cNvPr>
            <p:cNvGrpSpPr/>
            <p:nvPr/>
          </p:nvGrpSpPr>
          <p:grpSpPr>
            <a:xfrm rot="20098359">
              <a:off x="2894182" y="1607747"/>
              <a:ext cx="1144442" cy="1174470"/>
              <a:chOff x="575673" y="1237685"/>
              <a:chExt cx="1144442" cy="1174470"/>
            </a:xfrm>
          </p:grpSpPr>
          <p:sp>
            <p:nvSpPr>
              <p:cNvPr id="187" name="Flowchart: Delay 186">
                <a:extLst>
                  <a:ext uri="{FF2B5EF4-FFF2-40B4-BE49-F238E27FC236}">
                    <a16:creationId xmlns:a16="http://schemas.microsoft.com/office/drawing/2014/main" id="{EB918C3D-3F3E-455D-AC95-F9FB7FC2FD51}"/>
                  </a:ext>
                </a:extLst>
              </p:cNvPr>
              <p:cNvSpPr/>
              <p:nvPr/>
            </p:nvSpPr>
            <p:spPr>
              <a:xfrm rot="5400000">
                <a:off x="560659" y="1252699"/>
                <a:ext cx="1174470" cy="1144442"/>
              </a:xfrm>
              <a:prstGeom prst="flowChartDelay">
                <a:avLst/>
              </a:prstGeom>
              <a:no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a:p>
            </p:txBody>
          </p:sp>
          <p:grpSp>
            <p:nvGrpSpPr>
              <p:cNvPr id="212" name="Group 211">
                <a:extLst>
                  <a:ext uri="{FF2B5EF4-FFF2-40B4-BE49-F238E27FC236}">
                    <a16:creationId xmlns:a16="http://schemas.microsoft.com/office/drawing/2014/main" id="{FD99CD5D-83BE-4B13-88A2-8F5F8C336ECB}"/>
                  </a:ext>
                </a:extLst>
              </p:cNvPr>
              <p:cNvGrpSpPr/>
              <p:nvPr/>
            </p:nvGrpSpPr>
            <p:grpSpPr>
              <a:xfrm>
                <a:off x="842214" y="1463747"/>
                <a:ext cx="611360" cy="144000"/>
                <a:chOff x="806742" y="1443427"/>
                <a:chExt cx="611360" cy="144000"/>
              </a:xfrm>
            </p:grpSpPr>
            <p:sp>
              <p:nvSpPr>
                <p:cNvPr id="214" name="Oval 213">
                  <a:extLst>
                    <a:ext uri="{FF2B5EF4-FFF2-40B4-BE49-F238E27FC236}">
                      <a16:creationId xmlns:a16="http://schemas.microsoft.com/office/drawing/2014/main" id="{B441F40E-3ED7-4F08-A4F2-5581FEA0CCCA}"/>
                    </a:ext>
                  </a:extLst>
                </p:cNvPr>
                <p:cNvSpPr/>
                <p:nvPr/>
              </p:nvSpPr>
              <p:spPr>
                <a:xfrm>
                  <a:off x="80674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215" name="Oval 214">
                  <a:extLst>
                    <a:ext uri="{FF2B5EF4-FFF2-40B4-BE49-F238E27FC236}">
                      <a16:creationId xmlns:a16="http://schemas.microsoft.com/office/drawing/2014/main" id="{D83EC5AA-2ADA-4500-8928-58A462D778F8}"/>
                    </a:ext>
                  </a:extLst>
                </p:cNvPr>
                <p:cNvSpPr/>
                <p:nvPr/>
              </p:nvSpPr>
              <p:spPr>
                <a:xfrm>
                  <a:off x="127410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sp>
            <p:nvSpPr>
              <p:cNvPr id="213" name="Moon 212">
                <a:extLst>
                  <a:ext uri="{FF2B5EF4-FFF2-40B4-BE49-F238E27FC236}">
                    <a16:creationId xmlns:a16="http://schemas.microsoft.com/office/drawing/2014/main" id="{3E3E37FE-1F5F-4AB7-9995-CE6BF6A2CB9A}"/>
                  </a:ext>
                </a:extLst>
              </p:cNvPr>
              <p:cNvSpPr/>
              <p:nvPr/>
            </p:nvSpPr>
            <p:spPr>
              <a:xfrm rot="16200000">
                <a:off x="978314" y="1688820"/>
                <a:ext cx="337220" cy="613300"/>
              </a:xfrm>
              <a:prstGeom prst="moon">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a:p>
            </p:txBody>
          </p:sp>
        </p:grpSp>
        <p:grpSp>
          <p:nvGrpSpPr>
            <p:cNvPr id="181" name="Group 180">
              <a:extLst>
                <a:ext uri="{FF2B5EF4-FFF2-40B4-BE49-F238E27FC236}">
                  <a16:creationId xmlns:a16="http://schemas.microsoft.com/office/drawing/2014/main" id="{D9E8D1D8-0729-433C-A9F8-20596708651F}"/>
                </a:ext>
              </a:extLst>
            </p:cNvPr>
            <p:cNvGrpSpPr/>
            <p:nvPr/>
          </p:nvGrpSpPr>
          <p:grpSpPr>
            <a:xfrm rot="1315934">
              <a:off x="3680883" y="2375397"/>
              <a:ext cx="1144442" cy="1174470"/>
              <a:chOff x="565513" y="4136706"/>
              <a:chExt cx="1144442" cy="1174470"/>
            </a:xfrm>
          </p:grpSpPr>
          <p:sp>
            <p:nvSpPr>
              <p:cNvPr id="182" name="Flowchart: Delay 181">
                <a:extLst>
                  <a:ext uri="{FF2B5EF4-FFF2-40B4-BE49-F238E27FC236}">
                    <a16:creationId xmlns:a16="http://schemas.microsoft.com/office/drawing/2014/main" id="{02467829-58CD-42BE-9661-2E729585898C}"/>
                  </a:ext>
                </a:extLst>
              </p:cNvPr>
              <p:cNvSpPr/>
              <p:nvPr/>
            </p:nvSpPr>
            <p:spPr>
              <a:xfrm rot="5400000">
                <a:off x="550499" y="4151720"/>
                <a:ext cx="1174470" cy="1144442"/>
              </a:xfrm>
              <a:prstGeom prst="flowChartDelay">
                <a:avLst/>
              </a:prstGeom>
              <a:solidFill>
                <a:schemeClr val="bg1">
                  <a:lumMod val="95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a:p>
            </p:txBody>
          </p:sp>
          <p:grpSp>
            <p:nvGrpSpPr>
              <p:cNvPr id="183" name="Group 182">
                <a:extLst>
                  <a:ext uri="{FF2B5EF4-FFF2-40B4-BE49-F238E27FC236}">
                    <a16:creationId xmlns:a16="http://schemas.microsoft.com/office/drawing/2014/main" id="{76C97511-E566-410C-913C-1023B464B2B2}"/>
                  </a:ext>
                </a:extLst>
              </p:cNvPr>
              <p:cNvGrpSpPr/>
              <p:nvPr/>
            </p:nvGrpSpPr>
            <p:grpSpPr>
              <a:xfrm>
                <a:off x="796054" y="4399987"/>
                <a:ext cx="683360" cy="72000"/>
                <a:chOff x="760054" y="4369507"/>
                <a:chExt cx="683360" cy="72000"/>
              </a:xfrm>
            </p:grpSpPr>
            <p:sp>
              <p:nvSpPr>
                <p:cNvPr id="185" name="Rectangle 184">
                  <a:extLst>
                    <a:ext uri="{FF2B5EF4-FFF2-40B4-BE49-F238E27FC236}">
                      <a16:creationId xmlns:a16="http://schemas.microsoft.com/office/drawing/2014/main" id="{11273EAB-7760-4E4C-89A8-CBD95B64862E}"/>
                    </a:ext>
                  </a:extLst>
                </p:cNvPr>
                <p:cNvSpPr/>
                <p:nvPr/>
              </p:nvSpPr>
              <p:spPr>
                <a:xfrm rot="5400000">
                  <a:off x="832054" y="4297507"/>
                  <a:ext cx="72000" cy="21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86" name="Rectangle 185">
                  <a:extLst>
                    <a:ext uri="{FF2B5EF4-FFF2-40B4-BE49-F238E27FC236}">
                      <a16:creationId xmlns:a16="http://schemas.microsoft.com/office/drawing/2014/main" id="{2567AEE0-DE06-43C8-8A83-4EF9033FFE27}"/>
                    </a:ext>
                  </a:extLst>
                </p:cNvPr>
                <p:cNvSpPr/>
                <p:nvPr/>
              </p:nvSpPr>
              <p:spPr>
                <a:xfrm rot="5400000">
                  <a:off x="1299414" y="4297507"/>
                  <a:ext cx="72000" cy="21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sp>
            <p:nvSpPr>
              <p:cNvPr id="184" name="Rectangle 183">
                <a:extLst>
                  <a:ext uri="{FF2B5EF4-FFF2-40B4-BE49-F238E27FC236}">
                    <a16:creationId xmlns:a16="http://schemas.microsoft.com/office/drawing/2014/main" id="{4ECF6301-1194-40CB-9F5E-FA9EDB62FC1A}"/>
                  </a:ext>
                </a:extLst>
              </p:cNvPr>
              <p:cNvSpPr/>
              <p:nvPr/>
            </p:nvSpPr>
            <p:spPr>
              <a:xfrm rot="5400000">
                <a:off x="1101734" y="4584867"/>
                <a:ext cx="72000" cy="57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grpSp>
      <p:graphicFrame>
        <p:nvGraphicFramePr>
          <p:cNvPr id="2" name="Table 1">
            <a:extLst>
              <a:ext uri="{FF2B5EF4-FFF2-40B4-BE49-F238E27FC236}">
                <a16:creationId xmlns:a16="http://schemas.microsoft.com/office/drawing/2014/main" id="{2EC176AA-A82E-4A4A-9967-38A29FF18068}"/>
              </a:ext>
            </a:extLst>
          </p:cNvPr>
          <p:cNvGraphicFramePr>
            <a:graphicFrameLocks noGrp="1"/>
          </p:cNvGraphicFramePr>
          <p:nvPr/>
        </p:nvGraphicFramePr>
        <p:xfrm>
          <a:off x="675167" y="2198456"/>
          <a:ext cx="776176" cy="640080"/>
        </p:xfrm>
        <a:graphic>
          <a:graphicData uri="http://schemas.openxmlformats.org/drawingml/2006/table">
            <a:tbl>
              <a:tblPr firstRow="1" bandRow="1">
                <a:tableStyleId>{2D5ABB26-0587-4C30-8999-92F81FD0307C}</a:tableStyleId>
              </a:tblPr>
              <a:tblGrid>
                <a:gridCol w="776176">
                  <a:extLst>
                    <a:ext uri="{9D8B030D-6E8A-4147-A177-3AD203B41FA5}">
                      <a16:colId xmlns:a16="http://schemas.microsoft.com/office/drawing/2014/main" val="4077484018"/>
                    </a:ext>
                  </a:extLst>
                </a:gridCol>
              </a:tblGrid>
              <a:tr h="468000">
                <a:tc>
                  <a:txBody>
                    <a:bodyPr/>
                    <a:lstStyle/>
                    <a:p>
                      <a:pPr algn="ctr"/>
                      <a:r>
                        <a:rPr lang="en-CA" sz="1050" b="1">
                          <a:solidFill>
                            <a:schemeClr val="tx2"/>
                          </a:solidFill>
                          <a:latin typeface="Arial" panose="020B0604020202020204" pitchFamily="34" charset="0"/>
                          <a:cs typeface="Arial" panose="020B0604020202020204" pitchFamily="34" charset="0"/>
                        </a:rPr>
                        <a:t>Overall Emotional Score Q2 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27847474"/>
                  </a:ext>
                </a:extLst>
              </a:tr>
            </a:tbl>
          </a:graphicData>
        </a:graphic>
      </p:graphicFrame>
      <p:sp>
        <p:nvSpPr>
          <p:cNvPr id="7" name="Oval 6">
            <a:extLst>
              <a:ext uri="{FF2B5EF4-FFF2-40B4-BE49-F238E27FC236}">
                <a16:creationId xmlns:a16="http://schemas.microsoft.com/office/drawing/2014/main" id="{FC89CD7D-A419-4BAE-B0CE-C751776551F4}"/>
              </a:ext>
            </a:extLst>
          </p:cNvPr>
          <p:cNvSpPr/>
          <p:nvPr/>
        </p:nvSpPr>
        <p:spPr>
          <a:xfrm>
            <a:off x="744279" y="2948052"/>
            <a:ext cx="637953" cy="612000"/>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050" b="1">
                <a:latin typeface="Arial" panose="020B0604020202020204" pitchFamily="34" charset="0"/>
                <a:cs typeface="Arial" panose="020B0604020202020204" pitchFamily="34" charset="0"/>
              </a:rPr>
              <a:t>4.08</a:t>
            </a:r>
          </a:p>
        </p:txBody>
      </p:sp>
      <p:sp>
        <p:nvSpPr>
          <p:cNvPr id="119" name="Oval 118" hidden="1">
            <a:extLst>
              <a:ext uri="{FF2B5EF4-FFF2-40B4-BE49-F238E27FC236}">
                <a16:creationId xmlns:a16="http://schemas.microsoft.com/office/drawing/2014/main" id="{A3195FC1-943E-4CB9-8FCC-B867E4D972F2}"/>
              </a:ext>
            </a:extLst>
          </p:cNvPr>
          <p:cNvSpPr/>
          <p:nvPr/>
        </p:nvSpPr>
        <p:spPr>
          <a:xfrm>
            <a:off x="744279" y="4344471"/>
            <a:ext cx="637953" cy="612000"/>
          </a:xfrm>
          <a:prstGeom prst="ellipse">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050" b="1">
                <a:latin typeface="Arial" panose="020B0604020202020204" pitchFamily="34" charset="0"/>
                <a:cs typeface="Arial" panose="020B0604020202020204" pitchFamily="34" charset="0"/>
              </a:rPr>
              <a:t>3.44</a:t>
            </a:r>
          </a:p>
        </p:txBody>
      </p:sp>
      <p:graphicFrame>
        <p:nvGraphicFramePr>
          <p:cNvPr id="120" name="Table 119" hidden="1">
            <a:extLst>
              <a:ext uri="{FF2B5EF4-FFF2-40B4-BE49-F238E27FC236}">
                <a16:creationId xmlns:a16="http://schemas.microsoft.com/office/drawing/2014/main" id="{ABED5A6C-5C1D-404C-B354-105FE1C2AEE7}"/>
              </a:ext>
            </a:extLst>
          </p:cNvPr>
          <p:cNvGraphicFramePr>
            <a:graphicFrameLocks noGrp="1"/>
          </p:cNvGraphicFramePr>
          <p:nvPr/>
        </p:nvGraphicFramePr>
        <p:xfrm>
          <a:off x="675167" y="5136600"/>
          <a:ext cx="776176" cy="800100"/>
        </p:xfrm>
        <a:graphic>
          <a:graphicData uri="http://schemas.openxmlformats.org/drawingml/2006/table">
            <a:tbl>
              <a:tblPr firstRow="1" bandRow="1">
                <a:tableStyleId>{2D5ABB26-0587-4C30-8999-92F81FD0307C}</a:tableStyleId>
              </a:tblPr>
              <a:tblGrid>
                <a:gridCol w="776176">
                  <a:extLst>
                    <a:ext uri="{9D8B030D-6E8A-4147-A177-3AD203B41FA5}">
                      <a16:colId xmlns:a16="http://schemas.microsoft.com/office/drawing/2014/main" val="4077484018"/>
                    </a:ext>
                  </a:extLst>
                </a:gridCol>
              </a:tblGrid>
              <a:tr h="468000">
                <a:tc>
                  <a:txBody>
                    <a:bodyPr/>
                    <a:lstStyle/>
                    <a:p>
                      <a:pPr algn="ctr"/>
                      <a:r>
                        <a:rPr lang="en-CA" sz="1050" b="1">
                          <a:solidFill>
                            <a:schemeClr val="bg2"/>
                          </a:solidFill>
                          <a:latin typeface="Arial" panose="020B0604020202020204" pitchFamily="34" charset="0"/>
                          <a:cs typeface="Arial" panose="020B0604020202020204" pitchFamily="34" charset="0"/>
                        </a:rPr>
                        <a:t>Overall Emotional Score &lt;Previous Quarter&gt;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27847474"/>
                  </a:ext>
                </a:extLst>
              </a:tr>
            </a:tbl>
          </a:graphicData>
        </a:graphic>
      </p:graphicFrame>
      <p:cxnSp>
        <p:nvCxnSpPr>
          <p:cNvPr id="121" name="Straight Arrow Connector 120" hidden="1">
            <a:extLst>
              <a:ext uri="{FF2B5EF4-FFF2-40B4-BE49-F238E27FC236}">
                <a16:creationId xmlns:a16="http://schemas.microsoft.com/office/drawing/2014/main" id="{EBCE6435-930E-4EFE-A78A-5050C7D30CA4}"/>
              </a:ext>
            </a:extLst>
          </p:cNvPr>
          <p:cNvCxnSpPr/>
          <p:nvPr/>
        </p:nvCxnSpPr>
        <p:spPr>
          <a:xfrm flipH="1">
            <a:off x="1048512" y="3591684"/>
            <a:ext cx="0" cy="720000"/>
          </a:xfrm>
          <a:prstGeom prst="straightConnector1">
            <a:avLst/>
          </a:prstGeom>
          <a:ln w="6350">
            <a:solidFill>
              <a:schemeClr val="bg1">
                <a:lumMod val="50000"/>
              </a:schemeClr>
            </a:solidFill>
            <a:prstDash val="dash"/>
            <a:headEnd type="triangle"/>
            <a:tailEnd type="triangle"/>
          </a:ln>
        </p:spPr>
        <p:style>
          <a:lnRef idx="1">
            <a:schemeClr val="accent6"/>
          </a:lnRef>
          <a:fillRef idx="0">
            <a:schemeClr val="accent6"/>
          </a:fillRef>
          <a:effectRef idx="0">
            <a:schemeClr val="accent6"/>
          </a:effectRef>
          <a:fontRef idx="minor">
            <a:schemeClr val="tx1"/>
          </a:fontRef>
        </p:style>
      </p:cxnSp>
      <p:sp>
        <p:nvSpPr>
          <p:cNvPr id="122" name="TextBox 121" hidden="1">
            <a:extLst>
              <a:ext uri="{FF2B5EF4-FFF2-40B4-BE49-F238E27FC236}">
                <a16:creationId xmlns:a16="http://schemas.microsoft.com/office/drawing/2014/main" id="{6839576B-5630-4EA5-98D9-70DB2EBE4C09}"/>
              </a:ext>
            </a:extLst>
          </p:cNvPr>
          <p:cNvSpPr txBox="1"/>
          <p:nvPr/>
        </p:nvSpPr>
        <p:spPr>
          <a:xfrm>
            <a:off x="1017800" y="3844289"/>
            <a:ext cx="648000" cy="41549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CA" sz="105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cs typeface="Arial" panose="020B0604020202020204" pitchFamily="34" charset="0"/>
              </a:rPr>
              <a:t>(+0.11)</a:t>
            </a:r>
            <a:endParaRPr lang="en-CA" sz="1050">
              <a:solidFill>
                <a:schemeClr val="tx1">
                  <a:lumMod val="85000"/>
                  <a:lumOff val="15000"/>
                </a:schemeClr>
              </a:solidFill>
            </a:endParaRPr>
          </a:p>
        </p:txBody>
      </p:sp>
      <p:grpSp>
        <p:nvGrpSpPr>
          <p:cNvPr id="23" name="Group 22">
            <a:extLst>
              <a:ext uri="{FF2B5EF4-FFF2-40B4-BE49-F238E27FC236}">
                <a16:creationId xmlns:a16="http://schemas.microsoft.com/office/drawing/2014/main" id="{667F3965-A9CC-4DDC-95CC-DC68D89984A6}"/>
              </a:ext>
            </a:extLst>
          </p:cNvPr>
          <p:cNvGrpSpPr/>
          <p:nvPr/>
        </p:nvGrpSpPr>
        <p:grpSpPr>
          <a:xfrm>
            <a:off x="4616665" y="1518835"/>
            <a:ext cx="1939745" cy="252000"/>
            <a:chOff x="4616665" y="1635798"/>
            <a:chExt cx="1939745" cy="252000"/>
          </a:xfrm>
        </p:grpSpPr>
        <p:grpSp>
          <p:nvGrpSpPr>
            <p:cNvPr id="268" name="Group 267">
              <a:extLst>
                <a:ext uri="{FF2B5EF4-FFF2-40B4-BE49-F238E27FC236}">
                  <a16:creationId xmlns:a16="http://schemas.microsoft.com/office/drawing/2014/main" id="{C35C3B0C-2C3C-419D-9C93-FA9CC9D119BB}"/>
                </a:ext>
              </a:extLst>
            </p:cNvPr>
            <p:cNvGrpSpPr/>
            <p:nvPr/>
          </p:nvGrpSpPr>
          <p:grpSpPr>
            <a:xfrm>
              <a:off x="4616665" y="1635798"/>
              <a:ext cx="252000" cy="252000"/>
              <a:chOff x="8104232" y="3771406"/>
              <a:chExt cx="252000" cy="252000"/>
            </a:xfrm>
          </p:grpSpPr>
          <p:sp>
            <p:nvSpPr>
              <p:cNvPr id="269" name="Flowchart: Delay 268">
                <a:extLst>
                  <a:ext uri="{FF2B5EF4-FFF2-40B4-BE49-F238E27FC236}">
                    <a16:creationId xmlns:a16="http://schemas.microsoft.com/office/drawing/2014/main" id="{DA3F347A-AE84-4834-9339-7C7B7166DBC0}"/>
                  </a:ext>
                </a:extLst>
              </p:cNvPr>
              <p:cNvSpPr/>
              <p:nvPr/>
            </p:nvSpPr>
            <p:spPr>
              <a:xfrm rot="5400000">
                <a:off x="8104232" y="3771406"/>
                <a:ext cx="252000" cy="252000"/>
              </a:xfrm>
              <a:prstGeom prst="flowChartDelay">
                <a:avLst/>
              </a:prstGeom>
              <a:noFill/>
              <a:ln w="158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a:p>
            </p:txBody>
          </p:sp>
          <p:sp>
            <p:nvSpPr>
              <p:cNvPr id="270" name="Rectangle 269">
                <a:extLst>
                  <a:ext uri="{FF2B5EF4-FFF2-40B4-BE49-F238E27FC236}">
                    <a16:creationId xmlns:a16="http://schemas.microsoft.com/office/drawing/2014/main" id="{B5C02FF8-C695-491C-A442-9C71B9E6F3A7}"/>
                  </a:ext>
                </a:extLst>
              </p:cNvPr>
              <p:cNvSpPr/>
              <p:nvPr/>
            </p:nvSpPr>
            <p:spPr>
              <a:xfrm rot="5400000">
                <a:off x="8171052" y="3811841"/>
                <a:ext cx="15449" cy="47562"/>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271" name="Rectangle 270">
                <a:extLst>
                  <a:ext uri="{FF2B5EF4-FFF2-40B4-BE49-F238E27FC236}">
                    <a16:creationId xmlns:a16="http://schemas.microsoft.com/office/drawing/2014/main" id="{C3037FFB-4317-4154-BC16-521E05080AAA}"/>
                  </a:ext>
                </a:extLst>
              </p:cNvPr>
              <p:cNvSpPr/>
              <p:nvPr/>
            </p:nvSpPr>
            <p:spPr>
              <a:xfrm rot="5400000">
                <a:off x="8273963" y="3811841"/>
                <a:ext cx="15449" cy="47562"/>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272" name="Rectangle 271">
                <a:extLst>
                  <a:ext uri="{FF2B5EF4-FFF2-40B4-BE49-F238E27FC236}">
                    <a16:creationId xmlns:a16="http://schemas.microsoft.com/office/drawing/2014/main" id="{C9BC2555-E24C-4B3F-A58E-B2FECB356B52}"/>
                  </a:ext>
                </a:extLst>
              </p:cNvPr>
              <p:cNvSpPr/>
              <p:nvPr/>
            </p:nvSpPr>
            <p:spPr>
              <a:xfrm rot="5400000">
                <a:off x="8222508" y="3865944"/>
                <a:ext cx="15449" cy="126832"/>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grpSp>
          <p:nvGrpSpPr>
            <p:cNvPr id="262" name="Group 261">
              <a:extLst>
                <a:ext uri="{FF2B5EF4-FFF2-40B4-BE49-F238E27FC236}">
                  <a16:creationId xmlns:a16="http://schemas.microsoft.com/office/drawing/2014/main" id="{5F782199-1D92-4A5D-96F6-5DC17EC493FF}"/>
                </a:ext>
              </a:extLst>
            </p:cNvPr>
            <p:cNvGrpSpPr/>
            <p:nvPr/>
          </p:nvGrpSpPr>
          <p:grpSpPr>
            <a:xfrm>
              <a:off x="6304410" y="1635798"/>
              <a:ext cx="252000" cy="252000"/>
              <a:chOff x="575673" y="1237685"/>
              <a:chExt cx="1144442" cy="1174470"/>
            </a:xfrm>
          </p:grpSpPr>
          <p:sp>
            <p:nvSpPr>
              <p:cNvPr id="263" name="Flowchart: Delay 262">
                <a:extLst>
                  <a:ext uri="{FF2B5EF4-FFF2-40B4-BE49-F238E27FC236}">
                    <a16:creationId xmlns:a16="http://schemas.microsoft.com/office/drawing/2014/main" id="{028434E6-D477-409A-9973-262A1AA9E96A}"/>
                  </a:ext>
                </a:extLst>
              </p:cNvPr>
              <p:cNvSpPr/>
              <p:nvPr/>
            </p:nvSpPr>
            <p:spPr>
              <a:xfrm rot="5400000">
                <a:off x="560659" y="1252699"/>
                <a:ext cx="1174470" cy="1144442"/>
              </a:xfrm>
              <a:prstGeom prst="flowChartDelay">
                <a:avLst/>
              </a:prstGeom>
              <a:noFill/>
              <a:ln w="158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rgbClr val="000000"/>
                    </a:solidFill>
                    <a:latin typeface="Arial"/>
                    <a:ea typeface="+mn-ea"/>
                    <a:cs typeface="+mn-cs"/>
                  </a:defRPr>
                </a:lvl1pPr>
                <a:lvl2pPr marL="457200" algn="l" defTabSz="914400" rtl="0" eaLnBrk="1" latinLnBrk="0" hangingPunct="1">
                  <a:defRPr sz="1800" kern="1200">
                    <a:solidFill>
                      <a:srgbClr val="000000"/>
                    </a:solidFill>
                    <a:latin typeface="Arial"/>
                    <a:ea typeface="+mn-ea"/>
                    <a:cs typeface="+mn-cs"/>
                  </a:defRPr>
                </a:lvl2pPr>
                <a:lvl3pPr marL="914400" algn="l" defTabSz="914400" rtl="0" eaLnBrk="1" latinLnBrk="0" hangingPunct="1">
                  <a:defRPr sz="1800" kern="1200">
                    <a:solidFill>
                      <a:srgbClr val="000000"/>
                    </a:solidFill>
                    <a:latin typeface="Arial"/>
                    <a:ea typeface="+mn-ea"/>
                    <a:cs typeface="+mn-cs"/>
                  </a:defRPr>
                </a:lvl3pPr>
                <a:lvl4pPr marL="1371600" algn="l" defTabSz="914400" rtl="0" eaLnBrk="1" latinLnBrk="0" hangingPunct="1">
                  <a:defRPr sz="1800" kern="1200">
                    <a:solidFill>
                      <a:srgbClr val="000000"/>
                    </a:solidFill>
                    <a:latin typeface="Arial"/>
                    <a:ea typeface="+mn-ea"/>
                    <a:cs typeface="+mn-cs"/>
                  </a:defRPr>
                </a:lvl4pPr>
                <a:lvl5pPr marL="1828800" algn="l" defTabSz="914400" rtl="0" eaLnBrk="1" latinLnBrk="0" hangingPunct="1">
                  <a:defRPr sz="1800" kern="1200">
                    <a:solidFill>
                      <a:srgbClr val="000000"/>
                    </a:solidFill>
                    <a:latin typeface="Arial"/>
                    <a:ea typeface="+mn-ea"/>
                    <a:cs typeface="+mn-cs"/>
                  </a:defRPr>
                </a:lvl5pPr>
                <a:lvl6pPr marL="2286000" algn="l" defTabSz="914400" rtl="0" eaLnBrk="1" latinLnBrk="0" hangingPunct="1">
                  <a:defRPr sz="1800" kern="1200">
                    <a:solidFill>
                      <a:srgbClr val="000000"/>
                    </a:solidFill>
                    <a:latin typeface="Arial"/>
                    <a:ea typeface="+mn-ea"/>
                    <a:cs typeface="+mn-cs"/>
                  </a:defRPr>
                </a:lvl6pPr>
                <a:lvl7pPr marL="2743200" algn="l" defTabSz="914400" rtl="0" eaLnBrk="1" latinLnBrk="0" hangingPunct="1">
                  <a:defRPr sz="1800" kern="1200">
                    <a:solidFill>
                      <a:srgbClr val="000000"/>
                    </a:solidFill>
                    <a:latin typeface="Arial"/>
                    <a:ea typeface="+mn-ea"/>
                    <a:cs typeface="+mn-cs"/>
                  </a:defRPr>
                </a:lvl7pPr>
                <a:lvl8pPr marL="3200400" algn="l" defTabSz="914400" rtl="0" eaLnBrk="1" latinLnBrk="0" hangingPunct="1">
                  <a:defRPr sz="1800" kern="1200">
                    <a:solidFill>
                      <a:srgbClr val="000000"/>
                    </a:solidFill>
                    <a:latin typeface="Arial"/>
                    <a:ea typeface="+mn-ea"/>
                    <a:cs typeface="+mn-cs"/>
                  </a:defRPr>
                </a:lvl8pPr>
                <a:lvl9pPr marL="3657600" algn="l" defTabSz="914400" rtl="0" eaLnBrk="1" latinLnBrk="0" hangingPunct="1">
                  <a:defRPr sz="1800" kern="1200">
                    <a:solidFill>
                      <a:srgbClr val="000000"/>
                    </a:solidFill>
                    <a:latin typeface="Arial"/>
                    <a:ea typeface="+mn-ea"/>
                    <a:cs typeface="+mn-cs"/>
                  </a:defRPr>
                </a:lvl9pPr>
              </a:lstStyle>
              <a:p>
                <a:pPr algn="ctr"/>
                <a:endParaRPr lang="en-CA"/>
              </a:p>
            </p:txBody>
          </p:sp>
          <p:grpSp>
            <p:nvGrpSpPr>
              <p:cNvPr id="264" name="Group 263">
                <a:extLst>
                  <a:ext uri="{FF2B5EF4-FFF2-40B4-BE49-F238E27FC236}">
                    <a16:creationId xmlns:a16="http://schemas.microsoft.com/office/drawing/2014/main" id="{A5AED2C7-E94D-453A-B212-F46B30999F14}"/>
                  </a:ext>
                </a:extLst>
              </p:cNvPr>
              <p:cNvGrpSpPr/>
              <p:nvPr/>
            </p:nvGrpSpPr>
            <p:grpSpPr>
              <a:xfrm>
                <a:off x="842214" y="1463747"/>
                <a:ext cx="611360" cy="144000"/>
                <a:chOff x="806742" y="1443427"/>
                <a:chExt cx="611360" cy="144000"/>
              </a:xfrm>
            </p:grpSpPr>
            <p:sp>
              <p:nvSpPr>
                <p:cNvPr id="266" name="Oval 265">
                  <a:extLst>
                    <a:ext uri="{FF2B5EF4-FFF2-40B4-BE49-F238E27FC236}">
                      <a16:creationId xmlns:a16="http://schemas.microsoft.com/office/drawing/2014/main" id="{F446646F-9B06-4D9A-B7F8-96523EA08E84}"/>
                    </a:ext>
                  </a:extLst>
                </p:cNvPr>
                <p:cNvSpPr/>
                <p:nvPr/>
              </p:nvSpPr>
              <p:spPr>
                <a:xfrm>
                  <a:off x="80674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267" name="Oval 266">
                  <a:extLst>
                    <a:ext uri="{FF2B5EF4-FFF2-40B4-BE49-F238E27FC236}">
                      <a16:creationId xmlns:a16="http://schemas.microsoft.com/office/drawing/2014/main" id="{9D626743-DDC4-4952-80CE-49130008825D}"/>
                    </a:ext>
                  </a:extLst>
                </p:cNvPr>
                <p:cNvSpPr/>
                <p:nvPr/>
              </p:nvSpPr>
              <p:spPr>
                <a:xfrm>
                  <a:off x="127410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sp>
            <p:nvSpPr>
              <p:cNvPr id="265" name="Moon 264">
                <a:extLst>
                  <a:ext uri="{FF2B5EF4-FFF2-40B4-BE49-F238E27FC236}">
                    <a16:creationId xmlns:a16="http://schemas.microsoft.com/office/drawing/2014/main" id="{92B491F8-D8A6-49D1-8ECC-909B2A253A2B}"/>
                  </a:ext>
                </a:extLst>
              </p:cNvPr>
              <p:cNvSpPr/>
              <p:nvPr/>
            </p:nvSpPr>
            <p:spPr>
              <a:xfrm rot="16200000">
                <a:off x="978314" y="1688820"/>
                <a:ext cx="337220" cy="613300"/>
              </a:xfrm>
              <a:prstGeom prst="moon">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a:p>
            </p:txBody>
          </p:sp>
        </p:grpSp>
      </p:grpSp>
      <p:sp>
        <p:nvSpPr>
          <p:cNvPr id="117" name="TextBox 116">
            <a:extLst>
              <a:ext uri="{FF2B5EF4-FFF2-40B4-BE49-F238E27FC236}">
                <a16:creationId xmlns:a16="http://schemas.microsoft.com/office/drawing/2014/main" id="{886AF35A-870D-4532-8DDF-5982015EE56D}"/>
              </a:ext>
            </a:extLst>
          </p:cNvPr>
          <p:cNvSpPr txBox="1"/>
          <p:nvPr/>
        </p:nvSpPr>
        <p:spPr>
          <a:xfrm>
            <a:off x="6759359" y="3758033"/>
            <a:ext cx="5009840" cy="2514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1050" b="1">
                <a:solidFill>
                  <a:schemeClr val="tx1">
                    <a:lumMod val="65000"/>
                    <a:lumOff val="35000"/>
                  </a:schemeClr>
                </a:solidFill>
                <a:latin typeface="Arial" panose="020B0604020202020204" pitchFamily="34" charset="0"/>
                <a:cs typeface="Arial" panose="020B0604020202020204" pitchFamily="34" charset="0"/>
              </a:rPr>
              <a:t>Overall Satisfaction by Emotional State</a:t>
            </a:r>
          </a:p>
        </p:txBody>
      </p:sp>
      <p:cxnSp>
        <p:nvCxnSpPr>
          <p:cNvPr id="151" name="Straight Connector 150">
            <a:extLst>
              <a:ext uri="{FF2B5EF4-FFF2-40B4-BE49-F238E27FC236}">
                <a16:creationId xmlns:a16="http://schemas.microsoft.com/office/drawing/2014/main" id="{A0A8091E-6D2E-4C2D-AAC8-93205BB39FA3}"/>
              </a:ext>
            </a:extLst>
          </p:cNvPr>
          <p:cNvCxnSpPr/>
          <p:nvPr/>
        </p:nvCxnSpPr>
        <p:spPr>
          <a:xfrm flipH="1">
            <a:off x="6993418" y="3652677"/>
            <a:ext cx="4496310"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52" name="TextBox 151">
            <a:extLst>
              <a:ext uri="{FF2B5EF4-FFF2-40B4-BE49-F238E27FC236}">
                <a16:creationId xmlns:a16="http://schemas.microsoft.com/office/drawing/2014/main" id="{B9CA6E93-127A-4E81-95A7-11B8204CA147}"/>
              </a:ext>
            </a:extLst>
          </p:cNvPr>
          <p:cNvSpPr txBox="1"/>
          <p:nvPr/>
        </p:nvSpPr>
        <p:spPr>
          <a:xfrm>
            <a:off x="6758538" y="1490083"/>
            <a:ext cx="5003335" cy="2514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US" sz="1050" b="1">
                <a:solidFill>
                  <a:schemeClr val="tx1">
                    <a:lumMod val="65000"/>
                    <a:lumOff val="35000"/>
                  </a:schemeClr>
                </a:solidFill>
                <a:latin typeface="Arial" panose="020B0604020202020204" pitchFamily="34" charset="0"/>
                <a:cs typeface="Arial" panose="020B0604020202020204" pitchFamily="34" charset="0"/>
              </a:rPr>
              <a:t>Overall Experience by Emotional State</a:t>
            </a:r>
          </a:p>
        </p:txBody>
      </p:sp>
      <p:sp>
        <p:nvSpPr>
          <p:cNvPr id="92" name="TextBox 91">
            <a:extLst>
              <a:ext uri="{FF2B5EF4-FFF2-40B4-BE49-F238E27FC236}">
                <a16:creationId xmlns:a16="http://schemas.microsoft.com/office/drawing/2014/main" id="{2906EBB2-CF75-4A00-81AE-F7E797650BE4}"/>
              </a:ext>
            </a:extLst>
          </p:cNvPr>
          <p:cNvSpPr txBox="1"/>
          <p:nvPr/>
        </p:nvSpPr>
        <p:spPr>
          <a:xfrm>
            <a:off x="3124941" y="1268474"/>
            <a:ext cx="1295359" cy="415498"/>
          </a:xfrm>
          <a:prstGeom prst="rect">
            <a:avLst/>
          </a:prstGeom>
          <a:noFill/>
        </p:spPr>
        <p:txBody>
          <a:bodyPr vert="horz"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50">
                <a:solidFill>
                  <a:schemeClr val="tx1">
                    <a:lumMod val="65000"/>
                    <a:lumOff val="35000"/>
                  </a:schemeClr>
                </a:solidFill>
                <a:latin typeface="Arial" panose="020B0604020202020204" pitchFamily="34" charset="0"/>
                <a:cs typeface="Arial" panose="020B0604020202020204" pitchFamily="34" charset="0"/>
              </a:rPr>
              <a:t>Average (out of</a:t>
            </a:r>
          </a:p>
          <a:p>
            <a:pPr algn="ctr"/>
            <a:r>
              <a:rPr lang="en-CA" sz="1050">
                <a:solidFill>
                  <a:schemeClr val="tx1">
                    <a:lumMod val="65000"/>
                    <a:lumOff val="35000"/>
                  </a:schemeClr>
                </a:solidFill>
                <a:latin typeface="Arial" panose="020B0604020202020204" pitchFamily="34" charset="0"/>
                <a:cs typeface="Arial" panose="020B0604020202020204" pitchFamily="34" charset="0"/>
              </a:rPr>
              <a:t>5-pt scale)</a:t>
            </a:r>
          </a:p>
        </p:txBody>
      </p:sp>
      <p:grpSp>
        <p:nvGrpSpPr>
          <p:cNvPr id="110" name="Safe">
            <a:extLst>
              <a:ext uri="{FF2B5EF4-FFF2-40B4-BE49-F238E27FC236}">
                <a16:creationId xmlns:a16="http://schemas.microsoft.com/office/drawing/2014/main" id="{94464A14-99E0-D545-8471-3264AB46ECE8}"/>
              </a:ext>
            </a:extLst>
          </p:cNvPr>
          <p:cNvGrpSpPr>
            <a:grpSpLocks noChangeAspect="1"/>
          </p:cNvGrpSpPr>
          <p:nvPr/>
        </p:nvGrpSpPr>
        <p:grpSpPr>
          <a:xfrm>
            <a:off x="4623955" y="1354568"/>
            <a:ext cx="1997999" cy="1332000"/>
            <a:chOff x="5890810" y="1886540"/>
            <a:chExt cx="2213999" cy="1476000"/>
          </a:xfrm>
        </p:grpSpPr>
        <p:graphicFrame>
          <p:nvGraphicFramePr>
            <p:cNvPr id="111" name="Chart 110">
              <a:extLst>
                <a:ext uri="{FF2B5EF4-FFF2-40B4-BE49-F238E27FC236}">
                  <a16:creationId xmlns:a16="http://schemas.microsoft.com/office/drawing/2014/main" id="{DFF975A1-6FD7-F34B-8B6F-1A22B3B741AA}"/>
                </a:ext>
              </a:extLst>
            </p:cNvPr>
            <p:cNvGraphicFramePr>
              <a:graphicFrameLocks noChangeAspect="1"/>
            </p:cNvGraphicFramePr>
            <p:nvPr/>
          </p:nvGraphicFramePr>
          <p:xfrm>
            <a:off x="5890810" y="1886540"/>
            <a:ext cx="2213999" cy="147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2" name="Group 111">
              <a:extLst>
                <a:ext uri="{FF2B5EF4-FFF2-40B4-BE49-F238E27FC236}">
                  <a16:creationId xmlns:a16="http://schemas.microsoft.com/office/drawing/2014/main" id="{4690BCB2-B76A-F547-BBB1-E0E36FB23DF8}"/>
                </a:ext>
              </a:extLst>
            </p:cNvPr>
            <p:cNvGrpSpPr/>
            <p:nvPr/>
          </p:nvGrpSpPr>
          <p:grpSpPr>
            <a:xfrm>
              <a:off x="6031477" y="2358584"/>
              <a:ext cx="2068703" cy="539106"/>
              <a:chOff x="6031477" y="2358584"/>
              <a:chExt cx="2068703" cy="539106"/>
            </a:xfrm>
          </p:grpSpPr>
          <p:sp>
            <p:nvSpPr>
              <p:cNvPr id="116" name="TextBox 115">
                <a:extLst>
                  <a:ext uri="{FF2B5EF4-FFF2-40B4-BE49-F238E27FC236}">
                    <a16:creationId xmlns:a16="http://schemas.microsoft.com/office/drawing/2014/main" id="{9B8F2B64-8946-0F4A-9754-6ECB73AF0138}"/>
                  </a:ext>
                </a:extLst>
              </p:cNvPr>
              <p:cNvSpPr txBox="1"/>
              <p:nvPr/>
            </p:nvSpPr>
            <p:spPr>
              <a:xfrm>
                <a:off x="6031477" y="2624540"/>
                <a:ext cx="66553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Not at all</a:t>
                </a:r>
                <a:endParaRPr lang="en-CA">
                  <a:solidFill>
                    <a:schemeClr val="tx1">
                      <a:lumMod val="65000"/>
                      <a:lumOff val="35000"/>
                    </a:schemeClr>
                  </a:solidFill>
                </a:endParaRPr>
              </a:p>
            </p:txBody>
          </p:sp>
          <p:sp>
            <p:nvSpPr>
              <p:cNvPr id="118" name="TextBox 117">
                <a:extLst>
                  <a:ext uri="{FF2B5EF4-FFF2-40B4-BE49-F238E27FC236}">
                    <a16:creationId xmlns:a16="http://schemas.microsoft.com/office/drawing/2014/main" id="{D8C77B43-2DEB-4C4A-B8D4-406125AFABCD}"/>
                  </a:ext>
                </a:extLst>
              </p:cNvPr>
              <p:cNvSpPr txBox="1"/>
              <p:nvPr/>
            </p:nvSpPr>
            <p:spPr>
              <a:xfrm>
                <a:off x="7279501" y="2624540"/>
                <a:ext cx="820679" cy="2387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Extremely</a:t>
                </a:r>
                <a:endParaRPr lang="en-CA">
                  <a:solidFill>
                    <a:schemeClr val="tx1">
                      <a:lumMod val="65000"/>
                      <a:lumOff val="35000"/>
                    </a:schemeClr>
                  </a:solidFill>
                </a:endParaRPr>
              </a:p>
            </p:txBody>
          </p:sp>
          <p:sp>
            <p:nvSpPr>
              <p:cNvPr id="123" name="Arc 122">
                <a:extLst>
                  <a:ext uri="{FF2B5EF4-FFF2-40B4-BE49-F238E27FC236}">
                    <a16:creationId xmlns:a16="http://schemas.microsoft.com/office/drawing/2014/main" id="{9132D5C6-42BC-3240-9207-BF6E9083D04C}"/>
                  </a:ext>
                </a:extLst>
              </p:cNvPr>
              <p:cNvSpPr>
                <a:spLocks noChangeAspect="1"/>
              </p:cNvSpPr>
              <p:nvPr/>
            </p:nvSpPr>
            <p:spPr>
              <a:xfrm>
                <a:off x="6728256" y="2358584"/>
                <a:ext cx="539106" cy="539106"/>
              </a:xfrm>
              <a:prstGeom prst="arc">
                <a:avLst>
                  <a:gd name="adj1" fmla="val 10790605"/>
                  <a:gd name="adj2" fmla="val 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sp>
            <p:nvSpPr>
              <p:cNvPr id="139" name="Freeform 142">
                <a:extLst>
                  <a:ext uri="{FF2B5EF4-FFF2-40B4-BE49-F238E27FC236}">
                    <a16:creationId xmlns:a16="http://schemas.microsoft.com/office/drawing/2014/main" id="{FBEA765F-223F-F44E-9FF9-DB6A7375D5D8}"/>
                  </a:ext>
                </a:extLst>
              </p:cNvPr>
              <p:cNvSpPr/>
              <p:nvPr/>
            </p:nvSpPr>
            <p:spPr>
              <a:xfrm rot="4092001">
                <a:off x="6950546" y="1993964"/>
                <a:ext cx="94524" cy="1204425"/>
              </a:xfrm>
              <a:custGeom>
                <a:avLst/>
                <a:gdLst>
                  <a:gd name="connsiteX0" fmla="*/ 47262 w 94524"/>
                  <a:gd name="connsiteY0" fmla="*/ 1204425 h 1204425"/>
                  <a:gd name="connsiteX1" fmla="*/ 0 w 94524"/>
                  <a:gd name="connsiteY1" fmla="*/ 615080 h 1204425"/>
                  <a:gd name="connsiteX2" fmla="*/ 1394 w 94524"/>
                  <a:gd name="connsiteY2" fmla="*/ 602208 h 1204425"/>
                  <a:gd name="connsiteX3" fmla="*/ 1 w 94524"/>
                  <a:gd name="connsiteY3" fmla="*/ 589345 h 1204425"/>
                  <a:gd name="connsiteX4" fmla="*/ 47262 w 94524"/>
                  <a:gd name="connsiteY4" fmla="*/ 0 h 1204425"/>
                  <a:gd name="connsiteX5" fmla="*/ 94524 w 94524"/>
                  <a:gd name="connsiteY5" fmla="*/ 589345 h 1204425"/>
                  <a:gd name="connsiteX6" fmla="*/ 93130 w 94524"/>
                  <a:gd name="connsiteY6" fmla="*/ 602217 h 1204425"/>
                  <a:gd name="connsiteX7" fmla="*/ 94523 w 94524"/>
                  <a:gd name="connsiteY7" fmla="*/ 615080 h 12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24" h="1204425">
                    <a:moveTo>
                      <a:pt x="47262" y="1204425"/>
                    </a:moveTo>
                    <a:lnTo>
                      <a:pt x="0" y="615080"/>
                    </a:lnTo>
                    <a:lnTo>
                      <a:pt x="1394" y="602208"/>
                    </a:lnTo>
                    <a:lnTo>
                      <a:pt x="1" y="589345"/>
                    </a:lnTo>
                    <a:lnTo>
                      <a:pt x="47262" y="0"/>
                    </a:lnTo>
                    <a:lnTo>
                      <a:pt x="94524" y="589345"/>
                    </a:lnTo>
                    <a:lnTo>
                      <a:pt x="93130" y="602217"/>
                    </a:lnTo>
                    <a:lnTo>
                      <a:pt x="94523" y="615080"/>
                    </a:lnTo>
                    <a:close/>
                  </a:path>
                </a:pathLst>
              </a:custGeom>
              <a:gradFill>
                <a:gsLst>
                  <a:gs pos="47000">
                    <a:schemeClr val="bg1"/>
                  </a:gs>
                  <a:gs pos="48000">
                    <a:schemeClr val="tx1">
                      <a:lumMod val="75000"/>
                      <a:lumOff val="25000"/>
                    </a:schemeClr>
                  </a:gs>
                </a:gsLst>
                <a:lin ang="16200000" scaled="0"/>
              </a:gradFill>
              <a:ln w="244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0" name="Oval 139">
                <a:extLst>
                  <a:ext uri="{FF2B5EF4-FFF2-40B4-BE49-F238E27FC236}">
                    <a16:creationId xmlns:a16="http://schemas.microsoft.com/office/drawing/2014/main" id="{EB87BB63-7D60-DD43-9993-BE5467FD149C}"/>
                  </a:ext>
                </a:extLst>
              </p:cNvPr>
              <p:cNvSpPr>
                <a:spLocks noChangeAspect="1"/>
              </p:cNvSpPr>
              <p:nvPr/>
            </p:nvSpPr>
            <p:spPr>
              <a:xfrm>
                <a:off x="6852937" y="2485382"/>
                <a:ext cx="289745" cy="289745"/>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grpSp>
      </p:grpSp>
      <p:cxnSp>
        <p:nvCxnSpPr>
          <p:cNvPr id="196" name="Straight Connector 195">
            <a:extLst>
              <a:ext uri="{FF2B5EF4-FFF2-40B4-BE49-F238E27FC236}">
                <a16:creationId xmlns:a16="http://schemas.microsoft.com/office/drawing/2014/main" id="{324224C7-6CA7-444C-928E-8B85B6864B02}"/>
              </a:ext>
            </a:extLst>
          </p:cNvPr>
          <p:cNvCxnSpPr/>
          <p:nvPr/>
        </p:nvCxnSpPr>
        <p:spPr>
          <a:xfrm flipH="1">
            <a:off x="1788606" y="2250800"/>
            <a:ext cx="4729209"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41" name="Happy">
            <a:extLst>
              <a:ext uri="{FF2B5EF4-FFF2-40B4-BE49-F238E27FC236}">
                <a16:creationId xmlns:a16="http://schemas.microsoft.com/office/drawing/2014/main" id="{1C970284-AA2E-4942-A885-043919CFAFF1}"/>
              </a:ext>
            </a:extLst>
          </p:cNvPr>
          <p:cNvGrpSpPr>
            <a:grpSpLocks noChangeAspect="1"/>
          </p:cNvGrpSpPr>
          <p:nvPr/>
        </p:nvGrpSpPr>
        <p:grpSpPr>
          <a:xfrm>
            <a:off x="4623955" y="2303973"/>
            <a:ext cx="1997999" cy="1332000"/>
            <a:chOff x="5890810" y="1886540"/>
            <a:chExt cx="2213999" cy="1476000"/>
          </a:xfrm>
        </p:grpSpPr>
        <p:graphicFrame>
          <p:nvGraphicFramePr>
            <p:cNvPr id="142" name="Chart 141">
              <a:extLst>
                <a:ext uri="{FF2B5EF4-FFF2-40B4-BE49-F238E27FC236}">
                  <a16:creationId xmlns:a16="http://schemas.microsoft.com/office/drawing/2014/main" id="{1C9E141A-2CDF-BA43-8613-04B1F210ECFE}"/>
                </a:ext>
              </a:extLst>
            </p:cNvPr>
            <p:cNvGraphicFramePr>
              <a:graphicFrameLocks noChangeAspect="1"/>
            </p:cNvGraphicFramePr>
            <p:nvPr>
              <p:extLst>
                <p:ext uri="{D42A27DB-BD31-4B8C-83A1-F6EECF244321}">
                  <p14:modId xmlns:p14="http://schemas.microsoft.com/office/powerpoint/2010/main" val="93089012"/>
                </p:ext>
              </p:extLst>
            </p:nvPr>
          </p:nvGraphicFramePr>
          <p:xfrm>
            <a:off x="5890810" y="1886540"/>
            <a:ext cx="2213999" cy="1476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43" name="Group 142">
              <a:extLst>
                <a:ext uri="{FF2B5EF4-FFF2-40B4-BE49-F238E27FC236}">
                  <a16:creationId xmlns:a16="http://schemas.microsoft.com/office/drawing/2014/main" id="{73B31CD6-6F96-1A45-8C89-BC840C8AA879}"/>
                </a:ext>
              </a:extLst>
            </p:cNvPr>
            <p:cNvGrpSpPr/>
            <p:nvPr/>
          </p:nvGrpSpPr>
          <p:grpSpPr>
            <a:xfrm>
              <a:off x="6031477" y="2358584"/>
              <a:ext cx="2068703" cy="539106"/>
              <a:chOff x="6031477" y="2358584"/>
              <a:chExt cx="2068703" cy="539106"/>
            </a:xfrm>
          </p:grpSpPr>
          <p:sp>
            <p:nvSpPr>
              <p:cNvPr id="144" name="TextBox 143">
                <a:extLst>
                  <a:ext uri="{FF2B5EF4-FFF2-40B4-BE49-F238E27FC236}">
                    <a16:creationId xmlns:a16="http://schemas.microsoft.com/office/drawing/2014/main" id="{87CCB2B8-CB46-4144-8FFF-C5DFD683B9C7}"/>
                  </a:ext>
                </a:extLst>
              </p:cNvPr>
              <p:cNvSpPr txBox="1"/>
              <p:nvPr/>
            </p:nvSpPr>
            <p:spPr>
              <a:xfrm>
                <a:off x="6031477" y="2624540"/>
                <a:ext cx="66553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Not at all</a:t>
                </a:r>
                <a:endParaRPr lang="en-CA">
                  <a:solidFill>
                    <a:schemeClr val="tx1">
                      <a:lumMod val="65000"/>
                      <a:lumOff val="35000"/>
                    </a:schemeClr>
                  </a:solidFill>
                </a:endParaRPr>
              </a:p>
            </p:txBody>
          </p:sp>
          <p:sp>
            <p:nvSpPr>
              <p:cNvPr id="145" name="TextBox 144">
                <a:extLst>
                  <a:ext uri="{FF2B5EF4-FFF2-40B4-BE49-F238E27FC236}">
                    <a16:creationId xmlns:a16="http://schemas.microsoft.com/office/drawing/2014/main" id="{2C48E76F-03E3-1C44-8F59-34252E50B679}"/>
                  </a:ext>
                </a:extLst>
              </p:cNvPr>
              <p:cNvSpPr txBox="1"/>
              <p:nvPr/>
            </p:nvSpPr>
            <p:spPr>
              <a:xfrm>
                <a:off x="7279501" y="2624540"/>
                <a:ext cx="820679" cy="2387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Extremely</a:t>
                </a:r>
                <a:endParaRPr lang="en-CA">
                  <a:solidFill>
                    <a:schemeClr val="tx1">
                      <a:lumMod val="65000"/>
                      <a:lumOff val="35000"/>
                    </a:schemeClr>
                  </a:solidFill>
                </a:endParaRPr>
              </a:p>
            </p:txBody>
          </p:sp>
          <p:sp>
            <p:nvSpPr>
              <p:cNvPr id="153" name="Arc 152">
                <a:extLst>
                  <a:ext uri="{FF2B5EF4-FFF2-40B4-BE49-F238E27FC236}">
                    <a16:creationId xmlns:a16="http://schemas.microsoft.com/office/drawing/2014/main" id="{32CF2573-B276-7441-8A0B-ECC6481C458D}"/>
                  </a:ext>
                </a:extLst>
              </p:cNvPr>
              <p:cNvSpPr>
                <a:spLocks noChangeAspect="1"/>
              </p:cNvSpPr>
              <p:nvPr/>
            </p:nvSpPr>
            <p:spPr>
              <a:xfrm>
                <a:off x="6728256" y="2358584"/>
                <a:ext cx="539106" cy="539106"/>
              </a:xfrm>
              <a:prstGeom prst="arc">
                <a:avLst>
                  <a:gd name="adj1" fmla="val 10790605"/>
                  <a:gd name="adj2" fmla="val 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sp>
            <p:nvSpPr>
              <p:cNvPr id="154" name="Freeform 198">
                <a:extLst>
                  <a:ext uri="{FF2B5EF4-FFF2-40B4-BE49-F238E27FC236}">
                    <a16:creationId xmlns:a16="http://schemas.microsoft.com/office/drawing/2014/main" id="{DA85B2BF-569A-2046-8F5C-EB60587F5AED}"/>
                  </a:ext>
                </a:extLst>
              </p:cNvPr>
              <p:cNvSpPr/>
              <p:nvPr/>
            </p:nvSpPr>
            <p:spPr>
              <a:xfrm rot="3546000">
                <a:off x="6950546" y="1993964"/>
                <a:ext cx="94524" cy="1204425"/>
              </a:xfrm>
              <a:custGeom>
                <a:avLst/>
                <a:gdLst>
                  <a:gd name="connsiteX0" fmla="*/ 47262 w 94524"/>
                  <a:gd name="connsiteY0" fmla="*/ 1204425 h 1204425"/>
                  <a:gd name="connsiteX1" fmla="*/ 0 w 94524"/>
                  <a:gd name="connsiteY1" fmla="*/ 615080 h 1204425"/>
                  <a:gd name="connsiteX2" fmla="*/ 1394 w 94524"/>
                  <a:gd name="connsiteY2" fmla="*/ 602208 h 1204425"/>
                  <a:gd name="connsiteX3" fmla="*/ 1 w 94524"/>
                  <a:gd name="connsiteY3" fmla="*/ 589345 h 1204425"/>
                  <a:gd name="connsiteX4" fmla="*/ 47262 w 94524"/>
                  <a:gd name="connsiteY4" fmla="*/ 0 h 1204425"/>
                  <a:gd name="connsiteX5" fmla="*/ 94524 w 94524"/>
                  <a:gd name="connsiteY5" fmla="*/ 589345 h 1204425"/>
                  <a:gd name="connsiteX6" fmla="*/ 93130 w 94524"/>
                  <a:gd name="connsiteY6" fmla="*/ 602217 h 1204425"/>
                  <a:gd name="connsiteX7" fmla="*/ 94523 w 94524"/>
                  <a:gd name="connsiteY7" fmla="*/ 615080 h 12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24" h="1204425">
                    <a:moveTo>
                      <a:pt x="47262" y="1204425"/>
                    </a:moveTo>
                    <a:lnTo>
                      <a:pt x="0" y="615080"/>
                    </a:lnTo>
                    <a:lnTo>
                      <a:pt x="1394" y="602208"/>
                    </a:lnTo>
                    <a:lnTo>
                      <a:pt x="1" y="589345"/>
                    </a:lnTo>
                    <a:lnTo>
                      <a:pt x="47262" y="0"/>
                    </a:lnTo>
                    <a:lnTo>
                      <a:pt x="94524" y="589345"/>
                    </a:lnTo>
                    <a:lnTo>
                      <a:pt x="93130" y="602217"/>
                    </a:lnTo>
                    <a:lnTo>
                      <a:pt x="94523" y="615080"/>
                    </a:lnTo>
                    <a:close/>
                  </a:path>
                </a:pathLst>
              </a:custGeom>
              <a:gradFill>
                <a:gsLst>
                  <a:gs pos="47000">
                    <a:schemeClr val="bg1"/>
                  </a:gs>
                  <a:gs pos="48000">
                    <a:schemeClr val="tx1">
                      <a:lumMod val="75000"/>
                      <a:lumOff val="25000"/>
                    </a:schemeClr>
                  </a:gs>
                </a:gsLst>
                <a:lin ang="16200000" scaled="0"/>
              </a:gradFill>
              <a:ln w="244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5" name="Oval 154">
                <a:extLst>
                  <a:ext uri="{FF2B5EF4-FFF2-40B4-BE49-F238E27FC236}">
                    <a16:creationId xmlns:a16="http://schemas.microsoft.com/office/drawing/2014/main" id="{6003EB63-78B9-FC4E-9E05-305FFD94519A}"/>
                  </a:ext>
                </a:extLst>
              </p:cNvPr>
              <p:cNvSpPr>
                <a:spLocks noChangeAspect="1"/>
              </p:cNvSpPr>
              <p:nvPr/>
            </p:nvSpPr>
            <p:spPr>
              <a:xfrm>
                <a:off x="6852937" y="2485382"/>
                <a:ext cx="289745" cy="289745"/>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grpSp>
      </p:grpSp>
      <p:cxnSp>
        <p:nvCxnSpPr>
          <p:cNvPr id="197" name="Straight Connector 196">
            <a:extLst>
              <a:ext uri="{FF2B5EF4-FFF2-40B4-BE49-F238E27FC236}">
                <a16:creationId xmlns:a16="http://schemas.microsoft.com/office/drawing/2014/main" id="{A2476F3A-1FB2-4986-85B0-D9254EC5C1E5}"/>
              </a:ext>
            </a:extLst>
          </p:cNvPr>
          <p:cNvCxnSpPr/>
          <p:nvPr/>
        </p:nvCxnSpPr>
        <p:spPr>
          <a:xfrm flipH="1">
            <a:off x="1768510" y="3169109"/>
            <a:ext cx="4729209"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93" name="Excited">
            <a:extLst>
              <a:ext uri="{FF2B5EF4-FFF2-40B4-BE49-F238E27FC236}">
                <a16:creationId xmlns:a16="http://schemas.microsoft.com/office/drawing/2014/main" id="{65E9ED27-3268-B840-83E2-D6D9FB0E9EC7}"/>
              </a:ext>
            </a:extLst>
          </p:cNvPr>
          <p:cNvGrpSpPr>
            <a:grpSpLocks noChangeAspect="1"/>
          </p:cNvGrpSpPr>
          <p:nvPr/>
        </p:nvGrpSpPr>
        <p:grpSpPr>
          <a:xfrm>
            <a:off x="4623955" y="3247248"/>
            <a:ext cx="1997999" cy="1332000"/>
            <a:chOff x="5890810" y="1886540"/>
            <a:chExt cx="2213999" cy="1476000"/>
          </a:xfrm>
        </p:grpSpPr>
        <p:graphicFrame>
          <p:nvGraphicFramePr>
            <p:cNvPr id="94" name="Chart 93">
              <a:extLst>
                <a:ext uri="{FF2B5EF4-FFF2-40B4-BE49-F238E27FC236}">
                  <a16:creationId xmlns:a16="http://schemas.microsoft.com/office/drawing/2014/main" id="{75BD2583-8135-F44E-A7F5-CA5C39A94E7B}"/>
                </a:ext>
              </a:extLst>
            </p:cNvPr>
            <p:cNvGraphicFramePr>
              <a:graphicFrameLocks noChangeAspect="1"/>
            </p:cNvGraphicFramePr>
            <p:nvPr/>
          </p:nvGraphicFramePr>
          <p:xfrm>
            <a:off x="5890810" y="1886540"/>
            <a:ext cx="2213999" cy="147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95" name="Group 94">
              <a:extLst>
                <a:ext uri="{FF2B5EF4-FFF2-40B4-BE49-F238E27FC236}">
                  <a16:creationId xmlns:a16="http://schemas.microsoft.com/office/drawing/2014/main" id="{9E417361-E299-0F46-AE45-939694D73339}"/>
                </a:ext>
              </a:extLst>
            </p:cNvPr>
            <p:cNvGrpSpPr/>
            <p:nvPr/>
          </p:nvGrpSpPr>
          <p:grpSpPr>
            <a:xfrm>
              <a:off x="6031477" y="2358584"/>
              <a:ext cx="2068703" cy="539106"/>
              <a:chOff x="6031477" y="2358584"/>
              <a:chExt cx="2068703" cy="539106"/>
            </a:xfrm>
          </p:grpSpPr>
          <p:sp>
            <p:nvSpPr>
              <p:cNvPr id="96" name="TextBox 95">
                <a:extLst>
                  <a:ext uri="{FF2B5EF4-FFF2-40B4-BE49-F238E27FC236}">
                    <a16:creationId xmlns:a16="http://schemas.microsoft.com/office/drawing/2014/main" id="{19681CC5-005C-D14E-A943-6E6ABDDE2365}"/>
                  </a:ext>
                </a:extLst>
              </p:cNvPr>
              <p:cNvSpPr txBox="1"/>
              <p:nvPr/>
            </p:nvSpPr>
            <p:spPr>
              <a:xfrm>
                <a:off x="6031477" y="2624540"/>
                <a:ext cx="66553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Not at all</a:t>
                </a:r>
                <a:endParaRPr lang="en-CA">
                  <a:solidFill>
                    <a:schemeClr val="tx1">
                      <a:lumMod val="65000"/>
                      <a:lumOff val="35000"/>
                    </a:schemeClr>
                  </a:solidFill>
                </a:endParaRPr>
              </a:p>
            </p:txBody>
          </p:sp>
          <p:sp>
            <p:nvSpPr>
              <p:cNvPr id="97" name="TextBox 96">
                <a:extLst>
                  <a:ext uri="{FF2B5EF4-FFF2-40B4-BE49-F238E27FC236}">
                    <a16:creationId xmlns:a16="http://schemas.microsoft.com/office/drawing/2014/main" id="{F6ACE192-3150-1348-B10F-F880C65811F9}"/>
                  </a:ext>
                </a:extLst>
              </p:cNvPr>
              <p:cNvSpPr txBox="1"/>
              <p:nvPr/>
            </p:nvSpPr>
            <p:spPr>
              <a:xfrm>
                <a:off x="7279501" y="2624540"/>
                <a:ext cx="820679" cy="2387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Extremely</a:t>
                </a:r>
                <a:endParaRPr lang="en-CA">
                  <a:solidFill>
                    <a:schemeClr val="tx1">
                      <a:lumMod val="65000"/>
                      <a:lumOff val="35000"/>
                    </a:schemeClr>
                  </a:solidFill>
                </a:endParaRPr>
              </a:p>
            </p:txBody>
          </p:sp>
          <p:sp>
            <p:nvSpPr>
              <p:cNvPr id="98" name="Arc 97">
                <a:extLst>
                  <a:ext uri="{FF2B5EF4-FFF2-40B4-BE49-F238E27FC236}">
                    <a16:creationId xmlns:a16="http://schemas.microsoft.com/office/drawing/2014/main" id="{F3AA6835-1FA9-FD43-BB46-DE303E8BEF1F}"/>
                  </a:ext>
                </a:extLst>
              </p:cNvPr>
              <p:cNvSpPr>
                <a:spLocks noChangeAspect="1"/>
              </p:cNvSpPr>
              <p:nvPr/>
            </p:nvSpPr>
            <p:spPr>
              <a:xfrm>
                <a:off x="6728256" y="2358584"/>
                <a:ext cx="539106" cy="539106"/>
              </a:xfrm>
              <a:prstGeom prst="arc">
                <a:avLst>
                  <a:gd name="adj1" fmla="val 10790605"/>
                  <a:gd name="adj2" fmla="val 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sp>
            <p:nvSpPr>
              <p:cNvPr id="99" name="Freeform 232">
                <a:extLst>
                  <a:ext uri="{FF2B5EF4-FFF2-40B4-BE49-F238E27FC236}">
                    <a16:creationId xmlns:a16="http://schemas.microsoft.com/office/drawing/2014/main" id="{3D60936D-C31F-B640-AC5F-D138109B6504}"/>
                  </a:ext>
                </a:extLst>
              </p:cNvPr>
              <p:cNvSpPr/>
              <p:nvPr/>
            </p:nvSpPr>
            <p:spPr>
              <a:xfrm rot="2976000">
                <a:off x="6950546" y="1993963"/>
                <a:ext cx="94524" cy="1204425"/>
              </a:xfrm>
              <a:custGeom>
                <a:avLst/>
                <a:gdLst>
                  <a:gd name="connsiteX0" fmla="*/ 47262 w 94524"/>
                  <a:gd name="connsiteY0" fmla="*/ 1204425 h 1204425"/>
                  <a:gd name="connsiteX1" fmla="*/ 0 w 94524"/>
                  <a:gd name="connsiteY1" fmla="*/ 615080 h 1204425"/>
                  <a:gd name="connsiteX2" fmla="*/ 1394 w 94524"/>
                  <a:gd name="connsiteY2" fmla="*/ 602208 h 1204425"/>
                  <a:gd name="connsiteX3" fmla="*/ 1 w 94524"/>
                  <a:gd name="connsiteY3" fmla="*/ 589345 h 1204425"/>
                  <a:gd name="connsiteX4" fmla="*/ 47262 w 94524"/>
                  <a:gd name="connsiteY4" fmla="*/ 0 h 1204425"/>
                  <a:gd name="connsiteX5" fmla="*/ 94524 w 94524"/>
                  <a:gd name="connsiteY5" fmla="*/ 589345 h 1204425"/>
                  <a:gd name="connsiteX6" fmla="*/ 93130 w 94524"/>
                  <a:gd name="connsiteY6" fmla="*/ 602217 h 1204425"/>
                  <a:gd name="connsiteX7" fmla="*/ 94523 w 94524"/>
                  <a:gd name="connsiteY7" fmla="*/ 615080 h 12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24" h="1204425">
                    <a:moveTo>
                      <a:pt x="47262" y="1204425"/>
                    </a:moveTo>
                    <a:lnTo>
                      <a:pt x="0" y="615080"/>
                    </a:lnTo>
                    <a:lnTo>
                      <a:pt x="1394" y="602208"/>
                    </a:lnTo>
                    <a:lnTo>
                      <a:pt x="1" y="589345"/>
                    </a:lnTo>
                    <a:lnTo>
                      <a:pt x="47262" y="0"/>
                    </a:lnTo>
                    <a:lnTo>
                      <a:pt x="94524" y="589345"/>
                    </a:lnTo>
                    <a:lnTo>
                      <a:pt x="93130" y="602217"/>
                    </a:lnTo>
                    <a:lnTo>
                      <a:pt x="94523" y="615080"/>
                    </a:lnTo>
                    <a:close/>
                  </a:path>
                </a:pathLst>
              </a:custGeom>
              <a:gradFill>
                <a:gsLst>
                  <a:gs pos="47000">
                    <a:schemeClr val="bg1"/>
                  </a:gs>
                  <a:gs pos="48000">
                    <a:schemeClr val="tx1">
                      <a:lumMod val="75000"/>
                      <a:lumOff val="25000"/>
                    </a:schemeClr>
                  </a:gs>
                </a:gsLst>
                <a:lin ang="16200000" scaled="0"/>
              </a:gradFill>
              <a:ln w="244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Oval 99">
                <a:extLst>
                  <a:ext uri="{FF2B5EF4-FFF2-40B4-BE49-F238E27FC236}">
                    <a16:creationId xmlns:a16="http://schemas.microsoft.com/office/drawing/2014/main" id="{8844DFD9-C4A4-8F46-B083-77A345C3EEDE}"/>
                  </a:ext>
                </a:extLst>
              </p:cNvPr>
              <p:cNvSpPr>
                <a:spLocks noChangeAspect="1"/>
              </p:cNvSpPr>
              <p:nvPr/>
            </p:nvSpPr>
            <p:spPr>
              <a:xfrm>
                <a:off x="6852937" y="2485382"/>
                <a:ext cx="289745" cy="289745"/>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grpSp>
      </p:grpSp>
      <p:cxnSp>
        <p:nvCxnSpPr>
          <p:cNvPr id="198" name="Straight Connector 197">
            <a:extLst>
              <a:ext uri="{FF2B5EF4-FFF2-40B4-BE49-F238E27FC236}">
                <a16:creationId xmlns:a16="http://schemas.microsoft.com/office/drawing/2014/main" id="{8EB6E143-A770-4672-B438-3DE753B0D4FA}"/>
              </a:ext>
            </a:extLst>
          </p:cNvPr>
          <p:cNvCxnSpPr/>
          <p:nvPr/>
        </p:nvCxnSpPr>
        <p:spPr>
          <a:xfrm flipH="1">
            <a:off x="1796981" y="4109358"/>
            <a:ext cx="4729209"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56" name="Confident">
            <a:extLst>
              <a:ext uri="{FF2B5EF4-FFF2-40B4-BE49-F238E27FC236}">
                <a16:creationId xmlns:a16="http://schemas.microsoft.com/office/drawing/2014/main" id="{4CCEFA03-4235-3143-A7F8-532D47A6EBF1}"/>
              </a:ext>
            </a:extLst>
          </p:cNvPr>
          <p:cNvGrpSpPr>
            <a:grpSpLocks noChangeAspect="1"/>
          </p:cNvGrpSpPr>
          <p:nvPr/>
        </p:nvGrpSpPr>
        <p:grpSpPr>
          <a:xfrm>
            <a:off x="4623955" y="4180896"/>
            <a:ext cx="1997999" cy="1332000"/>
            <a:chOff x="5890810" y="1886540"/>
            <a:chExt cx="2213999" cy="1476000"/>
          </a:xfrm>
        </p:grpSpPr>
        <p:graphicFrame>
          <p:nvGraphicFramePr>
            <p:cNvPr id="157" name="Chart 156">
              <a:extLst>
                <a:ext uri="{FF2B5EF4-FFF2-40B4-BE49-F238E27FC236}">
                  <a16:creationId xmlns:a16="http://schemas.microsoft.com/office/drawing/2014/main" id="{4B143DFA-1739-A34B-B7B3-53CC4170999C}"/>
                </a:ext>
              </a:extLst>
            </p:cNvPr>
            <p:cNvGraphicFramePr>
              <a:graphicFrameLocks noChangeAspect="1"/>
            </p:cNvGraphicFramePr>
            <p:nvPr/>
          </p:nvGraphicFramePr>
          <p:xfrm>
            <a:off x="5890810" y="1886540"/>
            <a:ext cx="2213999" cy="147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58" name="Group 157">
              <a:extLst>
                <a:ext uri="{FF2B5EF4-FFF2-40B4-BE49-F238E27FC236}">
                  <a16:creationId xmlns:a16="http://schemas.microsoft.com/office/drawing/2014/main" id="{A6FF1DB7-0E30-4549-B4DE-309830D25A8C}"/>
                </a:ext>
              </a:extLst>
            </p:cNvPr>
            <p:cNvGrpSpPr/>
            <p:nvPr/>
          </p:nvGrpSpPr>
          <p:grpSpPr>
            <a:xfrm>
              <a:off x="6031477" y="2358584"/>
              <a:ext cx="2068703" cy="539106"/>
              <a:chOff x="6031477" y="2358584"/>
              <a:chExt cx="2068703" cy="539106"/>
            </a:xfrm>
          </p:grpSpPr>
          <p:sp>
            <p:nvSpPr>
              <p:cNvPr id="159" name="TextBox 158">
                <a:extLst>
                  <a:ext uri="{FF2B5EF4-FFF2-40B4-BE49-F238E27FC236}">
                    <a16:creationId xmlns:a16="http://schemas.microsoft.com/office/drawing/2014/main" id="{A8206B62-62D1-DB43-B9BF-6B1718ED9DC1}"/>
                  </a:ext>
                </a:extLst>
              </p:cNvPr>
              <p:cNvSpPr txBox="1"/>
              <p:nvPr/>
            </p:nvSpPr>
            <p:spPr>
              <a:xfrm>
                <a:off x="6031477" y="2624540"/>
                <a:ext cx="66553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Not at all</a:t>
                </a:r>
                <a:endParaRPr lang="en-CA">
                  <a:solidFill>
                    <a:schemeClr val="tx1">
                      <a:lumMod val="65000"/>
                      <a:lumOff val="35000"/>
                    </a:schemeClr>
                  </a:solidFill>
                </a:endParaRPr>
              </a:p>
            </p:txBody>
          </p:sp>
          <p:sp>
            <p:nvSpPr>
              <p:cNvPr id="160" name="TextBox 159">
                <a:extLst>
                  <a:ext uri="{FF2B5EF4-FFF2-40B4-BE49-F238E27FC236}">
                    <a16:creationId xmlns:a16="http://schemas.microsoft.com/office/drawing/2014/main" id="{67E77A34-2578-5945-B92F-6097DD292DD8}"/>
                  </a:ext>
                </a:extLst>
              </p:cNvPr>
              <p:cNvSpPr txBox="1"/>
              <p:nvPr/>
            </p:nvSpPr>
            <p:spPr>
              <a:xfrm>
                <a:off x="7279501" y="2624540"/>
                <a:ext cx="820679" cy="2387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Extremely</a:t>
                </a:r>
                <a:endParaRPr lang="en-CA">
                  <a:solidFill>
                    <a:schemeClr val="tx1">
                      <a:lumMod val="65000"/>
                      <a:lumOff val="35000"/>
                    </a:schemeClr>
                  </a:solidFill>
                </a:endParaRPr>
              </a:p>
            </p:txBody>
          </p:sp>
          <p:sp>
            <p:nvSpPr>
              <p:cNvPr id="161" name="Arc 160">
                <a:extLst>
                  <a:ext uri="{FF2B5EF4-FFF2-40B4-BE49-F238E27FC236}">
                    <a16:creationId xmlns:a16="http://schemas.microsoft.com/office/drawing/2014/main" id="{F7AD3458-1437-CB46-8A44-336E4D924F78}"/>
                  </a:ext>
                </a:extLst>
              </p:cNvPr>
              <p:cNvSpPr>
                <a:spLocks noChangeAspect="1"/>
              </p:cNvSpPr>
              <p:nvPr/>
            </p:nvSpPr>
            <p:spPr>
              <a:xfrm>
                <a:off x="6728256" y="2358584"/>
                <a:ext cx="539106" cy="539106"/>
              </a:xfrm>
              <a:prstGeom prst="arc">
                <a:avLst>
                  <a:gd name="adj1" fmla="val 10790605"/>
                  <a:gd name="adj2" fmla="val 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sp>
            <p:nvSpPr>
              <p:cNvPr id="162" name="Freeform 240">
                <a:extLst>
                  <a:ext uri="{FF2B5EF4-FFF2-40B4-BE49-F238E27FC236}">
                    <a16:creationId xmlns:a16="http://schemas.microsoft.com/office/drawing/2014/main" id="{82A634FC-6E51-0842-8457-B2B934F340FF}"/>
                  </a:ext>
                </a:extLst>
              </p:cNvPr>
              <p:cNvSpPr/>
              <p:nvPr/>
            </p:nvSpPr>
            <p:spPr>
              <a:xfrm rot="3671999">
                <a:off x="6950546" y="1993964"/>
                <a:ext cx="94524" cy="1204425"/>
              </a:xfrm>
              <a:custGeom>
                <a:avLst/>
                <a:gdLst>
                  <a:gd name="connsiteX0" fmla="*/ 47262 w 94524"/>
                  <a:gd name="connsiteY0" fmla="*/ 1204425 h 1204425"/>
                  <a:gd name="connsiteX1" fmla="*/ 0 w 94524"/>
                  <a:gd name="connsiteY1" fmla="*/ 615080 h 1204425"/>
                  <a:gd name="connsiteX2" fmla="*/ 1394 w 94524"/>
                  <a:gd name="connsiteY2" fmla="*/ 602208 h 1204425"/>
                  <a:gd name="connsiteX3" fmla="*/ 1 w 94524"/>
                  <a:gd name="connsiteY3" fmla="*/ 589345 h 1204425"/>
                  <a:gd name="connsiteX4" fmla="*/ 47262 w 94524"/>
                  <a:gd name="connsiteY4" fmla="*/ 0 h 1204425"/>
                  <a:gd name="connsiteX5" fmla="*/ 94524 w 94524"/>
                  <a:gd name="connsiteY5" fmla="*/ 589345 h 1204425"/>
                  <a:gd name="connsiteX6" fmla="*/ 93130 w 94524"/>
                  <a:gd name="connsiteY6" fmla="*/ 602217 h 1204425"/>
                  <a:gd name="connsiteX7" fmla="*/ 94523 w 94524"/>
                  <a:gd name="connsiteY7" fmla="*/ 615080 h 12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24" h="1204425">
                    <a:moveTo>
                      <a:pt x="47262" y="1204425"/>
                    </a:moveTo>
                    <a:lnTo>
                      <a:pt x="0" y="615080"/>
                    </a:lnTo>
                    <a:lnTo>
                      <a:pt x="1394" y="602208"/>
                    </a:lnTo>
                    <a:lnTo>
                      <a:pt x="1" y="589345"/>
                    </a:lnTo>
                    <a:lnTo>
                      <a:pt x="47262" y="0"/>
                    </a:lnTo>
                    <a:lnTo>
                      <a:pt x="94524" y="589345"/>
                    </a:lnTo>
                    <a:lnTo>
                      <a:pt x="93130" y="602217"/>
                    </a:lnTo>
                    <a:lnTo>
                      <a:pt x="94523" y="615080"/>
                    </a:lnTo>
                    <a:close/>
                  </a:path>
                </a:pathLst>
              </a:custGeom>
              <a:gradFill>
                <a:gsLst>
                  <a:gs pos="47000">
                    <a:schemeClr val="bg1"/>
                  </a:gs>
                  <a:gs pos="48000">
                    <a:schemeClr val="tx1">
                      <a:lumMod val="75000"/>
                      <a:lumOff val="25000"/>
                    </a:schemeClr>
                  </a:gs>
                </a:gsLst>
                <a:lin ang="16200000" scaled="0"/>
              </a:gradFill>
              <a:ln w="244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Oval 172">
                <a:extLst>
                  <a:ext uri="{FF2B5EF4-FFF2-40B4-BE49-F238E27FC236}">
                    <a16:creationId xmlns:a16="http://schemas.microsoft.com/office/drawing/2014/main" id="{F0819571-AE35-E941-9968-B4E5A6C5809A}"/>
                  </a:ext>
                </a:extLst>
              </p:cNvPr>
              <p:cNvSpPr>
                <a:spLocks noChangeAspect="1"/>
              </p:cNvSpPr>
              <p:nvPr/>
            </p:nvSpPr>
            <p:spPr>
              <a:xfrm>
                <a:off x="6852937" y="2485382"/>
                <a:ext cx="289745" cy="289745"/>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grpSp>
      </p:grpSp>
      <p:cxnSp>
        <p:nvCxnSpPr>
          <p:cNvPr id="199" name="Straight Connector 198">
            <a:extLst>
              <a:ext uri="{FF2B5EF4-FFF2-40B4-BE49-F238E27FC236}">
                <a16:creationId xmlns:a16="http://schemas.microsoft.com/office/drawing/2014/main" id="{6B4F1CE9-D4FB-40E3-9B4C-3631FAA81F0A}"/>
              </a:ext>
            </a:extLst>
          </p:cNvPr>
          <p:cNvCxnSpPr/>
          <p:nvPr/>
        </p:nvCxnSpPr>
        <p:spPr>
          <a:xfrm flipH="1">
            <a:off x="1788606" y="5054282"/>
            <a:ext cx="4729209"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01" name="Relaxed">
            <a:extLst>
              <a:ext uri="{FF2B5EF4-FFF2-40B4-BE49-F238E27FC236}">
                <a16:creationId xmlns:a16="http://schemas.microsoft.com/office/drawing/2014/main" id="{999DE294-600A-8740-B00E-8527352723F7}"/>
              </a:ext>
            </a:extLst>
          </p:cNvPr>
          <p:cNvGrpSpPr>
            <a:grpSpLocks noChangeAspect="1"/>
          </p:cNvGrpSpPr>
          <p:nvPr/>
        </p:nvGrpSpPr>
        <p:grpSpPr>
          <a:xfrm>
            <a:off x="4623955" y="5124171"/>
            <a:ext cx="1997999" cy="1332000"/>
            <a:chOff x="5890810" y="1886540"/>
            <a:chExt cx="2213999" cy="1476000"/>
          </a:xfrm>
        </p:grpSpPr>
        <p:graphicFrame>
          <p:nvGraphicFramePr>
            <p:cNvPr id="102" name="Chart 101">
              <a:extLst>
                <a:ext uri="{FF2B5EF4-FFF2-40B4-BE49-F238E27FC236}">
                  <a16:creationId xmlns:a16="http://schemas.microsoft.com/office/drawing/2014/main" id="{285887F9-B0D8-9C41-AF7C-13384550ACAA}"/>
                </a:ext>
              </a:extLst>
            </p:cNvPr>
            <p:cNvGraphicFramePr>
              <a:graphicFrameLocks noChangeAspect="1"/>
            </p:cNvGraphicFramePr>
            <p:nvPr/>
          </p:nvGraphicFramePr>
          <p:xfrm>
            <a:off x="5890810" y="1886540"/>
            <a:ext cx="2213999" cy="1476000"/>
          </p:xfrm>
          <a:graphic>
            <a:graphicData uri="http://schemas.openxmlformats.org/drawingml/2006/chart">
              <c:chart xmlns:c="http://schemas.openxmlformats.org/drawingml/2006/chart" xmlns:r="http://schemas.openxmlformats.org/officeDocument/2006/relationships" r:id="rId7"/>
            </a:graphicData>
          </a:graphic>
        </p:graphicFrame>
        <p:grpSp>
          <p:nvGrpSpPr>
            <p:cNvPr id="103" name="Group 102">
              <a:extLst>
                <a:ext uri="{FF2B5EF4-FFF2-40B4-BE49-F238E27FC236}">
                  <a16:creationId xmlns:a16="http://schemas.microsoft.com/office/drawing/2014/main" id="{1AE2C99A-E6F0-334D-BF79-8945E0F99F7A}"/>
                </a:ext>
              </a:extLst>
            </p:cNvPr>
            <p:cNvGrpSpPr/>
            <p:nvPr/>
          </p:nvGrpSpPr>
          <p:grpSpPr>
            <a:xfrm>
              <a:off x="6031477" y="2358584"/>
              <a:ext cx="2068703" cy="539106"/>
              <a:chOff x="6031477" y="2358584"/>
              <a:chExt cx="2068703" cy="539106"/>
            </a:xfrm>
          </p:grpSpPr>
          <p:sp>
            <p:nvSpPr>
              <p:cNvPr id="104" name="TextBox 103">
                <a:extLst>
                  <a:ext uri="{FF2B5EF4-FFF2-40B4-BE49-F238E27FC236}">
                    <a16:creationId xmlns:a16="http://schemas.microsoft.com/office/drawing/2014/main" id="{60319821-D602-C242-987D-AAFFDF7C54C9}"/>
                  </a:ext>
                </a:extLst>
              </p:cNvPr>
              <p:cNvSpPr txBox="1"/>
              <p:nvPr/>
            </p:nvSpPr>
            <p:spPr>
              <a:xfrm>
                <a:off x="6031477" y="2624540"/>
                <a:ext cx="66553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Not at all</a:t>
                </a:r>
                <a:endParaRPr lang="en-CA">
                  <a:solidFill>
                    <a:schemeClr val="tx1">
                      <a:lumMod val="65000"/>
                      <a:lumOff val="35000"/>
                    </a:schemeClr>
                  </a:solidFill>
                </a:endParaRPr>
              </a:p>
            </p:txBody>
          </p:sp>
          <p:sp>
            <p:nvSpPr>
              <p:cNvPr id="105" name="TextBox 104">
                <a:extLst>
                  <a:ext uri="{FF2B5EF4-FFF2-40B4-BE49-F238E27FC236}">
                    <a16:creationId xmlns:a16="http://schemas.microsoft.com/office/drawing/2014/main" id="{C61E652B-1421-1148-92AF-FB4C3CDF8D55}"/>
                  </a:ext>
                </a:extLst>
              </p:cNvPr>
              <p:cNvSpPr txBox="1"/>
              <p:nvPr/>
            </p:nvSpPr>
            <p:spPr>
              <a:xfrm>
                <a:off x="7279501" y="2624540"/>
                <a:ext cx="820679" cy="2387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chemeClr val="tx1">
                        <a:lumMod val="65000"/>
                        <a:lumOff val="35000"/>
                      </a:schemeClr>
                    </a:solidFill>
                    <a:latin typeface="Arial" panose="020B0604020202020204" pitchFamily="34" charset="0"/>
                    <a:cs typeface="Arial" panose="020B0604020202020204" pitchFamily="34" charset="0"/>
                  </a:rPr>
                  <a:t>Extremely</a:t>
                </a:r>
                <a:endParaRPr lang="en-CA">
                  <a:solidFill>
                    <a:schemeClr val="tx1">
                      <a:lumMod val="65000"/>
                      <a:lumOff val="35000"/>
                    </a:schemeClr>
                  </a:solidFill>
                </a:endParaRPr>
              </a:p>
            </p:txBody>
          </p:sp>
          <p:sp>
            <p:nvSpPr>
              <p:cNvPr id="106" name="Arc 105">
                <a:extLst>
                  <a:ext uri="{FF2B5EF4-FFF2-40B4-BE49-F238E27FC236}">
                    <a16:creationId xmlns:a16="http://schemas.microsoft.com/office/drawing/2014/main" id="{1E0BA324-D27C-7D48-8594-77D8520A4936}"/>
                  </a:ext>
                </a:extLst>
              </p:cNvPr>
              <p:cNvSpPr>
                <a:spLocks noChangeAspect="1"/>
              </p:cNvSpPr>
              <p:nvPr/>
            </p:nvSpPr>
            <p:spPr>
              <a:xfrm>
                <a:off x="6728256" y="2358584"/>
                <a:ext cx="539106" cy="539106"/>
              </a:xfrm>
              <a:prstGeom prst="arc">
                <a:avLst>
                  <a:gd name="adj1" fmla="val 10790605"/>
                  <a:gd name="adj2" fmla="val 0"/>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sp>
            <p:nvSpPr>
              <p:cNvPr id="107" name="Freeform 248">
                <a:extLst>
                  <a:ext uri="{FF2B5EF4-FFF2-40B4-BE49-F238E27FC236}">
                    <a16:creationId xmlns:a16="http://schemas.microsoft.com/office/drawing/2014/main" id="{687AF902-5590-6846-A158-5166EF5D5DFD}"/>
                  </a:ext>
                </a:extLst>
              </p:cNvPr>
              <p:cNvSpPr/>
              <p:nvPr/>
            </p:nvSpPr>
            <p:spPr>
              <a:xfrm rot="3609000">
                <a:off x="6950546" y="1993964"/>
                <a:ext cx="94524" cy="1204425"/>
              </a:xfrm>
              <a:custGeom>
                <a:avLst/>
                <a:gdLst>
                  <a:gd name="connsiteX0" fmla="*/ 47262 w 94524"/>
                  <a:gd name="connsiteY0" fmla="*/ 1204425 h 1204425"/>
                  <a:gd name="connsiteX1" fmla="*/ 0 w 94524"/>
                  <a:gd name="connsiteY1" fmla="*/ 615080 h 1204425"/>
                  <a:gd name="connsiteX2" fmla="*/ 1394 w 94524"/>
                  <a:gd name="connsiteY2" fmla="*/ 602208 h 1204425"/>
                  <a:gd name="connsiteX3" fmla="*/ 1 w 94524"/>
                  <a:gd name="connsiteY3" fmla="*/ 589345 h 1204425"/>
                  <a:gd name="connsiteX4" fmla="*/ 47262 w 94524"/>
                  <a:gd name="connsiteY4" fmla="*/ 0 h 1204425"/>
                  <a:gd name="connsiteX5" fmla="*/ 94524 w 94524"/>
                  <a:gd name="connsiteY5" fmla="*/ 589345 h 1204425"/>
                  <a:gd name="connsiteX6" fmla="*/ 93130 w 94524"/>
                  <a:gd name="connsiteY6" fmla="*/ 602217 h 1204425"/>
                  <a:gd name="connsiteX7" fmla="*/ 94523 w 94524"/>
                  <a:gd name="connsiteY7" fmla="*/ 615080 h 12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524" h="1204425">
                    <a:moveTo>
                      <a:pt x="47262" y="1204425"/>
                    </a:moveTo>
                    <a:lnTo>
                      <a:pt x="0" y="615080"/>
                    </a:lnTo>
                    <a:lnTo>
                      <a:pt x="1394" y="602208"/>
                    </a:lnTo>
                    <a:lnTo>
                      <a:pt x="1" y="589345"/>
                    </a:lnTo>
                    <a:lnTo>
                      <a:pt x="47262" y="0"/>
                    </a:lnTo>
                    <a:lnTo>
                      <a:pt x="94524" y="589345"/>
                    </a:lnTo>
                    <a:lnTo>
                      <a:pt x="93130" y="602217"/>
                    </a:lnTo>
                    <a:lnTo>
                      <a:pt x="94523" y="615080"/>
                    </a:lnTo>
                    <a:close/>
                  </a:path>
                </a:pathLst>
              </a:custGeom>
              <a:gradFill>
                <a:gsLst>
                  <a:gs pos="47000">
                    <a:schemeClr val="bg1"/>
                  </a:gs>
                  <a:gs pos="48000">
                    <a:schemeClr val="tx1">
                      <a:lumMod val="75000"/>
                      <a:lumOff val="25000"/>
                    </a:schemeClr>
                  </a:gs>
                </a:gsLst>
                <a:lin ang="16200000" scaled="0"/>
              </a:gradFill>
              <a:ln w="2442"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Oval 108">
                <a:extLst>
                  <a:ext uri="{FF2B5EF4-FFF2-40B4-BE49-F238E27FC236}">
                    <a16:creationId xmlns:a16="http://schemas.microsoft.com/office/drawing/2014/main" id="{B1A23575-CF28-7546-A000-81A93A165DBD}"/>
                  </a:ext>
                </a:extLst>
              </p:cNvPr>
              <p:cNvSpPr>
                <a:spLocks noChangeAspect="1"/>
              </p:cNvSpPr>
              <p:nvPr/>
            </p:nvSpPr>
            <p:spPr>
              <a:xfrm>
                <a:off x="6852937" y="2485382"/>
                <a:ext cx="289745" cy="289745"/>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lt1"/>
                  </a:solidFill>
                </a:endParaRPr>
              </a:p>
            </p:txBody>
          </p:sp>
        </p:grpSp>
      </p:grpSp>
      <p:graphicFrame>
        <p:nvGraphicFramePr>
          <p:cNvPr id="175" name="Chart 1">
            <a:extLst>
              <a:ext uri="{FF2B5EF4-FFF2-40B4-BE49-F238E27FC236}">
                <a16:creationId xmlns:a16="http://schemas.microsoft.com/office/drawing/2014/main" id="{16C86002-B3A1-B04B-9FEF-447263818609}"/>
              </a:ext>
            </a:extLst>
          </p:cNvPr>
          <p:cNvGraphicFramePr/>
          <p:nvPr>
            <p:extLst>
              <p:ext uri="{D42A27DB-BD31-4B8C-83A1-F6EECF244321}">
                <p14:modId xmlns:p14="http://schemas.microsoft.com/office/powerpoint/2010/main" val="660995765"/>
              </p:ext>
            </p:extLst>
          </p:nvPr>
        </p:nvGraphicFramePr>
        <p:xfrm>
          <a:off x="6996968" y="1472837"/>
          <a:ext cx="4674989" cy="197499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8" name="Chart 2">
            <a:extLst>
              <a:ext uri="{FF2B5EF4-FFF2-40B4-BE49-F238E27FC236}">
                <a16:creationId xmlns:a16="http://schemas.microsoft.com/office/drawing/2014/main" id="{DEE52C67-11F6-544E-8935-1CDD596993CC}"/>
              </a:ext>
            </a:extLst>
          </p:cNvPr>
          <p:cNvGraphicFramePr/>
          <p:nvPr>
            <p:extLst>
              <p:ext uri="{D42A27DB-BD31-4B8C-83A1-F6EECF244321}">
                <p14:modId xmlns:p14="http://schemas.microsoft.com/office/powerpoint/2010/main" val="2169828896"/>
              </p:ext>
            </p:extLst>
          </p:nvPr>
        </p:nvGraphicFramePr>
        <p:xfrm>
          <a:off x="6996968" y="3813721"/>
          <a:ext cx="4674989" cy="1974991"/>
        </p:xfrm>
        <a:graphic>
          <a:graphicData uri="http://schemas.openxmlformats.org/drawingml/2006/chart">
            <c:chart xmlns:c="http://schemas.openxmlformats.org/drawingml/2006/chart" xmlns:r="http://schemas.openxmlformats.org/officeDocument/2006/relationships" r:id="rId9"/>
          </a:graphicData>
        </a:graphic>
      </p:graphicFrame>
      <p:sp>
        <p:nvSpPr>
          <p:cNvPr id="5" name="Slide Number Placeholder 4">
            <a:extLst>
              <a:ext uri="{FF2B5EF4-FFF2-40B4-BE49-F238E27FC236}">
                <a16:creationId xmlns:a16="http://schemas.microsoft.com/office/drawing/2014/main" id="{83B59B00-D9A0-387E-D742-51355A5946CF}"/>
              </a:ext>
            </a:extLst>
          </p:cNvPr>
          <p:cNvSpPr>
            <a:spLocks noGrp="1"/>
          </p:cNvSpPr>
          <p:nvPr>
            <p:ph type="sldNum" sz="quarter" idx="4"/>
          </p:nvPr>
        </p:nvSpPr>
        <p:spPr/>
        <p:txBody>
          <a:bodyPr/>
          <a:lstStyle/>
          <a:p>
            <a:fld id="{13DAD56E-802A-2646-A8DB-6610A51D0FC3}" type="slidenum">
              <a:rPr lang="en-IN" smtClean="0"/>
              <a:t>22</a:t>
            </a:fld>
            <a:endParaRPr lang="en-IN"/>
          </a:p>
        </p:txBody>
      </p:sp>
    </p:spTree>
    <p:extLst>
      <p:ext uri="{BB962C8B-B14F-4D97-AF65-F5344CB8AC3E}">
        <p14:creationId xmlns:p14="http://schemas.microsoft.com/office/powerpoint/2010/main" val="31231892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7">
            <a:extLst>
              <a:ext uri="{FF2B5EF4-FFF2-40B4-BE49-F238E27FC236}">
                <a16:creationId xmlns:a16="http://schemas.microsoft.com/office/drawing/2014/main" id="{D99C8ED6-930F-4AE3-85CD-C30E58EED815}"/>
              </a:ext>
            </a:extLst>
          </p:cNvPr>
          <p:cNvGraphicFramePr>
            <a:graphicFrameLocks noGrp="1"/>
          </p:cNvGraphicFramePr>
          <p:nvPr>
            <p:extLst>
              <p:ext uri="{D42A27DB-BD31-4B8C-83A1-F6EECF244321}">
                <p14:modId xmlns:p14="http://schemas.microsoft.com/office/powerpoint/2010/main" val="3245363966"/>
              </p:ext>
            </p:extLst>
          </p:nvPr>
        </p:nvGraphicFramePr>
        <p:xfrm>
          <a:off x="522288" y="2066109"/>
          <a:ext cx="11155362" cy="3555274"/>
        </p:xfrm>
        <a:graphic>
          <a:graphicData uri="http://schemas.openxmlformats.org/drawingml/2006/table">
            <a:tbl>
              <a:tblPr firstRow="1" bandRow="1">
                <a:tableStyleId>{2D5ABB26-0587-4C30-8999-92F81FD0307C}</a:tableStyleId>
              </a:tblPr>
              <a:tblGrid>
                <a:gridCol w="2135568">
                  <a:extLst>
                    <a:ext uri="{9D8B030D-6E8A-4147-A177-3AD203B41FA5}">
                      <a16:colId xmlns:a16="http://schemas.microsoft.com/office/drawing/2014/main" val="3470881363"/>
                    </a:ext>
                  </a:extLst>
                </a:gridCol>
                <a:gridCol w="2584704">
                  <a:extLst>
                    <a:ext uri="{9D8B030D-6E8A-4147-A177-3AD203B41FA5}">
                      <a16:colId xmlns:a16="http://schemas.microsoft.com/office/drawing/2014/main" val="2393544474"/>
                    </a:ext>
                  </a:extLst>
                </a:gridCol>
                <a:gridCol w="3439324">
                  <a:extLst>
                    <a:ext uri="{9D8B030D-6E8A-4147-A177-3AD203B41FA5}">
                      <a16:colId xmlns:a16="http://schemas.microsoft.com/office/drawing/2014/main" val="477404467"/>
                    </a:ext>
                  </a:extLst>
                </a:gridCol>
                <a:gridCol w="2995766">
                  <a:extLst>
                    <a:ext uri="{9D8B030D-6E8A-4147-A177-3AD203B41FA5}">
                      <a16:colId xmlns:a16="http://schemas.microsoft.com/office/drawing/2014/main" val="102537563"/>
                    </a:ext>
                  </a:extLst>
                </a:gridCol>
              </a:tblGrid>
              <a:tr h="354874">
                <a:tc>
                  <a:txBody>
                    <a:bodyPr/>
                    <a:lstStyle/>
                    <a:p>
                      <a:pPr algn="l"/>
                      <a:r>
                        <a:rPr lang="en-CA" sz="1400" b="1">
                          <a:solidFill>
                            <a:schemeClr val="tx2"/>
                          </a:solidFill>
                          <a:latin typeface="Arial" panose="020B0604020202020204" pitchFamily="34" charset="0"/>
                          <a:cs typeface="Arial" panose="020B0604020202020204" pitchFamily="34" charset="0"/>
                        </a:rPr>
                        <a:t>       Day of Week</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r>
                        <a:rPr lang="en-CA" sz="1400" b="1">
                          <a:solidFill>
                            <a:schemeClr val="tx2"/>
                          </a:solidFill>
                          <a:latin typeface="Arial" panose="020B0604020202020204" pitchFamily="34" charset="0"/>
                          <a:cs typeface="Arial" panose="020B0604020202020204" pitchFamily="34" charset="0"/>
                        </a:rPr>
                        <a:t>  Time of the Day</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b="1">
                          <a:solidFill>
                            <a:schemeClr val="tx2"/>
                          </a:solidFill>
                          <a:latin typeface="Arial" panose="020B0604020202020204" pitchFamily="34" charset="0"/>
                          <a:cs typeface="Arial" panose="020B0604020202020204" pitchFamily="34" charset="0"/>
                        </a:rPr>
                        <a:t>Traffic Type</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b="1">
                          <a:solidFill>
                            <a:schemeClr val="tx2"/>
                          </a:solidFill>
                          <a:latin typeface="Arial" panose="020B0604020202020204" pitchFamily="34" charset="0"/>
                          <a:cs typeface="Arial" panose="020B0604020202020204" pitchFamily="34" charset="0"/>
                        </a:rPr>
                        <a:t>         Month</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8196332"/>
                  </a:ext>
                </a:extLst>
              </a:tr>
              <a:tr h="3200400">
                <a:tc>
                  <a:txBody>
                    <a:bodyPr/>
                    <a:lstStyle/>
                    <a:p>
                      <a:pPr algn="ctr"/>
                      <a:endParaRPr lang="en-CA" sz="1400" b="1">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ct val="0"/>
                        </a:spcBef>
                        <a:spcAft>
                          <a:spcPct val="0"/>
                        </a:spcAft>
                        <a:buClrTx/>
                        <a:buSzTx/>
                        <a:buFontTx/>
                        <a:buNone/>
                        <a:defRPr/>
                      </a:pPr>
                      <a:endParaRPr lang="en-CA" sz="1400" b="1">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400" b="1">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400" b="1">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9587778"/>
                  </a:ext>
                </a:extLst>
              </a:tr>
            </a:tbl>
          </a:graphicData>
        </a:graphic>
      </p:graphicFrame>
      <p:graphicFrame>
        <p:nvGraphicFramePr>
          <p:cNvPr id="37" name="Chart 36">
            <a:extLst>
              <a:ext uri="{FF2B5EF4-FFF2-40B4-BE49-F238E27FC236}">
                <a16:creationId xmlns:a16="http://schemas.microsoft.com/office/drawing/2014/main" id="{6EE5607D-EC53-44B4-95F1-411B60BA0722}"/>
              </a:ext>
            </a:extLst>
          </p:cNvPr>
          <p:cNvGraphicFramePr/>
          <p:nvPr>
            <p:extLst>
              <p:ext uri="{D42A27DB-BD31-4B8C-83A1-F6EECF244321}">
                <p14:modId xmlns:p14="http://schemas.microsoft.com/office/powerpoint/2010/main" val="1479759005"/>
              </p:ext>
            </p:extLst>
          </p:nvPr>
        </p:nvGraphicFramePr>
        <p:xfrm>
          <a:off x="342900" y="2045199"/>
          <a:ext cx="1151577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A8213B7B-D7EE-4B63-9891-A2D7B520666E}"/>
              </a:ext>
            </a:extLst>
          </p:cNvPr>
          <p:cNvSpPr>
            <a:spLocks noGrp="1"/>
          </p:cNvSpPr>
          <p:nvPr>
            <p:ph type="title"/>
          </p:nvPr>
        </p:nvSpPr>
        <p:spPr/>
        <p:txBody>
          <a:bodyPr>
            <a:normAutofit/>
          </a:bodyPr>
          <a:lstStyle/>
          <a:p>
            <a:r>
              <a:rPr lang="en-CA" b="1"/>
              <a:t>BWI – Airport Performance</a:t>
            </a:r>
            <a:br>
              <a:rPr lang="en-CA" b="0"/>
            </a:br>
            <a:r>
              <a:rPr lang="en-CA" b="0">
                <a:solidFill>
                  <a:schemeClr val="bg2"/>
                </a:solidFill>
              </a:rPr>
              <a:t>Perception of Crowd by Segments – Q2 2023</a:t>
            </a:r>
            <a:endParaRPr lang="en-CA" b="0"/>
          </a:p>
        </p:txBody>
      </p:sp>
      <p:sp>
        <p:nvSpPr>
          <p:cNvPr id="5" name="Text Placeholder 4">
            <a:extLst>
              <a:ext uri="{FF2B5EF4-FFF2-40B4-BE49-F238E27FC236}">
                <a16:creationId xmlns:a16="http://schemas.microsoft.com/office/drawing/2014/main" id="{DDB3D6AE-D796-41C6-AE50-6F8BC7410D8C}"/>
              </a:ext>
            </a:extLst>
          </p:cNvPr>
          <p:cNvSpPr>
            <a:spLocks noGrp="1"/>
          </p:cNvSpPr>
          <p:nvPr>
            <p:ph type="body" sz="quarter" idx="11"/>
          </p:nvPr>
        </p:nvSpPr>
        <p:spPr>
          <a:xfrm>
            <a:off x="342900" y="6149975"/>
            <a:ext cx="11849100" cy="376238"/>
          </a:xfrm>
        </p:spPr>
        <p:txBody>
          <a:bodyPr/>
          <a:lstStyle/>
          <a:p>
            <a:pPr>
              <a:spcBef>
                <a:spcPct val="0"/>
              </a:spcBef>
            </a:pPr>
            <a:r>
              <a:rPr lang="en-US"/>
              <a:t>Base (n): Respondents providing a valid response</a:t>
            </a:r>
            <a:br>
              <a:rPr lang="en-US"/>
            </a:br>
            <a:r>
              <a:rPr lang="en-US"/>
              <a:t>Q14. How crowded was THIS airport today? On a scale from Not at all crowded (5) to Very crowded (1)</a:t>
            </a:r>
            <a:br>
              <a:rPr lang="en-US"/>
            </a:br>
            <a:r>
              <a:rPr lang="en-US"/>
              <a:t>Note: The green and red values indicate that the segment’s performance is </a:t>
            </a:r>
            <a:r>
              <a:rPr lang="en-US" b="1">
                <a:solidFill>
                  <a:srgbClr val="649B3F"/>
                </a:solidFill>
              </a:rPr>
              <a:t>higher</a:t>
            </a:r>
            <a:r>
              <a:rPr lang="en-US"/>
              <a:t> or </a:t>
            </a:r>
            <a:r>
              <a:rPr lang="en-US" b="1">
                <a:solidFill>
                  <a:srgbClr val="C00000"/>
                </a:solidFill>
              </a:rPr>
              <a:t>lower</a:t>
            </a:r>
            <a:r>
              <a:rPr lang="en-US"/>
              <a:t> at a statistically significant level (95%). Each segment’s performance is compared to that of the rest of the groups, i.e., TOTAL others (excluding their own segment). </a:t>
            </a:r>
          </a:p>
        </p:txBody>
      </p:sp>
      <p:pic>
        <p:nvPicPr>
          <p:cNvPr id="40" name="Graphic 39" descr="Globe outline">
            <a:extLst>
              <a:ext uri="{FF2B5EF4-FFF2-40B4-BE49-F238E27FC236}">
                <a16:creationId xmlns:a16="http://schemas.microsoft.com/office/drawing/2014/main" id="{CF183E97-5CFB-4675-8771-BB9276CCC6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0923" y="1699431"/>
            <a:ext cx="368827" cy="368827"/>
          </a:xfrm>
          <a:prstGeom prst="rect">
            <a:avLst/>
          </a:prstGeom>
        </p:spPr>
      </p:pic>
      <p:grpSp>
        <p:nvGrpSpPr>
          <p:cNvPr id="49" name="Group 48">
            <a:extLst>
              <a:ext uri="{FF2B5EF4-FFF2-40B4-BE49-F238E27FC236}">
                <a16:creationId xmlns:a16="http://schemas.microsoft.com/office/drawing/2014/main" id="{C573BA18-F603-4BFB-A8F1-C7F83DC9D348}"/>
              </a:ext>
            </a:extLst>
          </p:cNvPr>
          <p:cNvGrpSpPr>
            <a:grpSpLocks noChangeAspect="1"/>
          </p:cNvGrpSpPr>
          <p:nvPr/>
        </p:nvGrpSpPr>
        <p:grpSpPr>
          <a:xfrm>
            <a:off x="3690832" y="1658614"/>
            <a:ext cx="519855" cy="450461"/>
            <a:chOff x="-1371600" y="2636520"/>
            <a:chExt cx="761120" cy="659520"/>
          </a:xfrm>
        </p:grpSpPr>
        <p:pic>
          <p:nvPicPr>
            <p:cNvPr id="50" name="Graphic 49" descr="Dim (Smaller Sun) outline">
              <a:extLst>
                <a:ext uri="{FF2B5EF4-FFF2-40B4-BE49-F238E27FC236}">
                  <a16:creationId xmlns:a16="http://schemas.microsoft.com/office/drawing/2014/main" id="{B4DF474C-B06A-4272-ABE8-70E45F1C96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71600" y="2636520"/>
              <a:ext cx="540000" cy="540000"/>
            </a:xfrm>
            <a:prstGeom prst="rect">
              <a:avLst/>
            </a:prstGeom>
          </p:spPr>
        </p:pic>
        <p:pic>
          <p:nvPicPr>
            <p:cNvPr id="51" name="Graphic 50" descr="Moon outline">
              <a:extLst>
                <a:ext uri="{FF2B5EF4-FFF2-40B4-BE49-F238E27FC236}">
                  <a16:creationId xmlns:a16="http://schemas.microsoft.com/office/drawing/2014/main" id="{CC99E8FF-F9BE-4E61-900F-6491999A250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0480" y="2756040"/>
              <a:ext cx="540000" cy="540000"/>
            </a:xfrm>
            <a:prstGeom prst="rect">
              <a:avLst/>
            </a:prstGeom>
          </p:spPr>
        </p:pic>
      </p:grpSp>
      <p:pic>
        <p:nvPicPr>
          <p:cNvPr id="55" name="Graphic 54" descr="Daily calendar outline">
            <a:extLst>
              <a:ext uri="{FF2B5EF4-FFF2-40B4-BE49-F238E27FC236}">
                <a16:creationId xmlns:a16="http://schemas.microsoft.com/office/drawing/2014/main" id="{978F302B-E113-4D8A-A0CB-5A35E294A4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88920" y="1680989"/>
            <a:ext cx="405710" cy="405710"/>
          </a:xfrm>
          <a:prstGeom prst="rect">
            <a:avLst/>
          </a:prstGeom>
        </p:spPr>
      </p:pic>
      <p:graphicFrame>
        <p:nvGraphicFramePr>
          <p:cNvPr id="56" name="Table 5">
            <a:extLst>
              <a:ext uri="{FF2B5EF4-FFF2-40B4-BE49-F238E27FC236}">
                <a16:creationId xmlns:a16="http://schemas.microsoft.com/office/drawing/2014/main" id="{BA1B9692-6925-4D65-B483-7ECAEBB91ABD}"/>
              </a:ext>
            </a:extLst>
          </p:cNvPr>
          <p:cNvGraphicFramePr>
            <a:graphicFrameLocks noGrp="1"/>
          </p:cNvGraphicFramePr>
          <p:nvPr>
            <p:extLst>
              <p:ext uri="{D42A27DB-BD31-4B8C-83A1-F6EECF244321}">
                <p14:modId xmlns:p14="http://schemas.microsoft.com/office/powerpoint/2010/main" val="418894532"/>
              </p:ext>
            </p:extLst>
          </p:nvPr>
        </p:nvGraphicFramePr>
        <p:xfrm>
          <a:off x="983969" y="1841100"/>
          <a:ext cx="792001" cy="133774"/>
        </p:xfrm>
        <a:graphic>
          <a:graphicData uri="http://schemas.openxmlformats.org/drawingml/2006/table">
            <a:tbl>
              <a:tblPr firstRow="1" bandRow="1">
                <a:tableStyleId>{2D5ABB26-0587-4C30-8999-92F81FD0307C}</a:tableStyleId>
              </a:tblPr>
              <a:tblGrid>
                <a:gridCol w="113143">
                  <a:extLst>
                    <a:ext uri="{9D8B030D-6E8A-4147-A177-3AD203B41FA5}">
                      <a16:colId xmlns:a16="http://schemas.microsoft.com/office/drawing/2014/main" val="1824747100"/>
                    </a:ext>
                  </a:extLst>
                </a:gridCol>
                <a:gridCol w="113143">
                  <a:extLst>
                    <a:ext uri="{9D8B030D-6E8A-4147-A177-3AD203B41FA5}">
                      <a16:colId xmlns:a16="http://schemas.microsoft.com/office/drawing/2014/main" val="1416874570"/>
                    </a:ext>
                  </a:extLst>
                </a:gridCol>
                <a:gridCol w="113143">
                  <a:extLst>
                    <a:ext uri="{9D8B030D-6E8A-4147-A177-3AD203B41FA5}">
                      <a16:colId xmlns:a16="http://schemas.microsoft.com/office/drawing/2014/main" val="4144496071"/>
                    </a:ext>
                  </a:extLst>
                </a:gridCol>
                <a:gridCol w="113143">
                  <a:extLst>
                    <a:ext uri="{9D8B030D-6E8A-4147-A177-3AD203B41FA5}">
                      <a16:colId xmlns:a16="http://schemas.microsoft.com/office/drawing/2014/main" val="3843841008"/>
                    </a:ext>
                  </a:extLst>
                </a:gridCol>
                <a:gridCol w="113143">
                  <a:extLst>
                    <a:ext uri="{9D8B030D-6E8A-4147-A177-3AD203B41FA5}">
                      <a16:colId xmlns:a16="http://schemas.microsoft.com/office/drawing/2014/main" val="127456741"/>
                    </a:ext>
                  </a:extLst>
                </a:gridCol>
                <a:gridCol w="113143">
                  <a:extLst>
                    <a:ext uri="{9D8B030D-6E8A-4147-A177-3AD203B41FA5}">
                      <a16:colId xmlns:a16="http://schemas.microsoft.com/office/drawing/2014/main" val="2561195668"/>
                    </a:ext>
                  </a:extLst>
                </a:gridCol>
                <a:gridCol w="113143">
                  <a:extLst>
                    <a:ext uri="{9D8B030D-6E8A-4147-A177-3AD203B41FA5}">
                      <a16:colId xmlns:a16="http://schemas.microsoft.com/office/drawing/2014/main" val="97956917"/>
                    </a:ext>
                  </a:extLst>
                </a:gridCol>
              </a:tblGrid>
              <a:tr h="133774">
                <a:tc>
                  <a:txBody>
                    <a:bodyPr/>
                    <a:lstStyle/>
                    <a:p>
                      <a:pPr algn="ctr"/>
                      <a:r>
                        <a:rPr lang="en-CA" sz="600">
                          <a:solidFill>
                            <a:schemeClr val="tx2"/>
                          </a:solidFill>
                          <a:latin typeface="Arial" panose="020B0604020202020204" pitchFamily="34" charset="0"/>
                          <a:cs typeface="Arial" panose="020B0604020202020204" pitchFamily="34" charset="0"/>
                        </a:rPr>
                        <a:t>M</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CA" sz="600">
                          <a:solidFill>
                            <a:schemeClr val="tx2"/>
                          </a:solidFill>
                          <a:latin typeface="Arial" panose="020B0604020202020204" pitchFamily="34" charset="0"/>
                          <a:cs typeface="Arial" panose="020B0604020202020204" pitchFamily="34" charset="0"/>
                        </a:rPr>
                        <a:t>T</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CA" sz="600">
                          <a:solidFill>
                            <a:schemeClr val="tx2"/>
                          </a:solidFill>
                          <a:latin typeface="Arial" panose="020B0604020202020204" pitchFamily="34" charset="0"/>
                          <a:cs typeface="Arial" panose="020B0604020202020204" pitchFamily="34" charset="0"/>
                        </a:rPr>
                        <a:t>W</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CA" sz="600">
                          <a:solidFill>
                            <a:schemeClr val="tx2"/>
                          </a:solidFill>
                          <a:latin typeface="Arial" panose="020B0604020202020204" pitchFamily="34" charset="0"/>
                          <a:cs typeface="Arial" panose="020B0604020202020204" pitchFamily="34" charset="0"/>
                        </a:rPr>
                        <a:t>T</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CA" sz="600">
                          <a:solidFill>
                            <a:schemeClr val="tx2"/>
                          </a:solidFill>
                          <a:latin typeface="Arial" panose="020B0604020202020204" pitchFamily="34" charset="0"/>
                          <a:cs typeface="Arial" panose="020B0604020202020204" pitchFamily="34" charset="0"/>
                        </a:rPr>
                        <a:t>F</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CA" sz="600">
                          <a:solidFill>
                            <a:schemeClr val="bg1"/>
                          </a:solidFill>
                          <a:latin typeface="Arial" panose="020B0604020202020204" pitchFamily="34" charset="0"/>
                          <a:cs typeface="Arial" panose="020B0604020202020204" pitchFamily="34" charset="0"/>
                        </a:rPr>
                        <a:t>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CA" sz="600">
                          <a:solidFill>
                            <a:schemeClr val="bg1"/>
                          </a:solidFill>
                          <a:latin typeface="Arial" panose="020B0604020202020204" pitchFamily="34" charset="0"/>
                          <a:cs typeface="Arial" panose="020B0604020202020204" pitchFamily="34" charset="0"/>
                        </a:rPr>
                        <a:t>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11454430"/>
                  </a:ext>
                </a:extLst>
              </a:tr>
            </a:tbl>
          </a:graphicData>
        </a:graphic>
      </p:graphicFrame>
      <p:sp>
        <p:nvSpPr>
          <p:cNvPr id="57" name="Rectangle 56">
            <a:extLst>
              <a:ext uri="{FF2B5EF4-FFF2-40B4-BE49-F238E27FC236}">
                <a16:creationId xmlns:a16="http://schemas.microsoft.com/office/drawing/2014/main" id="{875E25E2-F833-4D92-97A7-8E833CA8FA40}"/>
              </a:ext>
            </a:extLst>
          </p:cNvPr>
          <p:cNvSpPr/>
          <p:nvPr/>
        </p:nvSpPr>
        <p:spPr>
          <a:xfrm>
            <a:off x="342900" y="1200531"/>
            <a:ext cx="11512592" cy="428244"/>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Perception of Crowd</a:t>
            </a:r>
          </a:p>
          <a:p>
            <a:pPr algn="ctr"/>
            <a:r>
              <a:rPr lang="en-CA" sz="1050">
                <a:solidFill>
                  <a:schemeClr val="tx1">
                    <a:lumMod val="65000"/>
                    <a:lumOff val="35000"/>
                  </a:schemeClr>
                </a:solidFill>
                <a:latin typeface="Arial" panose="020B0604020202020204" pitchFamily="34" charset="0"/>
                <a:cs typeface="Arial" panose="020B0604020202020204" pitchFamily="34" charset="0"/>
              </a:rPr>
              <a:t>Average (out of 5-pt scale)</a:t>
            </a:r>
          </a:p>
        </p:txBody>
      </p:sp>
      <p:pic>
        <p:nvPicPr>
          <p:cNvPr id="59" name="Graphic 58" descr="Group of people outline">
            <a:extLst>
              <a:ext uri="{FF2B5EF4-FFF2-40B4-BE49-F238E27FC236}">
                <a16:creationId xmlns:a16="http://schemas.microsoft.com/office/drawing/2014/main" id="{5E01CFC2-EC1B-421D-BE4D-C12CF65F90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48464"/>
          <a:stretch>
            <a:fillRect/>
          </a:stretch>
        </p:blipFill>
        <p:spPr>
          <a:xfrm>
            <a:off x="7152899" y="1284215"/>
            <a:ext cx="540000" cy="278293"/>
          </a:xfrm>
          <a:custGeom>
            <a:avLst/>
            <a:gdLst>
              <a:gd name="connsiteX0" fmla="*/ 0 w 540000"/>
              <a:gd name="connsiteY0" fmla="*/ 0 h 278293"/>
              <a:gd name="connsiteX1" fmla="*/ 540000 w 540000"/>
              <a:gd name="connsiteY1" fmla="*/ 0 h 278293"/>
              <a:gd name="connsiteX2" fmla="*/ 540000 w 540000"/>
              <a:gd name="connsiteY2" fmla="*/ 278293 h 278293"/>
              <a:gd name="connsiteX3" fmla="*/ 0 w 540000"/>
              <a:gd name="connsiteY3" fmla="*/ 278293 h 278293"/>
            </a:gdLst>
            <a:ahLst/>
            <a:cxnLst>
              <a:cxn ang="0">
                <a:pos x="connsiteX0" y="connsiteY0"/>
              </a:cxn>
              <a:cxn ang="0">
                <a:pos x="connsiteX1" y="connsiteY1"/>
              </a:cxn>
              <a:cxn ang="0">
                <a:pos x="connsiteX2" y="connsiteY2"/>
              </a:cxn>
              <a:cxn ang="0">
                <a:pos x="connsiteX3" y="connsiteY3"/>
              </a:cxn>
            </a:cxnLst>
            <a:rect l="l" t="t" r="r" b="b"/>
            <a:pathLst>
              <a:path w="540000" h="278293">
                <a:moveTo>
                  <a:pt x="0" y="0"/>
                </a:moveTo>
                <a:lnTo>
                  <a:pt x="540000" y="0"/>
                </a:lnTo>
                <a:lnTo>
                  <a:pt x="540000" y="278293"/>
                </a:lnTo>
                <a:lnTo>
                  <a:pt x="0" y="278293"/>
                </a:lnTo>
                <a:close/>
              </a:path>
            </a:pathLst>
          </a:custGeom>
        </p:spPr>
      </p:pic>
      <p:pic>
        <p:nvPicPr>
          <p:cNvPr id="60" name="Graphic 59" descr="Group of people outline">
            <a:extLst>
              <a:ext uri="{FF2B5EF4-FFF2-40B4-BE49-F238E27FC236}">
                <a16:creationId xmlns:a16="http://schemas.microsoft.com/office/drawing/2014/main" id="{5045C2D5-1912-41A3-9F87-8FCCD381F00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48464"/>
          <a:stretch>
            <a:fillRect/>
          </a:stretch>
        </p:blipFill>
        <p:spPr>
          <a:xfrm>
            <a:off x="4505493" y="1284215"/>
            <a:ext cx="540000" cy="278293"/>
          </a:xfrm>
          <a:custGeom>
            <a:avLst/>
            <a:gdLst>
              <a:gd name="connsiteX0" fmla="*/ 0 w 540000"/>
              <a:gd name="connsiteY0" fmla="*/ 0 h 278293"/>
              <a:gd name="connsiteX1" fmla="*/ 540000 w 540000"/>
              <a:gd name="connsiteY1" fmla="*/ 0 h 278293"/>
              <a:gd name="connsiteX2" fmla="*/ 540000 w 540000"/>
              <a:gd name="connsiteY2" fmla="*/ 278293 h 278293"/>
              <a:gd name="connsiteX3" fmla="*/ 0 w 540000"/>
              <a:gd name="connsiteY3" fmla="*/ 278293 h 278293"/>
            </a:gdLst>
            <a:ahLst/>
            <a:cxnLst>
              <a:cxn ang="0">
                <a:pos x="connsiteX0" y="connsiteY0"/>
              </a:cxn>
              <a:cxn ang="0">
                <a:pos x="connsiteX1" y="connsiteY1"/>
              </a:cxn>
              <a:cxn ang="0">
                <a:pos x="connsiteX2" y="connsiteY2"/>
              </a:cxn>
              <a:cxn ang="0">
                <a:pos x="connsiteX3" y="connsiteY3"/>
              </a:cxn>
            </a:cxnLst>
            <a:rect l="l" t="t" r="r" b="b"/>
            <a:pathLst>
              <a:path w="540000" h="278293">
                <a:moveTo>
                  <a:pt x="0" y="0"/>
                </a:moveTo>
                <a:lnTo>
                  <a:pt x="540000" y="0"/>
                </a:lnTo>
                <a:lnTo>
                  <a:pt x="540000" y="278293"/>
                </a:lnTo>
                <a:lnTo>
                  <a:pt x="0" y="278293"/>
                </a:lnTo>
                <a:close/>
              </a:path>
            </a:pathLst>
          </a:custGeom>
        </p:spPr>
      </p:pic>
      <p:sp>
        <p:nvSpPr>
          <p:cNvPr id="3" name="Slide Number Placeholder 2">
            <a:extLst>
              <a:ext uri="{FF2B5EF4-FFF2-40B4-BE49-F238E27FC236}">
                <a16:creationId xmlns:a16="http://schemas.microsoft.com/office/drawing/2014/main" id="{512F5F7C-5A10-BDDB-6572-7B7A9D6B2D1C}"/>
              </a:ext>
            </a:extLst>
          </p:cNvPr>
          <p:cNvSpPr>
            <a:spLocks noGrp="1"/>
          </p:cNvSpPr>
          <p:nvPr>
            <p:ph type="sldNum" sz="quarter" idx="4"/>
          </p:nvPr>
        </p:nvSpPr>
        <p:spPr/>
        <p:txBody>
          <a:bodyPr/>
          <a:lstStyle/>
          <a:p>
            <a:fld id="{13DAD56E-802A-2646-A8DB-6610A51D0FC3}" type="slidenum">
              <a:rPr lang="en-IN" smtClean="0"/>
              <a:t>23</a:t>
            </a:fld>
            <a:endParaRPr lang="en-IN"/>
          </a:p>
        </p:txBody>
      </p:sp>
    </p:spTree>
    <p:extLst>
      <p:ext uri="{BB962C8B-B14F-4D97-AF65-F5344CB8AC3E}">
        <p14:creationId xmlns:p14="http://schemas.microsoft.com/office/powerpoint/2010/main" val="9077160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9">
            <a:extLst>
              <a:ext uri="{FF2B5EF4-FFF2-40B4-BE49-F238E27FC236}">
                <a16:creationId xmlns:a16="http://schemas.microsoft.com/office/drawing/2014/main" id="{B587D765-3737-4D54-8C31-2C680C182EEE}"/>
              </a:ext>
            </a:extLst>
          </p:cNvPr>
          <p:cNvGraphicFramePr>
            <a:graphicFrameLocks noGrp="1"/>
          </p:cNvGraphicFramePr>
          <p:nvPr>
            <p:extLst>
              <p:ext uri="{D42A27DB-BD31-4B8C-83A1-F6EECF244321}">
                <p14:modId xmlns:p14="http://schemas.microsoft.com/office/powerpoint/2010/main" val="4076376690"/>
              </p:ext>
            </p:extLst>
          </p:nvPr>
        </p:nvGraphicFramePr>
        <p:xfrm>
          <a:off x="435600" y="1256400"/>
          <a:ext cx="11419188" cy="4758480"/>
        </p:xfrm>
        <a:graphic>
          <a:graphicData uri="http://schemas.openxmlformats.org/drawingml/2006/table">
            <a:tbl>
              <a:tblPr>
                <a:tableStyleId>{5C22544A-7EE6-4342-B048-85BDC9FD1C3A}</a:tableStyleId>
              </a:tblPr>
              <a:tblGrid>
                <a:gridCol w="458343">
                  <a:extLst>
                    <a:ext uri="{9D8B030D-6E8A-4147-A177-3AD203B41FA5}">
                      <a16:colId xmlns:a16="http://schemas.microsoft.com/office/drawing/2014/main" val="494224020"/>
                    </a:ext>
                  </a:extLst>
                </a:gridCol>
                <a:gridCol w="1857983">
                  <a:extLst>
                    <a:ext uri="{9D8B030D-6E8A-4147-A177-3AD203B41FA5}">
                      <a16:colId xmlns:a16="http://schemas.microsoft.com/office/drawing/2014/main" val="597288634"/>
                    </a:ext>
                  </a:extLst>
                </a:gridCol>
                <a:gridCol w="515566">
                  <a:extLst>
                    <a:ext uri="{9D8B030D-6E8A-4147-A177-3AD203B41FA5}">
                      <a16:colId xmlns:a16="http://schemas.microsoft.com/office/drawing/2014/main" val="712746979"/>
                    </a:ext>
                  </a:extLst>
                </a:gridCol>
                <a:gridCol w="7395696">
                  <a:extLst>
                    <a:ext uri="{9D8B030D-6E8A-4147-A177-3AD203B41FA5}">
                      <a16:colId xmlns:a16="http://schemas.microsoft.com/office/drawing/2014/main" val="980622461"/>
                    </a:ext>
                  </a:extLst>
                </a:gridCol>
                <a:gridCol w="1191600">
                  <a:extLst>
                    <a:ext uri="{9D8B030D-6E8A-4147-A177-3AD203B41FA5}">
                      <a16:colId xmlns:a16="http://schemas.microsoft.com/office/drawing/2014/main" val="2781124993"/>
                    </a:ext>
                  </a:extLst>
                </a:gridCol>
              </a:tblGrid>
              <a:tr h="182880">
                <a:tc>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91440" algn="l" fontAlgn="b"/>
                      <a:r>
                        <a:rPr lang="en-CA" sz="900" b="1" i="0" u="none" strike="noStrike">
                          <a:solidFill>
                            <a:schemeClr val="tx2"/>
                          </a:solidFill>
                          <a:effectLst/>
                          <a:latin typeface="Arial" panose="020B0604020202020204" pitchFamily="34" charset="0"/>
                          <a:cs typeface="Arial" panose="020B0604020202020204" pitchFamily="34" charset="0"/>
                        </a:rPr>
                        <a:t>Overall Satisfaction</a:t>
                      </a:r>
                    </a:p>
                  </a:txBody>
                  <a:tcPr marL="0" marR="0" marT="0"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800" b="0" i="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241072"/>
                  </a:ext>
                </a:extLst>
              </a:tr>
              <a:tr h="147600">
                <a:tc rowSpan="3">
                  <a:txBody>
                    <a:bodyPr/>
                    <a:lstStyle/>
                    <a:p>
                      <a:pPr algn="l" fontAlgn="b"/>
                      <a:endParaRPr lang="en-CA" sz="100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3"/>
                      <a:stretch>
                        <a:fillRect l="9000" t="6000" r="9000" b="6000"/>
                      </a:stretch>
                    </a:blipFill>
                  </a:tcPr>
                </a:tc>
                <a:tc rowSpan="3">
                  <a:txBody>
                    <a:bodyPr/>
                    <a:lstStyle/>
                    <a:p>
                      <a:pPr marL="91440" algn="l" fontAlgn="b"/>
                      <a:r>
                        <a:rPr lang="en-CA" sz="900" b="1" i="0" u="none" strike="noStrike">
                          <a:solidFill>
                            <a:schemeClr val="tx2"/>
                          </a:solidFill>
                          <a:effectLst/>
                          <a:latin typeface="Arial" panose="020B0604020202020204" pitchFamily="34" charset="0"/>
                          <a:cs typeface="Arial" panose="020B0604020202020204" pitchFamily="34" charset="0"/>
                        </a:rPr>
                        <a:t>Arrival at the Airport</a:t>
                      </a:r>
                    </a:p>
                  </a:txBody>
                  <a:tcPr marL="0" marR="0" marT="0" marB="0" anchor="ctr">
                    <a:lnL w="12700" cap="flat" cmpd="sng" algn="ctr">
                      <a:noFill/>
                      <a:prstDash val="solid"/>
                      <a:round/>
                      <a:headEnd type="none" w="med" len="med"/>
                      <a:tailEnd type="none" w="med" len="med"/>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3">
                  <a:txBody>
                    <a:bodyPr/>
                    <a:lstStyle/>
                    <a:p>
                      <a:pPr algn="ctr" fontAlgn="b"/>
                      <a:r>
                        <a:rPr lang="en-CA" sz="1050" b="1" i="0" u="none" strike="noStrike">
                          <a:solidFill>
                            <a:schemeClr val="tx2"/>
                          </a:solidFill>
                          <a:effectLst/>
                          <a:latin typeface="Arial" panose="020B0604020202020204" pitchFamily="34" charset="0"/>
                          <a:cs typeface="Arial" panose="020B0604020202020204" pitchFamily="34" charset="0"/>
                        </a:rPr>
                        <a:t>4.21</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3">
                  <a:txBody>
                    <a:bodyPr/>
                    <a:lstStyle/>
                    <a:p>
                      <a:pPr algn="l" fontAlgn="b"/>
                      <a:endParaRPr lang="en-CA" sz="105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639691"/>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4005542"/>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61732"/>
                  </a:ext>
                </a:extLst>
              </a:tr>
              <a:tr h="147600">
                <a:tc rowSpan="3">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0">
                      <a:blip r:embed="rId4"/>
                      <a:stretch>
                        <a:fillRect l="13000" t="8000" r="13000" b="8000"/>
                      </a:stretch>
                    </a:blipFill>
                  </a:tcPr>
                </a:tc>
                <a:tc rowSpan="3">
                  <a:txBody>
                    <a:bodyPr/>
                    <a:lstStyle/>
                    <a:p>
                      <a:pPr marL="91440" algn="l" fontAlgn="b"/>
                      <a:r>
                        <a:rPr lang="en-CA" sz="900" b="1" i="0" u="none" strike="noStrike">
                          <a:solidFill>
                            <a:schemeClr val="tx2"/>
                          </a:solidFill>
                          <a:effectLst/>
                          <a:latin typeface="Arial" panose="020B0604020202020204" pitchFamily="34" charset="0"/>
                          <a:cs typeface="Arial" panose="020B0604020202020204" pitchFamily="34" charset="0"/>
                        </a:rPr>
                        <a:t>Check-in</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3">
                  <a:txBody>
                    <a:bodyPr/>
                    <a:lstStyle/>
                    <a:p>
                      <a:pPr marL="0" algn="ctr" defTabSz="457200" rtl="0" eaLnBrk="1" fontAlgn="b" latinLnBrk="0" hangingPunct="1"/>
                      <a:r>
                        <a:rPr lang="en-CA" sz="1050" b="1" i="0" u="none" strike="noStrike" kern="1200">
                          <a:solidFill>
                            <a:schemeClr val="tx2"/>
                          </a:solidFill>
                          <a:effectLst/>
                          <a:latin typeface="Arial" panose="020B0604020202020204" pitchFamily="34" charset="0"/>
                          <a:ea typeface="+mn-ea"/>
                          <a:cs typeface="Arial" panose="020B0604020202020204" pitchFamily="34" charset="0"/>
                        </a:rPr>
                        <a:t>4.39</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3">
                  <a:txBody>
                    <a:bodyPr/>
                    <a:lstStyle/>
                    <a:p>
                      <a:pPr marL="0" algn="l" defTabSz="457200" rtl="0" eaLnBrk="1" fontAlgn="b" latinLnBrk="0" hangingPunct="1"/>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9754885"/>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457200" rtl="0" eaLnBrk="1" fontAlgn="b" latinLnBrk="0" hangingPunct="1"/>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089083"/>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457200" rtl="0" eaLnBrk="1" fontAlgn="b" latinLnBrk="0" hangingPunct="1"/>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968288"/>
                  </a:ext>
                </a:extLst>
              </a:tr>
              <a:tr h="147600">
                <a:tc rowSpan="3">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5"/>
                      <a:stretch>
                        <a:fillRect l="5000" t="5000" r="5000" b="5000"/>
                      </a:stretch>
                    </a:blipFill>
                  </a:tcPr>
                </a:tc>
                <a:tc rowSpan="3">
                  <a:txBody>
                    <a:bodyPr/>
                    <a:lstStyle/>
                    <a:p>
                      <a:pPr marL="91440" algn="l" fontAlgn="b"/>
                      <a:r>
                        <a:rPr lang="en-CA" sz="900" b="1" i="0" u="none" strike="noStrike">
                          <a:solidFill>
                            <a:schemeClr val="tx2"/>
                          </a:solidFill>
                          <a:effectLst/>
                          <a:latin typeface="Arial" panose="020B0604020202020204" pitchFamily="34" charset="0"/>
                          <a:cs typeface="Arial" panose="020B0604020202020204" pitchFamily="34" charset="0"/>
                        </a:rPr>
                        <a:t>Security Screening</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050" b="1" i="0" u="none" strike="noStrike" kern="1200">
                          <a:solidFill>
                            <a:schemeClr val="tx2"/>
                          </a:solidFill>
                          <a:effectLst/>
                          <a:latin typeface="Arial" panose="020B0604020202020204" pitchFamily="34" charset="0"/>
                          <a:ea typeface="+mn-ea"/>
                          <a:cs typeface="Arial" panose="020B0604020202020204" pitchFamily="34" charset="0"/>
                        </a:rPr>
                        <a:t>4.31</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062121"/>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9575684"/>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4859302"/>
                  </a:ext>
                </a:extLst>
              </a:tr>
              <a:tr h="147600">
                <a:tc rowSpan="2">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tcPr>
                </a:tc>
                <a:tc rowSpan="2">
                  <a:txBody>
                    <a:bodyPr/>
                    <a:lstStyle/>
                    <a:p>
                      <a:pPr marL="91440" marR="0" lvl="0" indent="0" algn="l" defTabSz="457200" rtl="0" eaLnBrk="1" fontAlgn="b" latinLnBrk="0" hangingPunct="1">
                        <a:lnSpc>
                          <a:spcPct val="100000"/>
                        </a:lnSpc>
                        <a:spcBef>
                          <a:spcPct val="0"/>
                        </a:spcBef>
                        <a:spcAft>
                          <a:spcPct val="0"/>
                        </a:spcAft>
                        <a:buClrTx/>
                        <a:buSzTx/>
                        <a:buFontTx/>
                        <a:buNone/>
                        <a:defRPr/>
                      </a:pPr>
                      <a:r>
                        <a:rPr lang="en-CA" sz="900" b="1" i="0" u="none" strike="noStrike">
                          <a:solidFill>
                            <a:schemeClr val="tx2"/>
                          </a:solidFill>
                          <a:effectLst/>
                          <a:latin typeface="Arial" panose="020B0604020202020204" pitchFamily="34" charset="0"/>
                          <a:cs typeface="Arial" panose="020B0604020202020204" pitchFamily="34" charset="0"/>
                        </a:rPr>
                        <a:t>Border / Passport Control</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050" b="1" i="0" u="none" strike="noStrike" kern="1200">
                          <a:solidFill>
                            <a:schemeClr val="tx2"/>
                          </a:solidFill>
                          <a:effectLst/>
                          <a:latin typeface="Arial" panose="020B0604020202020204" pitchFamily="34" charset="0"/>
                          <a:ea typeface="+mn-ea"/>
                          <a:cs typeface="Arial" panose="020B0604020202020204" pitchFamily="34" charset="0"/>
                        </a:rPr>
                        <a:t>4.22</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80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444010"/>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CA" sz="80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9156858"/>
                  </a:ext>
                </a:extLst>
              </a:tr>
              <a:tr h="147600">
                <a:tc rowSpan="5">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8"/>
                      <a:stretch>
                        <a:fillRect l="3000" t="18000" r="3000" b="18000"/>
                      </a:stretch>
                    </a:blipFill>
                  </a:tcPr>
                </a:tc>
                <a:tc rowSpan="5">
                  <a:txBody>
                    <a:bodyPr/>
                    <a:lstStyle/>
                    <a:p>
                      <a:pPr marL="91440" algn="l" fontAlgn="b"/>
                      <a:r>
                        <a:rPr lang="en-CA" sz="900" b="1" i="0" u="none" strike="noStrike">
                          <a:solidFill>
                            <a:schemeClr val="tx2"/>
                          </a:solidFill>
                          <a:effectLst/>
                          <a:latin typeface="Arial" panose="020B0604020202020204" pitchFamily="34" charset="0"/>
                          <a:cs typeface="Arial" panose="020B0604020202020204" pitchFamily="34" charset="0"/>
                        </a:rPr>
                        <a:t>Shopping / Dining</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5">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050" b="1" i="0" u="none" strike="noStrike" kern="1200">
                          <a:solidFill>
                            <a:schemeClr val="tx2"/>
                          </a:solidFill>
                          <a:effectLst/>
                          <a:latin typeface="Arial" panose="020B0604020202020204" pitchFamily="34" charset="0"/>
                          <a:ea typeface="+mn-ea"/>
                          <a:cs typeface="Arial" panose="020B0604020202020204" pitchFamily="34" charset="0"/>
                        </a:rPr>
                        <a:t>3.64</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5">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7885664"/>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8610326"/>
                  </a:ext>
                </a:extLst>
              </a:tr>
              <a:tr h="147600">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R w="12700" cmpd="sng">
                      <a:noFill/>
                    </a:lnR>
                    <a:lnT w="6350" cap="flat" cmpd="sng" algn="ctr">
                      <a:noFill/>
                      <a:prstDash val="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6714862"/>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853876"/>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R w="12700" cmpd="sng">
                      <a:noFill/>
                    </a:lnR>
                    <a:lnT w="6350" cap="flat" cmpd="sng" algn="ctr">
                      <a:no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879380"/>
                  </a:ext>
                </a:extLst>
              </a:tr>
              <a:tr h="147600">
                <a:tc rowSpan="2">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9"/>
                      <a:stretch>
                        <a:fillRect l="8000" r="8000"/>
                      </a:stretch>
                    </a:blipFill>
                  </a:tcPr>
                </a:tc>
                <a:tc rowSpan="2">
                  <a:txBody>
                    <a:bodyPr/>
                    <a:lstStyle/>
                    <a:p>
                      <a:pPr marL="91440" algn="l" fontAlgn="b"/>
                      <a:r>
                        <a:rPr lang="en-CA" sz="900" b="1" i="0" u="none" strike="noStrike">
                          <a:solidFill>
                            <a:schemeClr val="tx2"/>
                          </a:solidFill>
                          <a:effectLst/>
                          <a:latin typeface="Arial" panose="020B0604020202020204" pitchFamily="34" charset="0"/>
                          <a:cs typeface="Arial" panose="020B0604020202020204" pitchFamily="34" charset="0"/>
                        </a:rPr>
                        <a:t>Gate Areas</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050" b="1" i="0" u="none" strike="noStrike" kern="1200">
                          <a:solidFill>
                            <a:schemeClr val="tx2"/>
                          </a:solidFill>
                          <a:effectLst/>
                          <a:latin typeface="Arial" panose="020B0604020202020204" pitchFamily="34" charset="0"/>
                          <a:ea typeface="+mn-ea"/>
                          <a:cs typeface="Arial" panose="020B0604020202020204" pitchFamily="34" charset="0"/>
                        </a:rPr>
                        <a:t>3.88</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9265522"/>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729399"/>
                  </a:ext>
                </a:extLst>
              </a:tr>
              <a:tr h="147600">
                <a:tc rowSpan="10">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blipFill dpi="0" rotWithShape="1">
                      <a:blip r:embed="rId10"/>
                      <a:stretch>
                        <a:fillRect l="5000" t="5000" r="5000" b="5000"/>
                      </a:stretch>
                    </a:blipFill>
                  </a:tcPr>
                </a:tc>
                <a:tc rowSpan="10">
                  <a:txBody>
                    <a:bodyPr/>
                    <a:lstStyle/>
                    <a:p>
                      <a:pPr marL="91440" algn="l" fontAlgn="b"/>
                      <a:r>
                        <a:rPr lang="en-CA" sz="900" b="1" i="0" u="none" strike="noStrike">
                          <a:solidFill>
                            <a:schemeClr val="tx2"/>
                          </a:solidFill>
                          <a:effectLst/>
                          <a:latin typeface="Arial" panose="020B0604020202020204" pitchFamily="34" charset="0"/>
                          <a:cs typeface="Arial" panose="020B0604020202020204" pitchFamily="34" charset="0"/>
                        </a:rPr>
                        <a:t>Throughout the Airport</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10">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050" b="1" i="0" u="none" strike="noStrike" kern="1200">
                          <a:solidFill>
                            <a:schemeClr val="tx2"/>
                          </a:solidFill>
                          <a:effectLst/>
                          <a:latin typeface="Arial" panose="020B0604020202020204" pitchFamily="34" charset="0"/>
                          <a:ea typeface="+mn-ea"/>
                          <a:cs typeface="Arial" panose="020B0604020202020204" pitchFamily="34" charset="0"/>
                        </a:rPr>
                        <a:t>4.03</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10">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050" b="1" i="0" u="none" strike="noStrike" kern="1200">
                        <a:solidFill>
                          <a:srgbClr val="404040"/>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468818"/>
                  </a:ext>
                </a:extLst>
              </a:tr>
              <a:tr h="147600">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R w="12700" cmpd="sng">
                      <a:noFill/>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452270"/>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2386792"/>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74203"/>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0356716"/>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759006"/>
                  </a:ext>
                </a:extLst>
              </a:tr>
              <a:tr h="147600">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vMerge="1">
                  <a:txBody>
                    <a:bodyPr/>
                    <a:lstStyle/>
                    <a:p>
                      <a:endParaRPr lang="en-US"/>
                    </a:p>
                  </a:txBody>
                  <a:tcPr>
                    <a:lnT w="6350" cap="flat" cmpd="sng" algn="ctr">
                      <a:solidFill>
                        <a:schemeClr val="bg1">
                          <a:lumMod val="75000"/>
                        </a:schemeClr>
                      </a:solidFill>
                      <a:prstDash val="dash"/>
                      <a:round/>
                      <a:headEnd type="none" w="med" len="med"/>
                      <a:tailEnd type="none" w="med" len="med"/>
                    </a:lnT>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R w="12700" cmpd="sng">
                      <a:noFill/>
                    </a:lnR>
                    <a:lnT w="6350" cap="flat" cmpd="sng" algn="ctr">
                      <a:noFill/>
                      <a:prstDash val="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0055306"/>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5880698"/>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6099829"/>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R w="12700" cmpd="sng">
                      <a:noFill/>
                    </a:lnR>
                    <a:lnT w="6350" cap="flat" cmpd="sng" algn="ctr">
                      <a:no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555218"/>
                  </a:ext>
                </a:extLst>
              </a:tr>
              <a:tr h="147600">
                <a:tc rowSpan="3">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no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11"/>
                      <a:stretch>
                        <a:fillRect l="4000" t="4000" r="4000" b="4000"/>
                      </a:stretch>
                    </a:blipFill>
                  </a:tcPr>
                </a:tc>
                <a:tc rowSpan="3">
                  <a:txBody>
                    <a:bodyPr/>
                    <a:lstStyle/>
                    <a:p>
                      <a:pPr marL="91440" algn="l" fontAlgn="b"/>
                      <a:r>
                        <a:rPr lang="en-CA" sz="900" b="1" i="0" u="none" strike="noStrike">
                          <a:solidFill>
                            <a:schemeClr val="tx2"/>
                          </a:solidFill>
                          <a:effectLst/>
                          <a:latin typeface="Arial" panose="020B0604020202020204" pitchFamily="34" charset="0"/>
                          <a:cs typeface="Arial" panose="020B0604020202020204" pitchFamily="34" charset="0"/>
                        </a:rPr>
                        <a:t>Airport Atmosphere</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050" b="1" i="0" u="none" strike="noStrike" kern="1200">
                          <a:solidFill>
                            <a:schemeClr val="tx2"/>
                          </a:solidFill>
                          <a:effectLst/>
                          <a:latin typeface="Arial" panose="020B0604020202020204" pitchFamily="34" charset="0"/>
                          <a:ea typeface="+mn-ea"/>
                          <a:cs typeface="Arial" panose="020B0604020202020204" pitchFamily="34" charset="0"/>
                        </a:rPr>
                        <a:t>4.02</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1968793"/>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032503"/>
                  </a:ext>
                </a:extLst>
              </a:tr>
              <a:tr h="1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800" b="0" i="0" u="none" strike="noStrike" kern="1200">
                          <a:solidFill>
                            <a:srgbClr val="595959"/>
                          </a:solidFill>
                          <a:effectLst/>
                          <a:latin typeface="Arial" panose="020B0604020202020204" pitchFamily="34" charset="0"/>
                          <a:ea typeface="+mn-ea"/>
                          <a:cs typeface="Arial" panose="020B0604020202020204" pitchFamily="34" charset="0"/>
                        </a:rPr>
                        <a:t>N/A</a:t>
                      </a:r>
                    </a:p>
                  </a:txBody>
                  <a:tcPr marL="0" marR="0" marT="0" marB="0" anchor="ctr">
                    <a:lnL w="12700" cmpd="sng">
                      <a:noFill/>
                    </a:lnL>
                    <a:lnR w="12700" cmpd="sng">
                      <a:noFill/>
                    </a:lnR>
                    <a:lnT w="6350"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103057"/>
                  </a:ext>
                </a:extLst>
              </a:tr>
            </a:tbl>
          </a:graphicData>
        </a:graphic>
      </p:graphicFrame>
      <p:sp>
        <p:nvSpPr>
          <p:cNvPr id="8" name="Title 7">
            <a:extLst>
              <a:ext uri="{FF2B5EF4-FFF2-40B4-BE49-F238E27FC236}">
                <a16:creationId xmlns:a16="http://schemas.microsoft.com/office/drawing/2014/main" id="{2A5F9DCC-7A89-4D4F-B41E-356F35C0BED6}"/>
              </a:ext>
            </a:extLst>
          </p:cNvPr>
          <p:cNvSpPr>
            <a:spLocks noGrp="1"/>
          </p:cNvSpPr>
          <p:nvPr>
            <p:ph type="title"/>
          </p:nvPr>
        </p:nvSpPr>
        <p:spPr/>
        <p:txBody>
          <a:bodyPr>
            <a:normAutofit/>
          </a:bodyPr>
          <a:lstStyle/>
          <a:p>
            <a:r>
              <a:rPr lang="en-CA" b="1"/>
              <a:t>BWI – Airport Performance</a:t>
            </a:r>
            <a:br>
              <a:rPr lang="en-CA" b="0"/>
            </a:br>
            <a:r>
              <a:rPr lang="en-CA" b="0">
                <a:solidFill>
                  <a:schemeClr val="bg2"/>
                </a:solidFill>
              </a:rPr>
              <a:t>Satisfaction by Category &amp; Service Quality Items – Q2 2023</a:t>
            </a:r>
            <a:endParaRPr lang="en-CA" b="0"/>
          </a:p>
        </p:txBody>
      </p:sp>
      <p:sp>
        <p:nvSpPr>
          <p:cNvPr id="39" name="TextBox 38">
            <a:extLst>
              <a:ext uri="{FF2B5EF4-FFF2-40B4-BE49-F238E27FC236}">
                <a16:creationId xmlns:a16="http://schemas.microsoft.com/office/drawing/2014/main" id="{7802EE91-5DBF-9E4B-919B-4A82EA561ED8}"/>
              </a:ext>
            </a:extLst>
          </p:cNvPr>
          <p:cNvSpPr txBox="1"/>
          <p:nvPr/>
        </p:nvSpPr>
        <p:spPr>
          <a:xfrm>
            <a:off x="10541937" y="1064593"/>
            <a:ext cx="1435435" cy="137160"/>
          </a:xfrm>
          <a:prstGeom prst="rect">
            <a:avLst/>
          </a:prstGeom>
          <a:noFill/>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b="1">
                <a:solidFill>
                  <a:schemeClr val="tx1">
                    <a:lumMod val="65000"/>
                    <a:lumOff val="35000"/>
                  </a:schemeClr>
                </a:solidFill>
                <a:latin typeface="Arial" panose="020B0604020202020204" pitchFamily="34" charset="0"/>
                <a:cs typeface="Arial" panose="020B0604020202020204" pitchFamily="34" charset="0"/>
              </a:rPr>
              <a:t>Diff. (Q2 2023 vs. Q1 2023)</a:t>
            </a:r>
          </a:p>
        </p:txBody>
      </p:sp>
      <p:sp>
        <p:nvSpPr>
          <p:cNvPr id="40" name="TextBox 39">
            <a:extLst>
              <a:ext uri="{FF2B5EF4-FFF2-40B4-BE49-F238E27FC236}">
                <a16:creationId xmlns:a16="http://schemas.microsoft.com/office/drawing/2014/main" id="{1D2B893D-2EC6-9D4D-9368-40EBB2823B04}"/>
              </a:ext>
            </a:extLst>
          </p:cNvPr>
          <p:cNvSpPr txBox="1"/>
          <p:nvPr/>
        </p:nvSpPr>
        <p:spPr>
          <a:xfrm>
            <a:off x="7436040" y="1063924"/>
            <a:ext cx="1714579" cy="13849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sp>
        <p:nvSpPr>
          <p:cNvPr id="43" name="Text Placeholder 11">
            <a:extLst>
              <a:ext uri="{FF2B5EF4-FFF2-40B4-BE49-F238E27FC236}">
                <a16:creationId xmlns:a16="http://schemas.microsoft.com/office/drawing/2014/main" id="{2E21B54F-D5FA-E742-9277-4B014906E4A6}"/>
              </a:ext>
            </a:extLst>
          </p:cNvPr>
          <p:cNvSpPr>
            <a:spLocks noGrp="1"/>
          </p:cNvSpPr>
          <p:nvPr>
            <p:ph type="body" sz="quarter" idx="11"/>
          </p:nvPr>
        </p:nvSpPr>
        <p:spPr>
          <a:xfrm>
            <a:off x="342900" y="6149975"/>
            <a:ext cx="11520488" cy="376238"/>
          </a:xfrm>
        </p:spPr>
        <p:txBody>
          <a:bodyPr/>
          <a:lstStyle/>
          <a:p>
            <a:r>
              <a:rPr lang="en-US"/>
              <a:t>Average scores by category are based on the average scores of all items within the category, weighted by their number of respondents. All items have the same importance as there are no additional weights applied.</a:t>
            </a:r>
            <a:br>
              <a:rPr lang="en-US"/>
            </a:br>
            <a:r>
              <a:rPr lang="en-US"/>
              <a:t>Q10. Based on your experience today, please rate THIS airport on each service item.</a:t>
            </a:r>
            <a:br>
              <a:rPr lang="en-US"/>
            </a:br>
            <a:r>
              <a:rPr lang="en-US"/>
              <a:t>Note: The green and red values indicate that the segment’s performance is </a:t>
            </a:r>
            <a:r>
              <a:rPr lang="en-US" b="1">
                <a:solidFill>
                  <a:srgbClr val="649B3F"/>
                </a:solidFill>
              </a:rPr>
              <a:t>higher</a:t>
            </a:r>
            <a:r>
              <a:rPr lang="en-US"/>
              <a:t> or </a:t>
            </a:r>
            <a:r>
              <a:rPr lang="en-US" b="1">
                <a:solidFill>
                  <a:srgbClr val="C00000"/>
                </a:solidFill>
              </a:rPr>
              <a:t>lower</a:t>
            </a:r>
            <a:r>
              <a:rPr lang="en-US" sz="800" i="0">
                <a:solidFill>
                  <a:srgbClr val="C00000"/>
                </a:solidFill>
                <a:sym typeface="Wingdings 3" panose="05040102010807070707" pitchFamily="18" charset="2"/>
              </a:rPr>
              <a:t> </a:t>
            </a:r>
            <a:r>
              <a:rPr lang="en-US"/>
              <a:t>at a statistically significant level (95%) compared to previous quarter. </a:t>
            </a:r>
          </a:p>
        </p:txBody>
      </p:sp>
      <p:graphicFrame>
        <p:nvGraphicFramePr>
          <p:cNvPr id="44" name="Chart 43">
            <a:extLst>
              <a:ext uri="{FF2B5EF4-FFF2-40B4-BE49-F238E27FC236}">
                <a16:creationId xmlns:a16="http://schemas.microsoft.com/office/drawing/2014/main" id="{A78D4DE5-36A0-1846-B369-D37001BE3657}"/>
              </a:ext>
            </a:extLst>
          </p:cNvPr>
          <p:cNvGraphicFramePr/>
          <p:nvPr>
            <p:extLst>
              <p:ext uri="{D42A27DB-BD31-4B8C-83A1-F6EECF244321}">
                <p14:modId xmlns:p14="http://schemas.microsoft.com/office/powerpoint/2010/main" val="3090311738"/>
              </p:ext>
            </p:extLst>
          </p:nvPr>
        </p:nvGraphicFramePr>
        <p:xfrm>
          <a:off x="3350611" y="1442396"/>
          <a:ext cx="7277630" cy="43507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7" name="Chart 46">
            <a:extLst>
              <a:ext uri="{FF2B5EF4-FFF2-40B4-BE49-F238E27FC236}">
                <a16:creationId xmlns:a16="http://schemas.microsoft.com/office/drawing/2014/main" id="{A71A44BA-FF7A-324B-B870-5F95ADA5CAF5}"/>
              </a:ext>
            </a:extLst>
          </p:cNvPr>
          <p:cNvGraphicFramePr/>
          <p:nvPr>
            <p:extLst>
              <p:ext uri="{D42A27DB-BD31-4B8C-83A1-F6EECF244321}">
                <p14:modId xmlns:p14="http://schemas.microsoft.com/office/powerpoint/2010/main" val="2033746611"/>
              </p:ext>
            </p:extLst>
          </p:nvPr>
        </p:nvGraphicFramePr>
        <p:xfrm>
          <a:off x="3342145" y="1882079"/>
          <a:ext cx="7277630" cy="43205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8" name="Chart 47">
            <a:extLst>
              <a:ext uri="{FF2B5EF4-FFF2-40B4-BE49-F238E27FC236}">
                <a16:creationId xmlns:a16="http://schemas.microsoft.com/office/drawing/2014/main" id="{9C15778C-38EE-944B-B560-2580E2CE4042}"/>
              </a:ext>
            </a:extLst>
          </p:cNvPr>
          <p:cNvGraphicFramePr/>
          <p:nvPr>
            <p:extLst>
              <p:ext uri="{D42A27DB-BD31-4B8C-83A1-F6EECF244321}">
                <p14:modId xmlns:p14="http://schemas.microsoft.com/office/powerpoint/2010/main" val="633066860"/>
              </p:ext>
            </p:extLst>
          </p:nvPr>
        </p:nvGraphicFramePr>
        <p:xfrm>
          <a:off x="3350611" y="2328572"/>
          <a:ext cx="7277630" cy="43205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0" name="Chart 49">
            <a:extLst>
              <a:ext uri="{FF2B5EF4-FFF2-40B4-BE49-F238E27FC236}">
                <a16:creationId xmlns:a16="http://schemas.microsoft.com/office/drawing/2014/main" id="{569D994D-2467-0642-B5A4-7DE32092B54A}"/>
              </a:ext>
            </a:extLst>
          </p:cNvPr>
          <p:cNvGraphicFramePr/>
          <p:nvPr>
            <p:extLst>
              <p:ext uri="{D42A27DB-BD31-4B8C-83A1-F6EECF244321}">
                <p14:modId xmlns:p14="http://schemas.microsoft.com/office/powerpoint/2010/main" val="3991819588"/>
              </p:ext>
            </p:extLst>
          </p:nvPr>
        </p:nvGraphicFramePr>
        <p:xfrm>
          <a:off x="3352728" y="3074168"/>
          <a:ext cx="7277630" cy="71969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9" name="Chart 58">
            <a:extLst>
              <a:ext uri="{FF2B5EF4-FFF2-40B4-BE49-F238E27FC236}">
                <a16:creationId xmlns:a16="http://schemas.microsoft.com/office/drawing/2014/main" id="{5AA999EF-B3BE-A646-A4AE-69F72B834D5D}"/>
              </a:ext>
            </a:extLst>
          </p:cNvPr>
          <p:cNvGraphicFramePr/>
          <p:nvPr>
            <p:extLst>
              <p:ext uri="{D42A27DB-BD31-4B8C-83A1-F6EECF244321}">
                <p14:modId xmlns:p14="http://schemas.microsoft.com/office/powerpoint/2010/main" val="111679565"/>
              </p:ext>
            </p:extLst>
          </p:nvPr>
        </p:nvGraphicFramePr>
        <p:xfrm>
          <a:off x="3352728" y="3808306"/>
          <a:ext cx="7277630" cy="29129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60" name="Chart 59">
            <a:extLst>
              <a:ext uri="{FF2B5EF4-FFF2-40B4-BE49-F238E27FC236}">
                <a16:creationId xmlns:a16="http://schemas.microsoft.com/office/drawing/2014/main" id="{BC8BE09D-F7F2-0E40-9F4B-2CEF84BF750D}"/>
              </a:ext>
            </a:extLst>
          </p:cNvPr>
          <p:cNvGraphicFramePr/>
          <p:nvPr>
            <p:extLst>
              <p:ext uri="{D42A27DB-BD31-4B8C-83A1-F6EECF244321}">
                <p14:modId xmlns:p14="http://schemas.microsoft.com/office/powerpoint/2010/main" val="4286164731"/>
              </p:ext>
            </p:extLst>
          </p:nvPr>
        </p:nvGraphicFramePr>
        <p:xfrm>
          <a:off x="3352728" y="4114047"/>
          <a:ext cx="7279200" cy="1455723"/>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61" name="Chart 60">
            <a:extLst>
              <a:ext uri="{FF2B5EF4-FFF2-40B4-BE49-F238E27FC236}">
                <a16:creationId xmlns:a16="http://schemas.microsoft.com/office/drawing/2014/main" id="{347AFA62-45F3-C745-85F3-C1B031B58AAD}"/>
              </a:ext>
            </a:extLst>
          </p:cNvPr>
          <p:cNvGraphicFramePr/>
          <p:nvPr>
            <p:extLst>
              <p:ext uri="{D42A27DB-BD31-4B8C-83A1-F6EECF244321}">
                <p14:modId xmlns:p14="http://schemas.microsoft.com/office/powerpoint/2010/main" val="1408514121"/>
              </p:ext>
            </p:extLst>
          </p:nvPr>
        </p:nvGraphicFramePr>
        <p:xfrm>
          <a:off x="3351458" y="5584212"/>
          <a:ext cx="7277630" cy="435277"/>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5" name="Chart 24">
            <a:extLst>
              <a:ext uri="{FF2B5EF4-FFF2-40B4-BE49-F238E27FC236}">
                <a16:creationId xmlns:a16="http://schemas.microsoft.com/office/drawing/2014/main" id="{4298012D-CC9D-4103-9370-330F2746D4D5}"/>
              </a:ext>
            </a:extLst>
          </p:cNvPr>
          <p:cNvGraphicFramePr/>
          <p:nvPr>
            <p:extLst>
              <p:ext uri="{D42A27DB-BD31-4B8C-83A1-F6EECF244321}">
                <p14:modId xmlns:p14="http://schemas.microsoft.com/office/powerpoint/2010/main" val="34128974"/>
              </p:ext>
            </p:extLst>
          </p:nvPr>
        </p:nvGraphicFramePr>
        <p:xfrm>
          <a:off x="3480495" y="2775065"/>
          <a:ext cx="7236000" cy="284661"/>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0" name="Chart 19">
            <a:extLst>
              <a:ext uri="{FF2B5EF4-FFF2-40B4-BE49-F238E27FC236}">
                <a16:creationId xmlns:a16="http://schemas.microsoft.com/office/drawing/2014/main" id="{194B50D9-8C59-494B-8146-A6AF4E2BDDAD}"/>
              </a:ext>
            </a:extLst>
          </p:cNvPr>
          <p:cNvGraphicFramePr/>
          <p:nvPr>
            <p:extLst>
              <p:ext uri="{D42A27DB-BD31-4B8C-83A1-F6EECF244321}">
                <p14:modId xmlns:p14="http://schemas.microsoft.com/office/powerpoint/2010/main" val="1207633499"/>
              </p:ext>
            </p:extLst>
          </p:nvPr>
        </p:nvGraphicFramePr>
        <p:xfrm>
          <a:off x="3352728" y="1258180"/>
          <a:ext cx="7277630" cy="164325"/>
        </p:xfrm>
        <a:graphic>
          <a:graphicData uri="http://schemas.openxmlformats.org/drawingml/2006/chart">
            <c:chart xmlns:c="http://schemas.openxmlformats.org/drawingml/2006/chart" xmlns:r="http://schemas.openxmlformats.org/officeDocument/2006/relationships" r:id="rId20"/>
          </a:graphicData>
        </a:graphic>
      </p:graphicFrame>
      <p:sp>
        <p:nvSpPr>
          <p:cNvPr id="4" name="Slide Number Placeholder 3">
            <a:extLst>
              <a:ext uri="{FF2B5EF4-FFF2-40B4-BE49-F238E27FC236}">
                <a16:creationId xmlns:a16="http://schemas.microsoft.com/office/drawing/2014/main" id="{6DE01F65-1560-4A5F-F78E-24ECCC2B8902}"/>
              </a:ext>
            </a:extLst>
          </p:cNvPr>
          <p:cNvSpPr>
            <a:spLocks noGrp="1"/>
          </p:cNvSpPr>
          <p:nvPr>
            <p:ph type="sldNum" sz="quarter" idx="4"/>
          </p:nvPr>
        </p:nvSpPr>
        <p:spPr/>
        <p:txBody>
          <a:bodyPr/>
          <a:lstStyle/>
          <a:p>
            <a:fld id="{13DAD56E-802A-2646-A8DB-6610A51D0FC3}" type="slidenum">
              <a:rPr lang="en-IN" smtClean="0"/>
              <a:t>24</a:t>
            </a:fld>
            <a:endParaRPr lang="en-IN"/>
          </a:p>
        </p:txBody>
      </p:sp>
    </p:spTree>
    <p:extLst>
      <p:ext uri="{BB962C8B-B14F-4D97-AF65-F5344CB8AC3E}">
        <p14:creationId xmlns:p14="http://schemas.microsoft.com/office/powerpoint/2010/main" val="15191840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29">
            <a:extLst>
              <a:ext uri="{FF2B5EF4-FFF2-40B4-BE49-F238E27FC236}">
                <a16:creationId xmlns:a16="http://schemas.microsoft.com/office/drawing/2014/main" id="{102FB7DD-A5E9-4C79-9FEF-0DED3158DA53}"/>
              </a:ext>
            </a:extLst>
          </p:cNvPr>
          <p:cNvGraphicFramePr>
            <a:graphicFrameLocks noGrp="1"/>
          </p:cNvGraphicFramePr>
          <p:nvPr>
            <p:extLst>
              <p:ext uri="{D42A27DB-BD31-4B8C-83A1-F6EECF244321}">
                <p14:modId xmlns:p14="http://schemas.microsoft.com/office/powerpoint/2010/main" val="1829042095"/>
              </p:ext>
            </p:extLst>
          </p:nvPr>
        </p:nvGraphicFramePr>
        <p:xfrm>
          <a:off x="436598" y="1217100"/>
          <a:ext cx="11661314" cy="4797786"/>
        </p:xfrm>
        <a:graphic>
          <a:graphicData uri="http://schemas.openxmlformats.org/drawingml/2006/table">
            <a:tbl>
              <a:tblPr>
                <a:tableStyleId>{5C22544A-7EE6-4342-B048-85BDC9FD1C3A}</a:tableStyleId>
              </a:tblPr>
              <a:tblGrid>
                <a:gridCol w="544514">
                  <a:extLst>
                    <a:ext uri="{9D8B030D-6E8A-4147-A177-3AD203B41FA5}">
                      <a16:colId xmlns:a16="http://schemas.microsoft.com/office/drawing/2014/main" val="494224020"/>
                    </a:ext>
                  </a:extLst>
                </a:gridCol>
                <a:gridCol w="2016000">
                  <a:extLst>
                    <a:ext uri="{9D8B030D-6E8A-4147-A177-3AD203B41FA5}">
                      <a16:colId xmlns:a16="http://schemas.microsoft.com/office/drawing/2014/main" val="597288634"/>
                    </a:ext>
                  </a:extLst>
                </a:gridCol>
                <a:gridCol w="514800">
                  <a:extLst>
                    <a:ext uri="{9D8B030D-6E8A-4147-A177-3AD203B41FA5}">
                      <a16:colId xmlns:a16="http://schemas.microsoft.com/office/drawing/2014/main" val="2768313664"/>
                    </a:ext>
                  </a:extLst>
                </a:gridCol>
                <a:gridCol w="7394400">
                  <a:extLst>
                    <a:ext uri="{9D8B030D-6E8A-4147-A177-3AD203B41FA5}">
                      <a16:colId xmlns:a16="http://schemas.microsoft.com/office/drawing/2014/main" val="980622461"/>
                    </a:ext>
                  </a:extLst>
                </a:gridCol>
                <a:gridCol w="1191600">
                  <a:extLst>
                    <a:ext uri="{9D8B030D-6E8A-4147-A177-3AD203B41FA5}">
                      <a16:colId xmlns:a16="http://schemas.microsoft.com/office/drawing/2014/main" val="1429611378"/>
                    </a:ext>
                  </a:extLst>
                </a:gridCol>
              </a:tblGrid>
              <a:tr h="342699">
                <a:tc>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91440" algn="l" fontAlgn="b"/>
                      <a:r>
                        <a:rPr lang="en-CA" sz="1050" b="1" i="0" u="none" strike="noStrike">
                          <a:solidFill>
                            <a:schemeClr val="tx2"/>
                          </a:solidFill>
                          <a:effectLst/>
                          <a:latin typeface="Arial" panose="020B0604020202020204" pitchFamily="34" charset="0"/>
                          <a:cs typeface="Arial" panose="020B0604020202020204" pitchFamily="34" charset="0"/>
                        </a:rPr>
                        <a:t>Overall Satisfaction</a:t>
                      </a:r>
                    </a:p>
                  </a:txBody>
                  <a:tcPr marL="0" marR="0" marT="0" marB="0" anchor="ctr">
                    <a:lnL w="12700" cmpd="sng">
                      <a:noFill/>
                    </a:lnL>
                    <a:lnR w="12700" cmpd="sng">
                      <a:noFill/>
                    </a:lnR>
                    <a:lnT w="12700" cmpd="sng">
                      <a:noFill/>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91440" algn="ctr" fontAlgn="b"/>
                      <a:endParaRPr lang="en-CA" sz="10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a:pPr>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12700" cmpd="sng">
                      <a:noFill/>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241072"/>
                  </a:ext>
                </a:extLst>
              </a:tr>
              <a:tr h="342699">
                <a:tc rowSpan="5">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dpi="0" rotWithShape="1">
                      <a:blip r:embed="rId3"/>
                      <a:stretch>
                        <a:fillRect/>
                      </a:stretch>
                    </a:blipFill>
                  </a:tcPr>
                </a:tc>
                <a:tc rowSpan="5">
                  <a:txBody>
                    <a:bodyPr/>
                    <a:lstStyle/>
                    <a:p>
                      <a:pPr algn="l" fontAlgn="ctr">
                        <a:tabLst>
                          <a:tab pos="404813" algn="l"/>
                        </a:tabLst>
                      </a:pPr>
                      <a:r>
                        <a:rPr lang="en-US" sz="1050" b="1" i="0" u="none" strike="noStrike">
                          <a:solidFill>
                            <a:schemeClr val="tx2"/>
                          </a:solidFill>
                          <a:effectLst/>
                          <a:latin typeface="Arial" panose="020B0604020202020204" pitchFamily="34" charset="0"/>
                          <a:cs typeface="Arial" panose="020B0604020202020204" pitchFamily="34" charset="0"/>
                        </a:rPr>
                        <a:t>Ease of Travelling Index</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5">
                  <a:txBody>
                    <a:bodyPr/>
                    <a:lstStyle/>
                    <a:p>
                      <a:pPr algn="ctr" fontAlgn="ctr">
                        <a:tabLst>
                          <a:tab pos="404813" algn="l"/>
                        </a:tabLst>
                      </a:pPr>
                      <a:r>
                        <a:rPr lang="en-US" sz="1050" b="1" i="0" u="none" strike="noStrike">
                          <a:solidFill>
                            <a:schemeClr val="tx2"/>
                          </a:solidFill>
                          <a:effectLst/>
                          <a:latin typeface="Arial" panose="020B0604020202020204" pitchFamily="34" charset="0"/>
                          <a:cs typeface="Arial" panose="020B0604020202020204" pitchFamily="34" charset="0"/>
                        </a:rPr>
                        <a:t>4.30</a:t>
                      </a: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5">
                  <a:txBody>
                    <a:bodyPr/>
                    <a:lstStyle/>
                    <a:p>
                      <a:pPr algn="l" fontAlgn="b"/>
                      <a:endParaRPr lang="en-CA" sz="105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639691"/>
                  </a:ext>
                </a:extLst>
              </a:tr>
              <a:tr h="342699">
                <a:tc vMerge="1">
                  <a:txBody>
                    <a:bodyPr/>
                    <a:lstStyle/>
                    <a:p>
                      <a:endParaRPr lang="en-US"/>
                    </a:p>
                  </a:txBody>
                  <a:tcPr/>
                </a:tc>
                <a:tc vMerge="1">
                  <a:txBody>
                    <a:bodyPr/>
                    <a:lstStyle/>
                    <a:p>
                      <a:endParaRPr lang="en-US"/>
                    </a:p>
                  </a:txBody>
                  <a:tcPr/>
                </a:tc>
                <a:tc vMerge="1">
                  <a:txBody>
                    <a:bodyPr/>
                    <a:lstStyle/>
                    <a:p>
                      <a:endParaRPr lang="en-IN"/>
                    </a:p>
                  </a:txBody>
                  <a:tcPr/>
                </a:tc>
                <a:tc vMerge="1">
                  <a:txBody>
                    <a:bodyPr/>
                    <a:lstStyle/>
                    <a:p>
                      <a:endParaRPr lang="en-US"/>
                    </a:p>
                  </a:txBody>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215351"/>
                  </a:ext>
                </a:extLst>
              </a:tr>
              <a:tr h="342699">
                <a:tc vMerge="1">
                  <a:txBody>
                    <a:bodyPr/>
                    <a:lstStyle/>
                    <a:p>
                      <a:endParaRPr lang="en-US"/>
                    </a:p>
                  </a:txBody>
                  <a:tcPr/>
                </a:tc>
                <a:tc vMerge="1">
                  <a:txBody>
                    <a:bodyPr/>
                    <a:lstStyle/>
                    <a:p>
                      <a:endParaRPr lang="en-US"/>
                    </a:p>
                  </a:txBody>
                  <a:tcPr/>
                </a:tc>
                <a:tc vMerge="1">
                  <a:txBody>
                    <a:bodyPr/>
                    <a:lstStyle/>
                    <a:p>
                      <a:endParaRPr lang="en-IN"/>
                    </a:p>
                  </a:txBody>
                  <a:tcPr/>
                </a:tc>
                <a:tc vMerge="1">
                  <a:txBody>
                    <a:bodyPr/>
                    <a:lstStyle/>
                    <a:p>
                      <a:endParaRPr lang="en-US"/>
                    </a:p>
                  </a:txBody>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0807409"/>
                  </a:ext>
                </a:extLst>
              </a:tr>
              <a:tr h="342699">
                <a:tc vMerge="1">
                  <a:txBody>
                    <a:bodyPr/>
                    <a:lstStyle/>
                    <a:p>
                      <a:endParaRPr lang="en-US"/>
                    </a:p>
                  </a:txBody>
                  <a:tcPr/>
                </a:tc>
                <a:tc vMerge="1">
                  <a:txBody>
                    <a:bodyPr/>
                    <a:lstStyle/>
                    <a:p>
                      <a:endParaRPr lang="en-US"/>
                    </a:p>
                  </a:txBody>
                  <a:tcPr/>
                </a:tc>
                <a:tc vMerge="1">
                  <a:txBody>
                    <a:bodyPr/>
                    <a:lstStyle/>
                    <a:p>
                      <a:endParaRPr lang="en-IN"/>
                    </a:p>
                  </a:txBody>
                  <a:tcPr/>
                </a:tc>
                <a:tc vMerge="1">
                  <a:txBody>
                    <a:bodyPr/>
                    <a:lstStyle/>
                    <a:p>
                      <a:endParaRPr lang="en-US"/>
                    </a:p>
                  </a:txBody>
                  <a:tcPr/>
                </a:tc>
                <a:tc>
                  <a:txBody>
                    <a:bodyPr/>
                    <a:lstStyle/>
                    <a:p>
                      <a:pPr algn="ctr" fontAlgn="b"/>
                      <a:r>
                        <a:rPr lang="en-CA" sz="1050" b="0" i="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0587641"/>
                  </a:ext>
                </a:extLst>
              </a:tr>
              <a:tr h="342699">
                <a:tc vMerge="1">
                  <a:txBody>
                    <a:bodyPr/>
                    <a:lstStyle/>
                    <a:p>
                      <a:endParaRPr lang="en-US"/>
                    </a:p>
                  </a:txBody>
                  <a:tcPr/>
                </a:tc>
                <a:tc vMerge="1">
                  <a:txBody>
                    <a:bodyPr/>
                    <a:lstStyle/>
                    <a:p>
                      <a:endParaRPr lang="en-US"/>
                    </a:p>
                  </a:txBody>
                  <a:tcPr/>
                </a:tc>
                <a:tc vMerge="1">
                  <a:txBody>
                    <a:bodyPr/>
                    <a:lstStyle/>
                    <a:p>
                      <a:endParaRPr lang="en-IN"/>
                    </a:p>
                  </a:txBody>
                  <a:tcPr/>
                </a:tc>
                <a:tc vMerge="1">
                  <a:txBody>
                    <a:bodyPr/>
                    <a:lstStyle/>
                    <a:p>
                      <a:endParaRPr lang="en-US"/>
                    </a:p>
                  </a:txBody>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648342"/>
                  </a:ext>
                </a:extLst>
              </a:tr>
              <a:tr h="342699">
                <a:tc rowSpan="3">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blipFill dpi="0" rotWithShape="1">
                      <a:blip r:embed="rId4">
                        <a:extLst>
                          <a:ext uri="{96DAC541-7B7A-43D3-8B79-37D633B846F1}">
                            <asvg:svgBlip xmlns:asvg="http://schemas.microsoft.com/office/drawing/2016/SVG/main" r:embed="rId5"/>
                          </a:ext>
                        </a:extLst>
                      </a:blip>
                      <a:stretch>
                        <a:fillRect/>
                      </a:stretch>
                    </a:blipFill>
                  </a:tcPr>
                </a:tc>
                <a:tc rowSpan="3">
                  <a:txBody>
                    <a:bodyPr/>
                    <a:lstStyle/>
                    <a:p>
                      <a:pPr algn="l" fontAlgn="ctr"/>
                      <a:r>
                        <a:rPr lang="en-US" sz="1050" b="1" i="0" u="none" strike="noStrike">
                          <a:solidFill>
                            <a:schemeClr val="tx2"/>
                          </a:solidFill>
                          <a:effectLst/>
                          <a:latin typeface="Arial" panose="020B0604020202020204" pitchFamily="34" charset="0"/>
                          <a:cs typeface="Arial" panose="020B0604020202020204" pitchFamily="34" charset="0"/>
                        </a:rPr>
                        <a:t>Waiting Time Index</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050" b="1" i="0" u="none" strike="noStrike">
                          <a:solidFill>
                            <a:schemeClr val="tx2"/>
                          </a:solidFill>
                          <a:effectLst/>
                          <a:latin typeface="Arial" panose="020B0604020202020204" pitchFamily="34" charset="0"/>
                          <a:cs typeface="Arial" panose="020B0604020202020204" pitchFamily="34" charset="0"/>
                        </a:rPr>
                        <a:t>4.31</a:t>
                      </a: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rowSpan="3">
                  <a:txBody>
                    <a:bodyPr/>
                    <a:lstStyle/>
                    <a:p>
                      <a:pPr marL="0" algn="l" defTabSz="457200" rtl="0" eaLnBrk="1" fontAlgn="b" latinLnBrk="0" hangingPunct="1"/>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9754885"/>
                  </a:ext>
                </a:extLst>
              </a:tr>
              <a:tr h="342699">
                <a:tc vMerge="1">
                  <a:txBody>
                    <a:bodyPr/>
                    <a:lstStyle/>
                    <a:p>
                      <a:endParaRPr lang="en-US"/>
                    </a:p>
                  </a:txBody>
                  <a:tcPr/>
                </a:tc>
                <a:tc vMerge="1">
                  <a:txBody>
                    <a:bodyPr/>
                    <a:lstStyle/>
                    <a:p>
                      <a:endParaRPr lang="en-US"/>
                    </a:p>
                  </a:txBody>
                  <a:tcPr/>
                </a:tc>
                <a:tc vMerge="1">
                  <a:txBody>
                    <a:bodyPr/>
                    <a:lstStyle/>
                    <a:p>
                      <a:endParaRPr lang="en-IN"/>
                    </a:p>
                  </a:txBody>
                  <a:tcPr/>
                </a:tc>
                <a:tc vMerge="1">
                  <a:txBody>
                    <a:bodyPr/>
                    <a:lstStyle/>
                    <a:p>
                      <a:endParaRPr lang="en-US"/>
                    </a:p>
                  </a:txBody>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8202199"/>
                  </a:ext>
                </a:extLst>
              </a:tr>
              <a:tr h="342699">
                <a:tc vMerge="1">
                  <a:txBody>
                    <a:bodyPr/>
                    <a:lstStyle/>
                    <a:p>
                      <a:endParaRPr lang="en-US"/>
                    </a:p>
                  </a:txBody>
                  <a:tcPr/>
                </a:tc>
                <a:tc vMerge="1">
                  <a:txBody>
                    <a:bodyPr/>
                    <a:lstStyle/>
                    <a:p>
                      <a:endParaRPr lang="en-US"/>
                    </a:p>
                  </a:txBody>
                  <a:tcPr/>
                </a:tc>
                <a:tc vMerge="1">
                  <a:txBody>
                    <a:bodyPr/>
                    <a:lstStyle/>
                    <a:p>
                      <a:endParaRPr lang="en-IN"/>
                    </a:p>
                  </a:txBody>
                  <a:tcPr/>
                </a:tc>
                <a:tc vMerge="1">
                  <a:txBody>
                    <a:bodyPr/>
                    <a:lstStyle/>
                    <a:p>
                      <a:endParaRPr lang="en-US"/>
                    </a:p>
                  </a:txBody>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lgDash"/>
                      <a:round/>
                      <a:headEnd type="none" w="med" len="med"/>
                      <a:tailEnd type="none" w="med" len="med"/>
                    </a:lnT>
                    <a:lnB w="6350" cap="flat" cmpd="sng" algn="ctr">
                      <a:solidFill>
                        <a:schemeClr val="tx1">
                          <a:lumMod val="65000"/>
                          <a:lumOff val="3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125955"/>
                  </a:ext>
                </a:extLst>
              </a:tr>
              <a:tr h="342699">
                <a:tc rowSpan="5">
                  <a:txBody>
                    <a:bodyPr/>
                    <a:lstStyle/>
                    <a:p>
                      <a:pPr algn="l" fontAlgn="b"/>
                      <a:endParaRPr lang="en-CA" sz="900" b="1" i="0" u="none" strike="noStrike">
                        <a:solidFill>
                          <a:schemeClr val="tx2"/>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96DAC541-7B7A-43D3-8B79-37D633B846F1}">
                            <asvg:svgBlip xmlns:asvg="http://schemas.microsoft.com/office/drawing/2016/SVG/main" r:embed="rId7"/>
                          </a:ext>
                        </a:extLst>
                      </a:blip>
                      <a:stretch>
                        <a:fillRect/>
                      </a:stretch>
                    </a:blipFill>
                  </a:tcPr>
                </a:tc>
                <a:tc rowSpan="5">
                  <a:txBody>
                    <a:bodyPr/>
                    <a:lstStyle/>
                    <a:p>
                      <a:pPr algn="l" fontAlgn="ctr">
                        <a:tabLst>
                          <a:tab pos="115888" algn="l"/>
                        </a:tabLst>
                      </a:pPr>
                      <a:r>
                        <a:rPr lang="en-US" sz="1050" b="1" i="0" u="none" strike="noStrike">
                          <a:solidFill>
                            <a:schemeClr val="tx2"/>
                          </a:solidFill>
                          <a:effectLst/>
                          <a:latin typeface="Arial" panose="020B0604020202020204" pitchFamily="34" charset="0"/>
                          <a:cs typeface="Arial" panose="020B0604020202020204" pitchFamily="34" charset="0"/>
                        </a:rPr>
                        <a:t>Staff Index</a:t>
                      </a:r>
                    </a:p>
                  </a:txBody>
                  <a:tcPr marL="0" marR="0" marT="0" marB="0" anchor="ctr">
                    <a:lnL w="12700" cmpd="sng">
                      <a:noFill/>
                    </a:lnL>
                    <a:lnR w="12700" cmpd="sng">
                      <a:noFill/>
                    </a:lnR>
                    <a:lnT w="6350" cap="flat" cmpd="sng" algn="ctr">
                      <a:solidFill>
                        <a:schemeClr val="tx1">
                          <a:lumMod val="65000"/>
                          <a:lumOff val="35000"/>
                        </a:schemeClr>
                      </a:solidFill>
                      <a:prstDash val="lg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fontAlgn="ctr">
                        <a:tabLst>
                          <a:tab pos="115888" algn="l"/>
                        </a:tabLst>
                      </a:pPr>
                      <a:r>
                        <a:rPr lang="en-US" sz="1050" b="1" i="0" u="none" strike="noStrike">
                          <a:solidFill>
                            <a:schemeClr val="tx2"/>
                          </a:solidFill>
                          <a:effectLst/>
                          <a:latin typeface="Arial" panose="020B0604020202020204" pitchFamily="34" charset="0"/>
                          <a:cs typeface="Arial" panose="020B0604020202020204" pitchFamily="34" charset="0"/>
                        </a:rPr>
                        <a:t>4.17</a:t>
                      </a: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lvl="0" indent="0" algn="l" defTabSz="457200" rtl="0" eaLnBrk="1" fontAlgn="b" latinLnBrk="0" hangingPunct="1">
                        <a:lnSpc>
                          <a:spcPct val="100000"/>
                        </a:lnSpc>
                        <a:spcBef>
                          <a:spcPct val="0"/>
                        </a:spcBef>
                        <a:spcAft>
                          <a:spcPct val="0"/>
                        </a:spcAft>
                        <a:buClrTx/>
                        <a:buSzTx/>
                        <a:buFontTx/>
                        <a:buNone/>
                        <a:defRPr/>
                      </a:pPr>
                      <a:endParaRPr lang="en-CA" sz="1050" b="1" i="0" u="none" strike="noStrike" kern="1200">
                        <a:solidFill>
                          <a:schemeClr val="tx2"/>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lg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solidFill>
                        <a:schemeClr val="tx1">
                          <a:lumMod val="65000"/>
                          <a:lumOff val="35000"/>
                        </a:schemeClr>
                      </a:solid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062121"/>
                  </a:ext>
                </a:extLst>
              </a:tr>
              <a:tr h="342699">
                <a:tc vMerge="1">
                  <a:txBody>
                    <a:bodyPr/>
                    <a:lstStyle/>
                    <a:p>
                      <a:endParaRPr lang="en-US"/>
                    </a:p>
                  </a:txBody>
                  <a:tcPr/>
                </a:tc>
                <a:tc vMerge="1">
                  <a:txBody>
                    <a:bodyPr/>
                    <a:lstStyle/>
                    <a:p>
                      <a:endParaRPr lang="en-US"/>
                    </a:p>
                  </a:txBody>
                  <a:tcPr/>
                </a:tc>
                <a:tc vMerge="1">
                  <a:txBody>
                    <a:bodyPr/>
                    <a:lstStyle/>
                    <a:p>
                      <a:endParaRPr lang="en-IN"/>
                    </a:p>
                  </a:txBody>
                  <a:tcPr/>
                </a:tc>
                <a:tc vMerge="1">
                  <a:txBody>
                    <a:bodyPr/>
                    <a:lstStyle/>
                    <a:p>
                      <a:endParaRPr lang="en-US"/>
                    </a:p>
                  </a:txBody>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842261"/>
                  </a:ext>
                </a:extLst>
              </a:tr>
              <a:tr h="342699">
                <a:tc vMerge="1">
                  <a:txBody>
                    <a:bodyPr/>
                    <a:lstStyle/>
                    <a:p>
                      <a:endParaRPr lang="en-US"/>
                    </a:p>
                  </a:txBody>
                  <a:tcPr/>
                </a:tc>
                <a:tc vMerge="1">
                  <a:txBody>
                    <a:bodyPr/>
                    <a:lstStyle/>
                    <a:p>
                      <a:endParaRPr lang="en-US"/>
                    </a:p>
                  </a:txBody>
                  <a:tcPr/>
                </a:tc>
                <a:tc vMerge="1">
                  <a:txBody>
                    <a:bodyPr/>
                    <a:lstStyle/>
                    <a:p>
                      <a:endParaRPr lang="en-IN"/>
                    </a:p>
                  </a:txBody>
                  <a:tcPr/>
                </a:tc>
                <a:tc vMerge="1">
                  <a:txBody>
                    <a:bodyPr/>
                    <a:lstStyle/>
                    <a:p>
                      <a:endParaRPr lang="en-US"/>
                    </a:p>
                  </a:txBody>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021818"/>
                  </a:ext>
                </a:extLst>
              </a:tr>
              <a:tr h="342699">
                <a:tc vMerge="1">
                  <a:txBody>
                    <a:bodyPr/>
                    <a:lstStyle/>
                    <a:p>
                      <a:endParaRPr lang="en-US"/>
                    </a:p>
                  </a:txBody>
                  <a:tcPr/>
                </a:tc>
                <a:tc vMerge="1">
                  <a:txBody>
                    <a:bodyPr/>
                    <a:lstStyle/>
                    <a:p>
                      <a:endParaRPr lang="en-US"/>
                    </a:p>
                  </a:txBody>
                  <a:tcPr/>
                </a:tc>
                <a:tc vMerge="1">
                  <a:txBody>
                    <a:bodyPr/>
                    <a:lstStyle/>
                    <a:p>
                      <a:endParaRPr lang="en-IN"/>
                    </a:p>
                  </a:txBody>
                  <a:tcPr/>
                </a:tc>
                <a:tc vMerge="1">
                  <a:txBody>
                    <a:bodyPr/>
                    <a:lstStyle/>
                    <a:p>
                      <a:endParaRPr lang="en-US"/>
                    </a:p>
                  </a:txBody>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lg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7250162"/>
                  </a:ext>
                </a:extLst>
              </a:tr>
              <a:tr h="342699">
                <a:tc vMerge="1">
                  <a:txBody>
                    <a:bodyPr/>
                    <a:lstStyle/>
                    <a:p>
                      <a:endParaRPr lang="en-US"/>
                    </a:p>
                  </a:txBody>
                  <a:tcPr/>
                </a:tc>
                <a:tc vMerge="1">
                  <a:txBody>
                    <a:bodyPr/>
                    <a:lstStyle/>
                    <a:p>
                      <a:endParaRPr lang="en-US"/>
                    </a:p>
                  </a:txBody>
                  <a:tcPr/>
                </a:tc>
                <a:tc vMerge="1">
                  <a:txBody>
                    <a:bodyPr/>
                    <a:lstStyle/>
                    <a:p>
                      <a:endParaRPr lang="en-IN"/>
                    </a:p>
                  </a:txBody>
                  <a:tcPr/>
                </a:tc>
                <a:tc vMerge="1">
                  <a:txBody>
                    <a:bodyPr/>
                    <a:lstStyle/>
                    <a:p>
                      <a:endParaRPr lang="en-US"/>
                    </a:p>
                  </a:txBody>
                  <a:tcPr/>
                </a:tc>
                <a:tc>
                  <a:txBody>
                    <a:bodyPr/>
                    <a:lstStyle/>
                    <a:p>
                      <a:pPr algn="ctr" fontAlgn="b"/>
                      <a:r>
                        <a:rPr lang="en-CA" sz="1050" b="0" u="none" strike="noStrike">
                          <a:solidFill>
                            <a:srgbClr val="595959"/>
                          </a:solidFill>
                          <a:effectLst/>
                          <a:latin typeface="Arial" panose="020B0604020202020204" pitchFamily="34" charset="0"/>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lg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7726192"/>
                  </a:ext>
                </a:extLst>
              </a:tr>
            </a:tbl>
          </a:graphicData>
        </a:graphic>
      </p:graphicFrame>
      <p:sp>
        <p:nvSpPr>
          <p:cNvPr id="8" name="Title 7">
            <a:extLst>
              <a:ext uri="{FF2B5EF4-FFF2-40B4-BE49-F238E27FC236}">
                <a16:creationId xmlns:a16="http://schemas.microsoft.com/office/drawing/2014/main" id="{2A5F9DCC-7A89-4D4F-B41E-356F35C0BED6}"/>
              </a:ext>
            </a:extLst>
          </p:cNvPr>
          <p:cNvSpPr>
            <a:spLocks noGrp="1"/>
          </p:cNvSpPr>
          <p:nvPr>
            <p:ph type="title"/>
          </p:nvPr>
        </p:nvSpPr>
        <p:spPr>
          <a:xfrm>
            <a:off x="527305" y="148009"/>
            <a:ext cx="9611999" cy="954570"/>
          </a:xfrm>
        </p:spPr>
        <p:txBody>
          <a:bodyPr>
            <a:normAutofit/>
          </a:bodyPr>
          <a:lstStyle/>
          <a:p>
            <a:r>
              <a:rPr lang="en-CA" b="1"/>
              <a:t>BWI – Airport Performance</a:t>
            </a:r>
            <a:br>
              <a:rPr lang="en-CA" b="0"/>
            </a:br>
            <a:r>
              <a:rPr lang="en-US" b="0">
                <a:solidFill>
                  <a:schemeClr val="bg2"/>
                </a:solidFill>
              </a:rPr>
              <a:t>Satisfaction by ASQ Indexes &amp; Service Quality Items – Q2 2023</a:t>
            </a:r>
            <a:endParaRPr lang="en-CA" b="0"/>
          </a:p>
        </p:txBody>
      </p:sp>
      <p:sp>
        <p:nvSpPr>
          <p:cNvPr id="39" name="TextBox 38">
            <a:extLst>
              <a:ext uri="{FF2B5EF4-FFF2-40B4-BE49-F238E27FC236}">
                <a16:creationId xmlns:a16="http://schemas.microsoft.com/office/drawing/2014/main" id="{7802EE91-5DBF-9E4B-919B-4A82EA561ED8}"/>
              </a:ext>
            </a:extLst>
          </p:cNvPr>
          <p:cNvSpPr txBox="1"/>
          <p:nvPr/>
        </p:nvSpPr>
        <p:spPr>
          <a:xfrm>
            <a:off x="10934700" y="986388"/>
            <a:ext cx="1163212" cy="274320"/>
          </a:xfrm>
          <a:prstGeom prst="rect">
            <a:avLst/>
          </a:prstGeom>
          <a:noFill/>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b="1">
                <a:solidFill>
                  <a:schemeClr val="tx1">
                    <a:lumMod val="65000"/>
                    <a:lumOff val="35000"/>
                  </a:schemeClr>
                </a:solidFill>
                <a:latin typeface="Arial" panose="020B0604020202020204" pitchFamily="34" charset="0"/>
                <a:cs typeface="Arial" panose="020B0604020202020204" pitchFamily="34" charset="0"/>
              </a:rPr>
              <a:t>Diff. (Q2 2023 vs. Q1 2023)</a:t>
            </a:r>
          </a:p>
        </p:txBody>
      </p:sp>
      <p:sp>
        <p:nvSpPr>
          <p:cNvPr id="40" name="TextBox 39">
            <a:extLst>
              <a:ext uri="{FF2B5EF4-FFF2-40B4-BE49-F238E27FC236}">
                <a16:creationId xmlns:a16="http://schemas.microsoft.com/office/drawing/2014/main" id="{1D2B893D-2EC6-9D4D-9368-40EBB2823B04}"/>
              </a:ext>
            </a:extLst>
          </p:cNvPr>
          <p:cNvSpPr txBox="1"/>
          <p:nvPr/>
        </p:nvSpPr>
        <p:spPr>
          <a:xfrm>
            <a:off x="6273800" y="1081238"/>
            <a:ext cx="3790950" cy="138499"/>
          </a:xfrm>
          <a:prstGeom prst="rect">
            <a:avLst/>
          </a:prstGeom>
          <a:noFill/>
        </p:spPr>
        <p:txBody>
          <a:bodyPr vert="horz"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sp>
        <p:nvSpPr>
          <p:cNvPr id="43" name="Text Placeholder 11">
            <a:extLst>
              <a:ext uri="{FF2B5EF4-FFF2-40B4-BE49-F238E27FC236}">
                <a16:creationId xmlns:a16="http://schemas.microsoft.com/office/drawing/2014/main" id="{2E21B54F-D5FA-E742-9277-4B014906E4A6}"/>
              </a:ext>
            </a:extLst>
          </p:cNvPr>
          <p:cNvSpPr>
            <a:spLocks noGrp="1"/>
          </p:cNvSpPr>
          <p:nvPr>
            <p:ph type="body" sz="quarter" idx="11"/>
          </p:nvPr>
        </p:nvSpPr>
        <p:spPr>
          <a:xfrm>
            <a:off x="342900" y="6149975"/>
            <a:ext cx="11520488" cy="376238"/>
          </a:xfrm>
        </p:spPr>
        <p:txBody>
          <a:bodyPr/>
          <a:lstStyle/>
          <a:p>
            <a:pPr>
              <a:spcBef>
                <a:spcPct val="0"/>
              </a:spcBef>
            </a:pPr>
            <a:r>
              <a:rPr lang="en-US"/>
              <a:t>Average scores by category are based on the average scores of all items within the category, weighted by their number of respondents. All items have the same importance as there are no additional weights applied.</a:t>
            </a:r>
            <a:br>
              <a:rPr lang="en-US"/>
            </a:br>
            <a:r>
              <a:rPr lang="en-US"/>
              <a:t>Q10. Based on your experience today, please rate THIS airport on each service item.</a:t>
            </a:r>
            <a:br>
              <a:rPr lang="en-US"/>
            </a:br>
            <a:r>
              <a:rPr lang="en-US"/>
              <a:t>Note: The green and red values indicate that the segment’s performance is </a:t>
            </a:r>
            <a:r>
              <a:rPr lang="en-US" b="1">
                <a:solidFill>
                  <a:srgbClr val="649B3F"/>
                </a:solidFill>
              </a:rPr>
              <a:t>higher</a:t>
            </a:r>
            <a:r>
              <a:rPr lang="en-US"/>
              <a:t> or </a:t>
            </a:r>
            <a:r>
              <a:rPr lang="en-US" b="1">
                <a:solidFill>
                  <a:srgbClr val="C00000"/>
                </a:solidFill>
              </a:rPr>
              <a:t>lower</a:t>
            </a:r>
            <a:r>
              <a:rPr lang="en-US" sz="800" i="0">
                <a:solidFill>
                  <a:srgbClr val="C00000"/>
                </a:solidFill>
                <a:sym typeface="Wingdings 3" panose="05040102010807070707" pitchFamily="18" charset="2"/>
              </a:rPr>
              <a:t> </a:t>
            </a:r>
            <a:r>
              <a:rPr lang="en-US"/>
              <a:t>at a statistically significant level (95%) compared to previous quarter. </a:t>
            </a:r>
          </a:p>
        </p:txBody>
      </p:sp>
      <p:graphicFrame>
        <p:nvGraphicFramePr>
          <p:cNvPr id="44" name="Chart 43">
            <a:extLst>
              <a:ext uri="{FF2B5EF4-FFF2-40B4-BE49-F238E27FC236}">
                <a16:creationId xmlns:a16="http://schemas.microsoft.com/office/drawing/2014/main" id="{A78D4DE5-36A0-1846-B369-D37001BE3657}"/>
              </a:ext>
            </a:extLst>
          </p:cNvPr>
          <p:cNvGraphicFramePr/>
          <p:nvPr>
            <p:extLst>
              <p:ext uri="{D42A27DB-BD31-4B8C-83A1-F6EECF244321}">
                <p14:modId xmlns:p14="http://schemas.microsoft.com/office/powerpoint/2010/main" val="3840966644"/>
              </p:ext>
            </p:extLst>
          </p:nvPr>
        </p:nvGraphicFramePr>
        <p:xfrm>
          <a:off x="3513666" y="1560090"/>
          <a:ext cx="7365600" cy="16999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Chart 46">
            <a:extLst>
              <a:ext uri="{FF2B5EF4-FFF2-40B4-BE49-F238E27FC236}">
                <a16:creationId xmlns:a16="http://schemas.microsoft.com/office/drawing/2014/main" id="{A71A44BA-FF7A-324B-B870-5F95ADA5CAF5}"/>
              </a:ext>
            </a:extLst>
          </p:cNvPr>
          <p:cNvGraphicFramePr/>
          <p:nvPr>
            <p:extLst>
              <p:ext uri="{D42A27DB-BD31-4B8C-83A1-F6EECF244321}">
                <p14:modId xmlns:p14="http://schemas.microsoft.com/office/powerpoint/2010/main" val="2254908516"/>
              </p:ext>
            </p:extLst>
          </p:nvPr>
        </p:nvGraphicFramePr>
        <p:xfrm>
          <a:off x="3500965" y="4293704"/>
          <a:ext cx="7365600" cy="172118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6" name="Chart 25">
            <a:extLst>
              <a:ext uri="{FF2B5EF4-FFF2-40B4-BE49-F238E27FC236}">
                <a16:creationId xmlns:a16="http://schemas.microsoft.com/office/drawing/2014/main" id="{3EDA00BF-2DF5-ED46-98BE-02BB4E2142B2}"/>
              </a:ext>
            </a:extLst>
          </p:cNvPr>
          <p:cNvGraphicFramePr/>
          <p:nvPr>
            <p:extLst>
              <p:ext uri="{D42A27DB-BD31-4B8C-83A1-F6EECF244321}">
                <p14:modId xmlns:p14="http://schemas.microsoft.com/office/powerpoint/2010/main" val="3762810360"/>
              </p:ext>
            </p:extLst>
          </p:nvPr>
        </p:nvGraphicFramePr>
        <p:xfrm>
          <a:off x="3513665" y="3279913"/>
          <a:ext cx="7365600" cy="10182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hart 15">
            <a:extLst>
              <a:ext uri="{FF2B5EF4-FFF2-40B4-BE49-F238E27FC236}">
                <a16:creationId xmlns:a16="http://schemas.microsoft.com/office/drawing/2014/main" id="{744F2299-02B9-AD4C-8BA7-66957248E888}"/>
              </a:ext>
            </a:extLst>
          </p:cNvPr>
          <p:cNvGraphicFramePr/>
          <p:nvPr>
            <p:extLst>
              <p:ext uri="{D42A27DB-BD31-4B8C-83A1-F6EECF244321}">
                <p14:modId xmlns:p14="http://schemas.microsoft.com/office/powerpoint/2010/main" val="289733018"/>
              </p:ext>
            </p:extLst>
          </p:nvPr>
        </p:nvGraphicFramePr>
        <p:xfrm>
          <a:off x="3513665" y="1217101"/>
          <a:ext cx="7365600" cy="333403"/>
        </p:xfrm>
        <a:graphic>
          <a:graphicData uri="http://schemas.openxmlformats.org/drawingml/2006/chart">
            <c:chart xmlns:c="http://schemas.openxmlformats.org/drawingml/2006/chart" xmlns:r="http://schemas.openxmlformats.org/officeDocument/2006/relationships" r:id="rId11"/>
          </a:graphicData>
        </a:graphic>
      </p:graphicFrame>
      <p:sp>
        <p:nvSpPr>
          <p:cNvPr id="4" name="Slide Number Placeholder 3">
            <a:extLst>
              <a:ext uri="{FF2B5EF4-FFF2-40B4-BE49-F238E27FC236}">
                <a16:creationId xmlns:a16="http://schemas.microsoft.com/office/drawing/2014/main" id="{6F29472C-92FA-4DD8-F635-9B6A1ADACB80}"/>
              </a:ext>
            </a:extLst>
          </p:cNvPr>
          <p:cNvSpPr>
            <a:spLocks noGrp="1"/>
          </p:cNvSpPr>
          <p:nvPr>
            <p:ph type="sldNum" sz="quarter" idx="4"/>
          </p:nvPr>
        </p:nvSpPr>
        <p:spPr/>
        <p:txBody>
          <a:bodyPr/>
          <a:lstStyle/>
          <a:p>
            <a:fld id="{13DAD56E-802A-2646-A8DB-6610A51D0FC3}" type="slidenum">
              <a:rPr lang="en-IN" smtClean="0"/>
              <a:t>25</a:t>
            </a:fld>
            <a:endParaRPr lang="en-IN"/>
          </a:p>
        </p:txBody>
      </p:sp>
    </p:spTree>
    <p:extLst>
      <p:ext uri="{BB962C8B-B14F-4D97-AF65-F5344CB8AC3E}">
        <p14:creationId xmlns:p14="http://schemas.microsoft.com/office/powerpoint/2010/main" val="40815654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8A68-BC2B-415E-97C7-14B2363CD7E1}"/>
              </a:ext>
            </a:extLst>
          </p:cNvPr>
          <p:cNvSpPr>
            <a:spLocks noGrp="1"/>
          </p:cNvSpPr>
          <p:nvPr>
            <p:ph type="title"/>
          </p:nvPr>
        </p:nvSpPr>
        <p:spPr>
          <a:xfrm>
            <a:off x="537245" y="134757"/>
            <a:ext cx="9612000" cy="954570"/>
          </a:xfrm>
        </p:spPr>
        <p:txBody>
          <a:bodyPr>
            <a:normAutofit/>
          </a:bodyPr>
          <a:lstStyle/>
          <a:p>
            <a:r>
              <a:rPr lang="en-CA" b="1"/>
              <a:t>BWI – Airport Performance</a:t>
            </a:r>
            <a:br>
              <a:rPr lang="en-CA" b="0"/>
            </a:br>
            <a:r>
              <a:rPr lang="en-CA" b="0">
                <a:solidFill>
                  <a:schemeClr val="bg2"/>
                </a:solidFill>
              </a:rPr>
              <a:t>Most Important Service Quality Items &amp; Satisfaction – Q2 2023</a:t>
            </a:r>
            <a:endParaRPr lang="en-CA" b="0"/>
          </a:p>
        </p:txBody>
      </p:sp>
      <p:sp>
        <p:nvSpPr>
          <p:cNvPr id="68" name="Rectangle 67">
            <a:extLst>
              <a:ext uri="{FF2B5EF4-FFF2-40B4-BE49-F238E27FC236}">
                <a16:creationId xmlns:a16="http://schemas.microsoft.com/office/drawing/2014/main" id="{FAD892EB-208E-40C3-9DF3-B9D906719DA9}"/>
              </a:ext>
            </a:extLst>
          </p:cNvPr>
          <p:cNvSpPr/>
          <p:nvPr/>
        </p:nvSpPr>
        <p:spPr>
          <a:xfrm>
            <a:off x="342900" y="6156398"/>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11. Based on your experience at THIS airport, write the letters of your 3 most IMPORTANT items from question 10. </a:t>
            </a:r>
          </a:p>
        </p:txBody>
      </p:sp>
      <p:sp>
        <p:nvSpPr>
          <p:cNvPr id="19" name="TextBox 18">
            <a:extLst>
              <a:ext uri="{FF2B5EF4-FFF2-40B4-BE49-F238E27FC236}">
                <a16:creationId xmlns:a16="http://schemas.microsoft.com/office/drawing/2014/main" id="{2AAF7127-777A-4D72-BFFA-F97017FCAF78}"/>
              </a:ext>
            </a:extLst>
          </p:cNvPr>
          <p:cNvSpPr txBox="1"/>
          <p:nvPr/>
        </p:nvSpPr>
        <p:spPr>
          <a:xfrm>
            <a:off x="2741962" y="3231575"/>
            <a:ext cx="1007077" cy="255389"/>
          </a:xfrm>
          <a:prstGeom prst="roundRect">
            <a:avLst/>
          </a:prstGeom>
          <a:noFill/>
          <a:ln>
            <a:noFill/>
          </a:ln>
        </p:spPr>
        <p:txBody>
          <a:bodyPr wrap="square" rtlCol="0">
            <a:spAutoFit/>
          </a:bodyPr>
          <a:lstStyle>
            <a:defPPr>
              <a:defRPr lang="en-US"/>
            </a:defPPr>
            <a:lvl1pPr marL="0" algn="l" defTabSz="914400" rtl="0" eaLnBrk="1" latinLnBrk="0" hangingPunct="1">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i="1">
                <a:solidFill>
                  <a:schemeClr val="bg1"/>
                </a:solidFill>
              </a:rPr>
              <a:t>Base: (n=400)</a:t>
            </a:r>
          </a:p>
        </p:txBody>
      </p:sp>
      <p:sp>
        <p:nvSpPr>
          <p:cNvPr id="12" name="Rectangle 11">
            <a:extLst>
              <a:ext uri="{FF2B5EF4-FFF2-40B4-BE49-F238E27FC236}">
                <a16:creationId xmlns:a16="http://schemas.microsoft.com/office/drawing/2014/main" id="{CFADECDE-00F8-4CBF-92DE-45A494A339C7}"/>
              </a:ext>
            </a:extLst>
          </p:cNvPr>
          <p:cNvSpPr/>
          <p:nvPr/>
        </p:nvSpPr>
        <p:spPr>
          <a:xfrm>
            <a:off x="456253" y="1303755"/>
            <a:ext cx="5576392" cy="4762936"/>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CA" sz="16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563EA12-1FB0-43B3-A1A3-1E13A8B3E077}"/>
              </a:ext>
            </a:extLst>
          </p:cNvPr>
          <p:cNvSpPr txBox="1"/>
          <p:nvPr/>
        </p:nvSpPr>
        <p:spPr>
          <a:xfrm>
            <a:off x="456254" y="1440520"/>
            <a:ext cx="6006092" cy="86868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Top 5 Most Important Items</a:t>
            </a:r>
            <a:endParaRPr lang="en-CA" sz="1400">
              <a:solidFill>
                <a:schemeClr val="tx1">
                  <a:lumMod val="65000"/>
                  <a:lumOff val="35000"/>
                </a:schemeClr>
              </a:solidFill>
              <a:latin typeface="Arial" panose="020B0604020202020204" pitchFamily="34" charset="0"/>
              <a:cs typeface="Arial" panose="020B0604020202020204" pitchFamily="34" charset="0"/>
            </a:endParaRPr>
          </a:p>
          <a:p>
            <a:pPr algn="ctr"/>
            <a:r>
              <a:rPr lang="en-CA" sz="900">
                <a:solidFill>
                  <a:schemeClr val="bg1">
                    <a:lumMod val="65000"/>
                  </a:schemeClr>
                </a:solidFill>
                <a:latin typeface="Arial" panose="020B0604020202020204" pitchFamily="34" charset="0"/>
                <a:cs typeface="Arial" panose="020B0604020202020204" pitchFamily="34" charset="0"/>
              </a:rPr>
              <a:t>(n=377)</a:t>
            </a:r>
          </a:p>
          <a:p>
            <a:pPr algn="ctr"/>
            <a:endParaRPr lang="en-CA" sz="1400" b="1">
              <a:solidFill>
                <a:schemeClr val="tx1">
                  <a:lumMod val="65000"/>
                  <a:lumOff val="35000"/>
                </a:schemeClr>
              </a:solidFill>
              <a:latin typeface="Arial" panose="020B0604020202020204" pitchFamily="34" charset="0"/>
              <a:cs typeface="Arial" panose="020B0604020202020204" pitchFamily="34" charset="0"/>
            </a:endParaRPr>
          </a:p>
          <a:p>
            <a:pPr algn="ctr"/>
            <a:endParaRPr lang="en-CA" sz="1400" b="1">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E7F3270-EA33-42EE-9F09-CE96CE895EEB}"/>
              </a:ext>
            </a:extLst>
          </p:cNvPr>
          <p:cNvCxnSpPr/>
          <p:nvPr/>
        </p:nvCxnSpPr>
        <p:spPr>
          <a:xfrm flipH="1">
            <a:off x="1127292" y="2619144"/>
            <a:ext cx="10639696"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CFFA9D7-ACF8-45D3-BDAB-6C189DABDFAA}"/>
              </a:ext>
            </a:extLst>
          </p:cNvPr>
          <p:cNvSpPr txBox="1"/>
          <p:nvPr/>
        </p:nvSpPr>
        <p:spPr>
          <a:xfrm>
            <a:off x="6189657" y="1446775"/>
            <a:ext cx="5471827" cy="7386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a:solidFill>
                  <a:schemeClr val="tx1">
                    <a:lumMod val="65000"/>
                    <a:lumOff val="35000"/>
                  </a:schemeClr>
                </a:solidFill>
                <a:latin typeface="Arial" panose="020B0604020202020204" pitchFamily="34" charset="0"/>
                <a:cs typeface="Arial" panose="020B0604020202020204" pitchFamily="34" charset="0"/>
              </a:rPr>
              <a:t>Satisfaction with these Service Items </a:t>
            </a:r>
            <a:endParaRPr lang="en-CA" sz="900" i="1">
              <a:solidFill>
                <a:schemeClr val="tx1">
                  <a:lumMod val="65000"/>
                  <a:lumOff val="35000"/>
                </a:schemeClr>
              </a:solidFill>
              <a:latin typeface="Arial" panose="020B0604020202020204" pitchFamily="34" charset="0"/>
              <a:cs typeface="Arial" panose="020B0604020202020204" pitchFamily="34" charset="0"/>
            </a:endParaRPr>
          </a:p>
          <a:p>
            <a:pPr algn="ctr"/>
            <a:endParaRPr lang="en-CA" sz="1400" b="1">
              <a:solidFill>
                <a:schemeClr val="tx1">
                  <a:lumMod val="65000"/>
                  <a:lumOff val="35000"/>
                </a:schemeClr>
              </a:solidFill>
              <a:latin typeface="Arial" panose="020B0604020202020204" pitchFamily="34" charset="0"/>
              <a:cs typeface="Arial" panose="020B0604020202020204" pitchFamily="34" charset="0"/>
            </a:endParaRPr>
          </a:p>
          <a:p>
            <a:pPr algn="ctr"/>
            <a:endParaRPr lang="en-CA" sz="1400" b="1">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696262C6-8195-4DAC-AF5A-A922481E0454}"/>
              </a:ext>
            </a:extLst>
          </p:cNvPr>
          <p:cNvGraphicFramePr/>
          <p:nvPr>
            <p:extLst>
              <p:ext uri="{D42A27DB-BD31-4B8C-83A1-F6EECF244321}">
                <p14:modId xmlns:p14="http://schemas.microsoft.com/office/powerpoint/2010/main" val="1474789813"/>
              </p:ext>
            </p:extLst>
          </p:nvPr>
        </p:nvGraphicFramePr>
        <p:xfrm>
          <a:off x="6259694" y="1780770"/>
          <a:ext cx="5357766" cy="3736301"/>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a:extLst>
              <a:ext uri="{FF2B5EF4-FFF2-40B4-BE49-F238E27FC236}">
                <a16:creationId xmlns:a16="http://schemas.microsoft.com/office/drawing/2014/main" id="{B4549AB2-8EF9-4616-9F39-06FE76D6CE37}"/>
              </a:ext>
            </a:extLst>
          </p:cNvPr>
          <p:cNvSpPr/>
          <p:nvPr/>
        </p:nvSpPr>
        <p:spPr>
          <a:xfrm>
            <a:off x="530898" y="5579877"/>
            <a:ext cx="5501747" cy="37306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just"/>
            <a:r>
              <a:rPr lang="en-US" sz="800" b="1" i="1">
                <a:solidFill>
                  <a:schemeClr val="tx1">
                    <a:lumMod val="85000"/>
                    <a:lumOff val="15000"/>
                  </a:schemeClr>
                </a:solidFill>
                <a:latin typeface="Arial" panose="020B0604020202020204" pitchFamily="34" charset="0"/>
                <a:cs typeface="Arial" panose="020B0604020202020204" pitchFamily="34" charset="0"/>
              </a:rPr>
              <a:t>The figure presents the proportion (%) of respondents who mentioned the item amongst the most important items based on their experience at your airport. Because respondents were able to select several items, the total of mentions may exceed 100%. </a:t>
            </a:r>
            <a:endParaRPr lang="en-US" sz="800" i="1">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5A88018-21F0-4173-AB5D-A1A2F1044F48}"/>
              </a:ext>
            </a:extLst>
          </p:cNvPr>
          <p:cNvSpPr/>
          <p:nvPr/>
        </p:nvSpPr>
        <p:spPr>
          <a:xfrm>
            <a:off x="6165779" y="5579877"/>
            <a:ext cx="5502129" cy="37306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just"/>
            <a:r>
              <a:rPr lang="en-US" sz="800" b="1" i="1">
                <a:solidFill>
                  <a:schemeClr val="tx1">
                    <a:lumMod val="85000"/>
                    <a:lumOff val="15000"/>
                  </a:schemeClr>
                </a:solidFill>
                <a:latin typeface="Arial" panose="020B0604020202020204" pitchFamily="34" charset="0"/>
                <a:cs typeface="Arial" panose="020B0604020202020204" pitchFamily="34" charset="0"/>
              </a:rPr>
              <a:t>The figure presents the average (out of 5-pt scale) for the items identified as important amongst all of the respondents who have rated the item. </a:t>
            </a:r>
            <a:endParaRPr lang="en-US" sz="800" i="1">
              <a:solidFill>
                <a:schemeClr val="tx1">
                  <a:lumMod val="85000"/>
                  <a:lumOff val="15000"/>
                </a:schemeClr>
              </a:solidFill>
              <a:latin typeface="Arial" panose="020B0604020202020204" pitchFamily="34" charset="0"/>
              <a:cs typeface="Arial" panose="020B0604020202020204" pitchFamily="34" charset="0"/>
            </a:endParaRPr>
          </a:p>
        </p:txBody>
      </p:sp>
      <p:sp>
        <p:nvSpPr>
          <p:cNvPr id="5" name="Oval 30">
            <a:extLst>
              <a:ext uri="{FF2B5EF4-FFF2-40B4-BE49-F238E27FC236}">
                <a16:creationId xmlns:a16="http://schemas.microsoft.com/office/drawing/2014/main" id="{4E658C01-2C11-4325-8EEC-326525B23D56}"/>
              </a:ext>
            </a:extLst>
          </p:cNvPr>
          <p:cNvSpPr/>
          <p:nvPr/>
        </p:nvSpPr>
        <p:spPr>
          <a:xfrm>
            <a:off x="530516" y="2001524"/>
            <a:ext cx="522514" cy="521208"/>
          </a:xfrm>
          <a:prstGeom prst="ellipse">
            <a:avLst/>
          </a:prstGeom>
          <a:noFill/>
          <a:ln w="19050">
            <a:solidFill>
              <a:srgbClr val="003A8C"/>
            </a:solidFill>
          </a:ln>
          <a:effectLst>
            <a:outerShdw blurRad="40000" dist="23000" dir="5400000" rotWithShape="0">
              <a:srgbClr val="003A8C">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fr-CA" sz="2400" b="1">
                <a:solidFill>
                  <a:srgbClr val="003A8C"/>
                </a:solidFill>
                <a:latin typeface="Arial" panose="020B0604020202020204" pitchFamily="34" charset="0"/>
                <a:cs typeface="Arial" panose="020B0604020202020204" pitchFamily="34" charset="0"/>
              </a:rPr>
              <a:t>1</a:t>
            </a:r>
          </a:p>
        </p:txBody>
      </p:sp>
      <p:sp>
        <p:nvSpPr>
          <p:cNvPr id="31" name="Oval 31">
            <a:extLst>
              <a:ext uri="{FF2B5EF4-FFF2-40B4-BE49-F238E27FC236}">
                <a16:creationId xmlns:a16="http://schemas.microsoft.com/office/drawing/2014/main" id="{9087EE7D-1E53-4B4A-937C-8C293D88DF80}"/>
              </a:ext>
            </a:extLst>
          </p:cNvPr>
          <p:cNvSpPr/>
          <p:nvPr/>
        </p:nvSpPr>
        <p:spPr>
          <a:xfrm>
            <a:off x="539883" y="2716814"/>
            <a:ext cx="522514" cy="521208"/>
          </a:xfrm>
          <a:prstGeom prst="ellipse">
            <a:avLst/>
          </a:prstGeom>
          <a:noFill/>
          <a:ln w="19050">
            <a:solidFill>
              <a:srgbClr val="003A8C"/>
            </a:solidFill>
          </a:ln>
          <a:effectLst>
            <a:outerShdw blurRad="40000" dist="23000" dir="5400000" rotWithShape="0">
              <a:srgbClr val="003A8C">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fr-CA" sz="2400" b="1">
                <a:solidFill>
                  <a:srgbClr val="003A8C"/>
                </a:solidFill>
                <a:latin typeface="Arial" panose="020B0604020202020204" pitchFamily="34" charset="0"/>
                <a:cs typeface="Arial" panose="020B0604020202020204" pitchFamily="34" charset="0"/>
              </a:rPr>
              <a:t>2</a:t>
            </a:r>
          </a:p>
        </p:txBody>
      </p:sp>
      <p:sp>
        <p:nvSpPr>
          <p:cNvPr id="32" name="Oval 32">
            <a:extLst>
              <a:ext uri="{FF2B5EF4-FFF2-40B4-BE49-F238E27FC236}">
                <a16:creationId xmlns:a16="http://schemas.microsoft.com/office/drawing/2014/main" id="{5720973E-9B9B-46C7-B1E6-7399FB8CA1C8}"/>
              </a:ext>
            </a:extLst>
          </p:cNvPr>
          <p:cNvSpPr/>
          <p:nvPr/>
        </p:nvSpPr>
        <p:spPr>
          <a:xfrm>
            <a:off x="537245" y="3438453"/>
            <a:ext cx="522514" cy="521208"/>
          </a:xfrm>
          <a:prstGeom prst="ellipse">
            <a:avLst/>
          </a:prstGeom>
          <a:noFill/>
          <a:ln w="19050">
            <a:solidFill>
              <a:srgbClr val="003A8C"/>
            </a:solidFill>
          </a:ln>
          <a:effectLst>
            <a:outerShdw blurRad="40000" dist="23000" dir="5400000" rotWithShape="0">
              <a:srgbClr val="003A8C">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fr-CA" sz="2400" b="1">
                <a:solidFill>
                  <a:srgbClr val="003A8C"/>
                </a:solidFill>
                <a:latin typeface="Arial" panose="020B0604020202020204" pitchFamily="34" charset="0"/>
                <a:cs typeface="Arial" panose="020B0604020202020204" pitchFamily="34" charset="0"/>
              </a:rPr>
              <a:t>3</a:t>
            </a:r>
          </a:p>
        </p:txBody>
      </p:sp>
      <p:sp>
        <p:nvSpPr>
          <p:cNvPr id="33" name="Oval 33">
            <a:extLst>
              <a:ext uri="{FF2B5EF4-FFF2-40B4-BE49-F238E27FC236}">
                <a16:creationId xmlns:a16="http://schemas.microsoft.com/office/drawing/2014/main" id="{18294493-9387-49FF-A8E5-72960987F64A}"/>
              </a:ext>
            </a:extLst>
          </p:cNvPr>
          <p:cNvSpPr/>
          <p:nvPr/>
        </p:nvSpPr>
        <p:spPr>
          <a:xfrm>
            <a:off x="541628" y="4165184"/>
            <a:ext cx="522514" cy="521208"/>
          </a:xfrm>
          <a:prstGeom prst="ellipse">
            <a:avLst/>
          </a:prstGeom>
          <a:noFill/>
          <a:ln w="19050">
            <a:solidFill>
              <a:srgbClr val="003A8C"/>
            </a:solidFill>
          </a:ln>
          <a:effectLst>
            <a:outerShdw blurRad="40000" dist="23000" dir="5400000" rotWithShape="0">
              <a:srgbClr val="003A8C">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fr-CA" sz="2400" b="1">
                <a:solidFill>
                  <a:srgbClr val="003A8C"/>
                </a:solidFill>
                <a:latin typeface="Arial" panose="020B0604020202020204" pitchFamily="34" charset="0"/>
                <a:cs typeface="Arial" panose="020B0604020202020204" pitchFamily="34" charset="0"/>
              </a:rPr>
              <a:t>4</a:t>
            </a:r>
          </a:p>
        </p:txBody>
      </p:sp>
      <p:sp>
        <p:nvSpPr>
          <p:cNvPr id="34" name="Oval 34">
            <a:extLst>
              <a:ext uri="{FF2B5EF4-FFF2-40B4-BE49-F238E27FC236}">
                <a16:creationId xmlns:a16="http://schemas.microsoft.com/office/drawing/2014/main" id="{A2F73DB4-073F-4C9C-A3FE-4E7FBC3F3B58}"/>
              </a:ext>
            </a:extLst>
          </p:cNvPr>
          <p:cNvSpPr/>
          <p:nvPr/>
        </p:nvSpPr>
        <p:spPr>
          <a:xfrm>
            <a:off x="537245" y="4891917"/>
            <a:ext cx="522514" cy="521208"/>
          </a:xfrm>
          <a:prstGeom prst="ellipse">
            <a:avLst/>
          </a:prstGeom>
          <a:noFill/>
          <a:ln w="19050">
            <a:solidFill>
              <a:srgbClr val="003A8C"/>
            </a:solidFill>
          </a:ln>
          <a:effectLst>
            <a:outerShdw blurRad="40000" dist="23000" dir="5400000" rotWithShape="0">
              <a:srgbClr val="003A8C">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r>
              <a:rPr lang="fr-CA" sz="2400" b="1">
                <a:solidFill>
                  <a:srgbClr val="003A8C"/>
                </a:solidFill>
                <a:latin typeface="Arial" panose="020B0604020202020204" pitchFamily="34" charset="0"/>
                <a:cs typeface="Arial" panose="020B0604020202020204" pitchFamily="34" charset="0"/>
              </a:rPr>
              <a:t>5</a:t>
            </a:r>
          </a:p>
        </p:txBody>
      </p:sp>
      <p:sp>
        <p:nvSpPr>
          <p:cNvPr id="6" name="TextBox 5">
            <a:extLst>
              <a:ext uri="{FF2B5EF4-FFF2-40B4-BE49-F238E27FC236}">
                <a16:creationId xmlns:a16="http://schemas.microsoft.com/office/drawing/2014/main" id="{B2FA6F21-0B39-4220-8EBD-3083698A3D40}"/>
              </a:ext>
            </a:extLst>
          </p:cNvPr>
          <p:cNvSpPr txBox="1"/>
          <p:nvPr/>
        </p:nvSpPr>
        <p:spPr>
          <a:xfrm>
            <a:off x="1138343" y="1969741"/>
            <a:ext cx="3436303" cy="58477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65000"/>
                    <a:lumOff val="35000"/>
                  </a:schemeClr>
                </a:solidFill>
                <a:latin typeface="Arial" panose="020B0604020202020204" pitchFamily="34" charset="0"/>
                <a:cs typeface="Arial" panose="020B0604020202020204" pitchFamily="34" charset="0"/>
              </a:rPr>
              <a:t>Ease of going through security screening</a:t>
            </a:r>
          </a:p>
        </p:txBody>
      </p:sp>
      <p:sp>
        <p:nvSpPr>
          <p:cNvPr id="35" name="TextBox 34">
            <a:extLst>
              <a:ext uri="{FF2B5EF4-FFF2-40B4-BE49-F238E27FC236}">
                <a16:creationId xmlns:a16="http://schemas.microsoft.com/office/drawing/2014/main" id="{96A4E635-A7FD-459C-B6FA-CF34C7B1966B}"/>
              </a:ext>
            </a:extLst>
          </p:cNvPr>
          <p:cNvSpPr txBox="1"/>
          <p:nvPr/>
        </p:nvSpPr>
        <p:spPr>
          <a:xfrm>
            <a:off x="1138342" y="2685031"/>
            <a:ext cx="3436303" cy="58477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65000"/>
                    <a:lumOff val="35000"/>
                  </a:schemeClr>
                </a:solidFill>
                <a:latin typeface="Arial" panose="020B0604020202020204" pitchFamily="34" charset="0"/>
                <a:cs typeface="Arial" panose="020B0604020202020204" pitchFamily="34" charset="0"/>
              </a:rPr>
              <a:t>Ease of finding your way</a:t>
            </a:r>
          </a:p>
        </p:txBody>
      </p:sp>
      <p:sp>
        <p:nvSpPr>
          <p:cNvPr id="36" name="TextBox 35">
            <a:extLst>
              <a:ext uri="{FF2B5EF4-FFF2-40B4-BE49-F238E27FC236}">
                <a16:creationId xmlns:a16="http://schemas.microsoft.com/office/drawing/2014/main" id="{4D8970A6-0CC5-43CF-9393-26343CD1794F}"/>
              </a:ext>
            </a:extLst>
          </p:cNvPr>
          <p:cNvSpPr txBox="1"/>
          <p:nvPr/>
        </p:nvSpPr>
        <p:spPr>
          <a:xfrm>
            <a:off x="1127292" y="3406670"/>
            <a:ext cx="3436303" cy="58477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65000"/>
                    <a:lumOff val="35000"/>
                  </a:schemeClr>
                </a:solidFill>
                <a:latin typeface="Arial" panose="020B0604020202020204" pitchFamily="34" charset="0"/>
                <a:cs typeface="Arial" panose="020B0604020202020204" pitchFamily="34" charset="0"/>
              </a:rPr>
              <a:t>Ease of getting to the airport</a:t>
            </a:r>
          </a:p>
        </p:txBody>
      </p:sp>
      <p:sp>
        <p:nvSpPr>
          <p:cNvPr id="37" name="TextBox 36">
            <a:extLst>
              <a:ext uri="{FF2B5EF4-FFF2-40B4-BE49-F238E27FC236}">
                <a16:creationId xmlns:a16="http://schemas.microsoft.com/office/drawing/2014/main" id="{A20AC94E-E5BB-42F6-8EF2-1834A7D0B404}"/>
              </a:ext>
            </a:extLst>
          </p:cNvPr>
          <p:cNvSpPr txBox="1"/>
          <p:nvPr/>
        </p:nvSpPr>
        <p:spPr>
          <a:xfrm>
            <a:off x="1127292" y="4133401"/>
            <a:ext cx="3436303" cy="58477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65000"/>
                    <a:lumOff val="35000"/>
                  </a:schemeClr>
                </a:solidFill>
                <a:latin typeface="Arial" panose="020B0604020202020204" pitchFamily="34" charset="0"/>
                <a:cs typeface="Arial" panose="020B0604020202020204" pitchFamily="34" charset="0"/>
              </a:rPr>
              <a:t>Comfort of waiting at the gate areas</a:t>
            </a:r>
          </a:p>
        </p:txBody>
      </p:sp>
      <p:sp>
        <p:nvSpPr>
          <p:cNvPr id="38" name="TextBox 37">
            <a:extLst>
              <a:ext uri="{FF2B5EF4-FFF2-40B4-BE49-F238E27FC236}">
                <a16:creationId xmlns:a16="http://schemas.microsoft.com/office/drawing/2014/main" id="{9D4D37C6-16E2-49C4-A278-681EBEA9B910}"/>
              </a:ext>
            </a:extLst>
          </p:cNvPr>
          <p:cNvSpPr txBox="1"/>
          <p:nvPr/>
        </p:nvSpPr>
        <p:spPr>
          <a:xfrm>
            <a:off x="1127292" y="4860134"/>
            <a:ext cx="3436303" cy="584775"/>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65000"/>
                    <a:lumOff val="35000"/>
                  </a:schemeClr>
                </a:solidFill>
                <a:latin typeface="Arial" panose="020B0604020202020204" pitchFamily="34" charset="0"/>
                <a:cs typeface="Arial" panose="020B0604020202020204" pitchFamily="34" charset="0"/>
              </a:rPr>
              <a:t>Restaurants/bars/cafés</a:t>
            </a:r>
          </a:p>
        </p:txBody>
      </p:sp>
      <p:sp>
        <p:nvSpPr>
          <p:cNvPr id="25" name="TextBox 24">
            <a:extLst>
              <a:ext uri="{FF2B5EF4-FFF2-40B4-BE49-F238E27FC236}">
                <a16:creationId xmlns:a16="http://schemas.microsoft.com/office/drawing/2014/main" id="{CC3AE865-A825-4294-8932-12C5496246CC}"/>
              </a:ext>
            </a:extLst>
          </p:cNvPr>
          <p:cNvSpPr txBox="1"/>
          <p:nvPr/>
        </p:nvSpPr>
        <p:spPr>
          <a:xfrm>
            <a:off x="4731658" y="2077462"/>
            <a:ext cx="834013"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a:solidFill>
                  <a:schemeClr val="tx1">
                    <a:lumMod val="65000"/>
                    <a:lumOff val="35000"/>
                  </a:schemeClr>
                </a:solidFill>
                <a:latin typeface="Arial" panose="020B0604020202020204" pitchFamily="34" charset="0"/>
                <a:cs typeface="Arial" panose="020B0604020202020204" pitchFamily="34" charset="0"/>
              </a:rPr>
              <a:t>34%</a:t>
            </a:r>
          </a:p>
        </p:txBody>
      </p:sp>
      <p:sp>
        <p:nvSpPr>
          <p:cNvPr id="40" name="TextBox 39">
            <a:extLst>
              <a:ext uri="{FF2B5EF4-FFF2-40B4-BE49-F238E27FC236}">
                <a16:creationId xmlns:a16="http://schemas.microsoft.com/office/drawing/2014/main" id="{AD5BF837-1B02-445C-9910-39735F83D2BF}"/>
              </a:ext>
            </a:extLst>
          </p:cNvPr>
          <p:cNvSpPr txBox="1"/>
          <p:nvPr/>
        </p:nvSpPr>
        <p:spPr>
          <a:xfrm>
            <a:off x="4731657" y="2792752"/>
            <a:ext cx="834013"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a:solidFill>
                  <a:schemeClr val="tx1">
                    <a:lumMod val="65000"/>
                    <a:lumOff val="35000"/>
                  </a:schemeClr>
                </a:solidFill>
                <a:latin typeface="Arial" panose="020B0604020202020204" pitchFamily="34" charset="0"/>
                <a:cs typeface="Arial" panose="020B0604020202020204" pitchFamily="34" charset="0"/>
              </a:rPr>
              <a:t>34%</a:t>
            </a:r>
          </a:p>
        </p:txBody>
      </p:sp>
      <p:sp>
        <p:nvSpPr>
          <p:cNvPr id="41" name="TextBox 40">
            <a:extLst>
              <a:ext uri="{FF2B5EF4-FFF2-40B4-BE49-F238E27FC236}">
                <a16:creationId xmlns:a16="http://schemas.microsoft.com/office/drawing/2014/main" id="{61EAC210-497D-4A32-B123-7723BF44FB01}"/>
              </a:ext>
            </a:extLst>
          </p:cNvPr>
          <p:cNvSpPr txBox="1"/>
          <p:nvPr/>
        </p:nvSpPr>
        <p:spPr>
          <a:xfrm>
            <a:off x="4731655" y="3514391"/>
            <a:ext cx="834013"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a:solidFill>
                  <a:schemeClr val="tx1">
                    <a:lumMod val="65000"/>
                    <a:lumOff val="35000"/>
                  </a:schemeClr>
                </a:solidFill>
                <a:latin typeface="Arial" panose="020B0604020202020204" pitchFamily="34" charset="0"/>
                <a:cs typeface="Arial" panose="020B0604020202020204" pitchFamily="34" charset="0"/>
              </a:rPr>
              <a:t>33%</a:t>
            </a:r>
          </a:p>
        </p:txBody>
      </p:sp>
      <p:sp>
        <p:nvSpPr>
          <p:cNvPr id="42" name="TextBox 41">
            <a:extLst>
              <a:ext uri="{FF2B5EF4-FFF2-40B4-BE49-F238E27FC236}">
                <a16:creationId xmlns:a16="http://schemas.microsoft.com/office/drawing/2014/main" id="{BE9D852C-E302-47B7-8CA5-850D4AF54637}"/>
              </a:ext>
            </a:extLst>
          </p:cNvPr>
          <p:cNvSpPr txBox="1"/>
          <p:nvPr/>
        </p:nvSpPr>
        <p:spPr>
          <a:xfrm>
            <a:off x="4739436" y="4241122"/>
            <a:ext cx="834013"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a:solidFill>
                  <a:schemeClr val="tx1">
                    <a:lumMod val="65000"/>
                    <a:lumOff val="35000"/>
                  </a:schemeClr>
                </a:solidFill>
                <a:latin typeface="Arial" panose="020B0604020202020204" pitchFamily="34" charset="0"/>
                <a:cs typeface="Arial" panose="020B0604020202020204" pitchFamily="34" charset="0"/>
              </a:rPr>
              <a:t>24%</a:t>
            </a:r>
          </a:p>
        </p:txBody>
      </p:sp>
      <p:sp>
        <p:nvSpPr>
          <p:cNvPr id="43" name="TextBox 42">
            <a:extLst>
              <a:ext uri="{FF2B5EF4-FFF2-40B4-BE49-F238E27FC236}">
                <a16:creationId xmlns:a16="http://schemas.microsoft.com/office/drawing/2014/main" id="{1BA680EA-7B59-4462-8EAC-98FA1508A486}"/>
              </a:ext>
            </a:extLst>
          </p:cNvPr>
          <p:cNvSpPr txBox="1"/>
          <p:nvPr/>
        </p:nvSpPr>
        <p:spPr>
          <a:xfrm>
            <a:off x="4739436" y="4967855"/>
            <a:ext cx="834013"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a:solidFill>
                  <a:schemeClr val="tx1">
                    <a:lumMod val="65000"/>
                    <a:lumOff val="35000"/>
                  </a:schemeClr>
                </a:solidFill>
                <a:latin typeface="Arial" panose="020B0604020202020204" pitchFamily="34" charset="0"/>
                <a:cs typeface="Arial" panose="020B0604020202020204" pitchFamily="34" charset="0"/>
              </a:rPr>
              <a:t>21%</a:t>
            </a:r>
          </a:p>
        </p:txBody>
      </p:sp>
      <p:cxnSp>
        <p:nvCxnSpPr>
          <p:cNvPr id="46" name="Straight Connector 45">
            <a:extLst>
              <a:ext uri="{FF2B5EF4-FFF2-40B4-BE49-F238E27FC236}">
                <a16:creationId xmlns:a16="http://schemas.microsoft.com/office/drawing/2014/main" id="{6569D083-69CD-4F4D-A0BC-D7AED42FEBAF}"/>
              </a:ext>
            </a:extLst>
          </p:cNvPr>
          <p:cNvCxnSpPr/>
          <p:nvPr/>
        </p:nvCxnSpPr>
        <p:spPr>
          <a:xfrm flipH="1">
            <a:off x="1127292" y="3335692"/>
            <a:ext cx="10639696"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434C540-1C9C-4471-85C1-41ECA963ABFC}"/>
              </a:ext>
            </a:extLst>
          </p:cNvPr>
          <p:cNvCxnSpPr/>
          <p:nvPr/>
        </p:nvCxnSpPr>
        <p:spPr>
          <a:xfrm flipH="1">
            <a:off x="1142498" y="4062423"/>
            <a:ext cx="10639696"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0E489C7-8B40-4A83-A2D2-235118C19109}"/>
              </a:ext>
            </a:extLst>
          </p:cNvPr>
          <p:cNvCxnSpPr/>
          <p:nvPr/>
        </p:nvCxnSpPr>
        <p:spPr>
          <a:xfrm flipH="1">
            <a:off x="1142498" y="4789154"/>
            <a:ext cx="10639696"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7E695ECB-D941-2D89-5895-6295E87E9A47}"/>
              </a:ext>
            </a:extLst>
          </p:cNvPr>
          <p:cNvSpPr>
            <a:spLocks noGrp="1"/>
          </p:cNvSpPr>
          <p:nvPr>
            <p:ph type="sldNum" sz="quarter" idx="4"/>
          </p:nvPr>
        </p:nvSpPr>
        <p:spPr/>
        <p:txBody>
          <a:bodyPr/>
          <a:lstStyle/>
          <a:p>
            <a:fld id="{13DAD56E-802A-2646-A8DB-6610A51D0FC3}" type="slidenum">
              <a:rPr lang="en-IN" smtClean="0"/>
              <a:t>26</a:t>
            </a:fld>
            <a:endParaRPr lang="en-IN"/>
          </a:p>
        </p:txBody>
      </p:sp>
    </p:spTree>
    <p:extLst>
      <p:ext uri="{BB962C8B-B14F-4D97-AF65-F5344CB8AC3E}">
        <p14:creationId xmlns:p14="http://schemas.microsoft.com/office/powerpoint/2010/main" val="22374927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D00F85C1-B5E7-F844-B66D-1F754206036F}"/>
              </a:ext>
            </a:extLst>
          </p:cNvPr>
          <p:cNvGraphicFramePr/>
          <p:nvPr>
            <p:extLst>
              <p:ext uri="{D42A27DB-BD31-4B8C-83A1-F6EECF244321}">
                <p14:modId xmlns:p14="http://schemas.microsoft.com/office/powerpoint/2010/main" val="3874168761"/>
              </p:ext>
            </p:extLst>
          </p:nvPr>
        </p:nvGraphicFramePr>
        <p:xfrm>
          <a:off x="857262" y="1378482"/>
          <a:ext cx="10073973" cy="440583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7EC28D9-C9A4-4E95-A430-04FBA8B30554}"/>
              </a:ext>
            </a:extLst>
          </p:cNvPr>
          <p:cNvSpPr>
            <a:spLocks noGrp="1"/>
          </p:cNvSpPr>
          <p:nvPr>
            <p:ph type="title"/>
          </p:nvPr>
        </p:nvSpPr>
        <p:spPr/>
        <p:txBody>
          <a:bodyPr>
            <a:normAutofit/>
          </a:bodyPr>
          <a:lstStyle/>
          <a:p>
            <a:r>
              <a:rPr lang="en-CA" b="1"/>
              <a:t>BWI </a:t>
            </a:r>
            <a:r>
              <a:rPr lang="en-CA"/>
              <a:t>– </a:t>
            </a:r>
            <a:r>
              <a:rPr lang="en-CA" b="1"/>
              <a:t>Airport Performance</a:t>
            </a:r>
            <a:br>
              <a:rPr lang="en-CA"/>
            </a:br>
            <a:r>
              <a:rPr lang="en-CA" b="0">
                <a:solidFill>
                  <a:schemeClr val="bg2"/>
                </a:solidFill>
              </a:rPr>
              <a:t>Optional Questions: Service Quality Items – Q2 2023</a:t>
            </a:r>
            <a:endParaRPr lang="en-CA" b="0"/>
          </a:p>
        </p:txBody>
      </p:sp>
      <p:sp>
        <p:nvSpPr>
          <p:cNvPr id="5" name="Rectangle 4">
            <a:extLst>
              <a:ext uri="{FF2B5EF4-FFF2-40B4-BE49-F238E27FC236}">
                <a16:creationId xmlns:a16="http://schemas.microsoft.com/office/drawing/2014/main" id="{4AB20560-3692-4693-96E9-E6AFE434B96C}"/>
              </a:ext>
            </a:extLst>
          </p:cNvPr>
          <p:cNvSpPr/>
          <p:nvPr/>
        </p:nvSpPr>
        <p:spPr>
          <a:xfrm>
            <a:off x="336682" y="6104414"/>
            <a:ext cx="11520000" cy="429984"/>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   </a:t>
            </a:r>
          </a:p>
          <a:p>
            <a:r>
              <a:rPr lang="en-US" sz="800" i="1">
                <a:solidFill>
                  <a:schemeClr val="tx1">
                    <a:lumMod val="85000"/>
                    <a:lumOff val="15000"/>
                  </a:schemeClr>
                </a:solidFill>
                <a:latin typeface="Arial" panose="020B0604020202020204" pitchFamily="34" charset="0"/>
                <a:cs typeface="Arial" panose="020B0604020202020204" pitchFamily="34" charset="0"/>
              </a:rPr>
              <a:t>O. Based on your experience today, please rate THIS airport on each service item.</a:t>
            </a:r>
          </a:p>
        </p:txBody>
      </p:sp>
      <p:sp>
        <p:nvSpPr>
          <p:cNvPr id="7" name="Content Placeholder 2" hidden="1">
            <a:extLst>
              <a:ext uri="{FF2B5EF4-FFF2-40B4-BE49-F238E27FC236}">
                <a16:creationId xmlns:a16="http://schemas.microsoft.com/office/drawing/2014/main" id="{BBD5019A-B150-419C-971B-0C67D11A1C3A}"/>
              </a:ext>
            </a:extLst>
          </p:cNvPr>
          <p:cNvSpPr txBox="1"/>
          <p:nvPr/>
        </p:nvSpPr>
        <p:spPr>
          <a:xfrm>
            <a:off x="2757202" y="6206504"/>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sp>
        <p:nvSpPr>
          <p:cNvPr id="6" name="Slide Number Placeholder 5">
            <a:extLst>
              <a:ext uri="{FF2B5EF4-FFF2-40B4-BE49-F238E27FC236}">
                <a16:creationId xmlns:a16="http://schemas.microsoft.com/office/drawing/2014/main" id="{B25DB08A-4E0D-27B3-2D7A-F7B2B6BCFE42}"/>
              </a:ext>
            </a:extLst>
          </p:cNvPr>
          <p:cNvSpPr>
            <a:spLocks noGrp="1"/>
          </p:cNvSpPr>
          <p:nvPr>
            <p:ph type="sldNum" sz="quarter" idx="4"/>
          </p:nvPr>
        </p:nvSpPr>
        <p:spPr/>
        <p:txBody>
          <a:bodyPr/>
          <a:lstStyle/>
          <a:p>
            <a:fld id="{13DAD56E-802A-2646-A8DB-6610A51D0FC3}" type="slidenum">
              <a:rPr lang="en-IN" smtClean="0"/>
              <a:t>27</a:t>
            </a:fld>
            <a:endParaRPr lang="en-IN"/>
          </a:p>
        </p:txBody>
      </p:sp>
    </p:spTree>
    <p:extLst>
      <p:ext uri="{BB962C8B-B14F-4D97-AF65-F5344CB8AC3E}">
        <p14:creationId xmlns:p14="http://schemas.microsoft.com/office/powerpoint/2010/main" val="3120316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47CB6332-79DC-469D-9060-AD37889BEA97}"/>
              </a:ext>
            </a:extLst>
          </p:cNvPr>
          <p:cNvSpPr txBox="1"/>
          <p:nvPr/>
        </p:nvSpPr>
        <p:spPr>
          <a:xfrm>
            <a:off x="2067650" y="4700016"/>
            <a:ext cx="8056700" cy="699542"/>
          </a:xfrm>
          <a:prstGeom prst="rect">
            <a:avLst/>
          </a:prstGeom>
        </p:spPr>
        <p:txBody>
          <a:bodyPr vert="horz" lIns="91440" tIns="45720" rIns="91440" bIns="45720" rtlCol="0" anchor="t">
            <a:noAutofit/>
          </a:bodyPr>
          <a:lstStyle>
            <a:defPPr>
              <a:defRPr lang="en-US"/>
            </a:defPPr>
            <a:lvl1pPr marL="0" algn="l" defTabSz="914400" rtl="0" eaLnBrk="1" latinLnBrk="0" hangingPunct="1">
              <a:lnSpc>
                <a:spcPct val="90000"/>
              </a:lnSpc>
              <a:spcBef>
                <a:spcPct val="0"/>
              </a:spcBef>
              <a:buNone/>
              <a:defRPr sz="3000" b="1" kern="1200">
                <a:solidFill>
                  <a:schemeClr val="accent1"/>
                </a:solidFill>
                <a:latin typeface="Helvetica" panose="020B0604020202020204" pitchFamily="34" charset="0"/>
                <a:ea typeface="+mj-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solidFill>
                  <a:srgbClr val="4472C4"/>
                </a:solidFill>
              </a:rPr>
              <a:t>Q2 2023 Compared to Previous Quarters</a:t>
            </a:r>
          </a:p>
          <a:p>
            <a:endParaRPr lang="en-CA">
              <a:solidFill>
                <a:srgbClr val="4472C4"/>
              </a:solidFill>
            </a:endParaRPr>
          </a:p>
        </p:txBody>
      </p:sp>
      <p:sp>
        <p:nvSpPr>
          <p:cNvPr id="9" name="Title 7">
            <a:extLst>
              <a:ext uri="{FF2B5EF4-FFF2-40B4-BE49-F238E27FC236}">
                <a16:creationId xmlns:a16="http://schemas.microsoft.com/office/drawing/2014/main" id="{25F08D2D-1910-4AE8-AC69-3F8579073C39}"/>
              </a:ext>
            </a:extLst>
          </p:cNvPr>
          <p:cNvSpPr txBox="1"/>
          <p:nvPr/>
        </p:nvSpPr>
        <p:spPr>
          <a:xfrm>
            <a:off x="2067650" y="3889099"/>
            <a:ext cx="8803397" cy="810918"/>
          </a:xfrm>
          <a:prstGeom prst="rect">
            <a:avLst/>
          </a:prstGeom>
        </p:spPr>
        <p:txBody>
          <a:bodyPr vert="horz" lIns="91440" tIns="45720" rIns="91440" bIns="45720" rtlCol="0" anchor="t">
            <a:noAutofit/>
          </a:bodyPr>
          <a:lstStyle>
            <a:defPPr>
              <a:defRPr lang="en-US"/>
            </a:defPPr>
            <a:lvl1pPr marL="0" algn="l" defTabSz="914400" rtl="0" eaLnBrk="1" latinLnBrk="0" hangingPunct="1">
              <a:lnSpc>
                <a:spcPct val="90000"/>
              </a:lnSpc>
              <a:spcBef>
                <a:spcPct val="0"/>
              </a:spcBef>
              <a:buNone/>
              <a:defRPr sz="3800" b="1" kern="1200">
                <a:solidFill>
                  <a:srgbClr val="003A8C"/>
                </a:solidFill>
                <a:latin typeface="Helvetica" panose="020B0604020202020204" pitchFamily="34" charset="0"/>
                <a:ea typeface="+mj-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BWI – Trend Over Time</a:t>
            </a:r>
          </a:p>
        </p:txBody>
      </p:sp>
      <p:sp>
        <p:nvSpPr>
          <p:cNvPr id="10" name="Oval 9">
            <a:extLst>
              <a:ext uri="{FF2B5EF4-FFF2-40B4-BE49-F238E27FC236}">
                <a16:creationId xmlns:a16="http://schemas.microsoft.com/office/drawing/2014/main" id="{0D018590-1E0E-4CDC-AE76-3C76BE51A1D0}"/>
              </a:ext>
            </a:extLst>
          </p:cNvPr>
          <p:cNvSpPr/>
          <p:nvPr/>
        </p:nvSpPr>
        <p:spPr>
          <a:xfrm>
            <a:off x="625234" y="3790051"/>
            <a:ext cx="1442416" cy="1433370"/>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prstClr val="white"/>
              </a:solidFill>
            </a:endParaRPr>
          </a:p>
        </p:txBody>
      </p:sp>
      <p:sp>
        <p:nvSpPr>
          <p:cNvPr id="11" name="TextBox 10">
            <a:extLst>
              <a:ext uri="{FF2B5EF4-FFF2-40B4-BE49-F238E27FC236}">
                <a16:creationId xmlns:a16="http://schemas.microsoft.com/office/drawing/2014/main" id="{708129F2-CADD-4DDC-8F69-893ABE27A994}"/>
              </a:ext>
            </a:extLst>
          </p:cNvPr>
          <p:cNvSpPr txBox="1"/>
          <p:nvPr/>
        </p:nvSpPr>
        <p:spPr>
          <a:xfrm>
            <a:off x="877820" y="3804303"/>
            <a:ext cx="938077" cy="144655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8800">
                <a:solidFill>
                  <a:srgbClr val="003A8C"/>
                </a:solidFill>
                <a:latin typeface="Arial Black" panose="020B0A04020102020204" pitchFamily="34" charset="0"/>
              </a:rPr>
              <a:t>4</a:t>
            </a:r>
            <a:endParaRPr lang="en-US" sz="8800">
              <a:solidFill>
                <a:srgbClr val="003A8C"/>
              </a:solidFill>
              <a:latin typeface="Arial Black" panose="020B0A04020102020204" pitchFamily="34" charset="0"/>
            </a:endParaRPr>
          </a:p>
        </p:txBody>
      </p:sp>
    </p:spTree>
    <p:extLst>
      <p:ext uri="{BB962C8B-B14F-4D97-AF65-F5344CB8AC3E}">
        <p14:creationId xmlns:p14="http://schemas.microsoft.com/office/powerpoint/2010/main" val="420289856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99ACE4F-6A18-4447-A04D-DEAE54FE8A4C}"/>
              </a:ext>
            </a:extLst>
          </p:cNvPr>
          <p:cNvGraphicFramePr>
            <a:graphicFrameLocks noGrp="1"/>
          </p:cNvGraphicFramePr>
          <p:nvPr/>
        </p:nvGraphicFramePr>
        <p:xfrm>
          <a:off x="1323975" y="1669134"/>
          <a:ext cx="10296000" cy="4032000"/>
        </p:xfrm>
        <a:graphic>
          <a:graphicData uri="http://schemas.openxmlformats.org/drawingml/2006/table">
            <a:tbl>
              <a:tblPr firstRow="1" bandRow="1">
                <a:tableStyleId>{2D5ABB26-0587-4C30-8999-92F81FD0307C}</a:tableStyleId>
              </a:tblPr>
              <a:tblGrid>
                <a:gridCol w="514800">
                  <a:extLst>
                    <a:ext uri="{9D8B030D-6E8A-4147-A177-3AD203B41FA5}">
                      <a16:colId xmlns:a16="http://schemas.microsoft.com/office/drawing/2014/main" val="1401977169"/>
                    </a:ext>
                  </a:extLst>
                </a:gridCol>
                <a:gridCol w="514800">
                  <a:extLst>
                    <a:ext uri="{9D8B030D-6E8A-4147-A177-3AD203B41FA5}">
                      <a16:colId xmlns:a16="http://schemas.microsoft.com/office/drawing/2014/main" val="3566488570"/>
                    </a:ext>
                  </a:extLst>
                </a:gridCol>
                <a:gridCol w="514800">
                  <a:extLst>
                    <a:ext uri="{9D8B030D-6E8A-4147-A177-3AD203B41FA5}">
                      <a16:colId xmlns:a16="http://schemas.microsoft.com/office/drawing/2014/main" val="1223499999"/>
                    </a:ext>
                  </a:extLst>
                </a:gridCol>
                <a:gridCol w="514800">
                  <a:extLst>
                    <a:ext uri="{9D8B030D-6E8A-4147-A177-3AD203B41FA5}">
                      <a16:colId xmlns:a16="http://schemas.microsoft.com/office/drawing/2014/main" val="3162286302"/>
                    </a:ext>
                  </a:extLst>
                </a:gridCol>
                <a:gridCol w="514800">
                  <a:extLst>
                    <a:ext uri="{9D8B030D-6E8A-4147-A177-3AD203B41FA5}">
                      <a16:colId xmlns:a16="http://schemas.microsoft.com/office/drawing/2014/main" val="2004309604"/>
                    </a:ext>
                  </a:extLst>
                </a:gridCol>
                <a:gridCol w="514800">
                  <a:extLst>
                    <a:ext uri="{9D8B030D-6E8A-4147-A177-3AD203B41FA5}">
                      <a16:colId xmlns:a16="http://schemas.microsoft.com/office/drawing/2014/main" val="3983200795"/>
                    </a:ext>
                  </a:extLst>
                </a:gridCol>
                <a:gridCol w="514800">
                  <a:extLst>
                    <a:ext uri="{9D8B030D-6E8A-4147-A177-3AD203B41FA5}">
                      <a16:colId xmlns:a16="http://schemas.microsoft.com/office/drawing/2014/main" val="625178962"/>
                    </a:ext>
                  </a:extLst>
                </a:gridCol>
                <a:gridCol w="514800">
                  <a:extLst>
                    <a:ext uri="{9D8B030D-6E8A-4147-A177-3AD203B41FA5}">
                      <a16:colId xmlns:a16="http://schemas.microsoft.com/office/drawing/2014/main" val="551354313"/>
                    </a:ext>
                  </a:extLst>
                </a:gridCol>
                <a:gridCol w="514800">
                  <a:extLst>
                    <a:ext uri="{9D8B030D-6E8A-4147-A177-3AD203B41FA5}">
                      <a16:colId xmlns:a16="http://schemas.microsoft.com/office/drawing/2014/main" val="1404603820"/>
                    </a:ext>
                  </a:extLst>
                </a:gridCol>
                <a:gridCol w="514800">
                  <a:extLst>
                    <a:ext uri="{9D8B030D-6E8A-4147-A177-3AD203B41FA5}">
                      <a16:colId xmlns:a16="http://schemas.microsoft.com/office/drawing/2014/main" val="3607400022"/>
                    </a:ext>
                  </a:extLst>
                </a:gridCol>
                <a:gridCol w="514800">
                  <a:extLst>
                    <a:ext uri="{9D8B030D-6E8A-4147-A177-3AD203B41FA5}">
                      <a16:colId xmlns:a16="http://schemas.microsoft.com/office/drawing/2014/main" val="2730871511"/>
                    </a:ext>
                  </a:extLst>
                </a:gridCol>
                <a:gridCol w="514800">
                  <a:extLst>
                    <a:ext uri="{9D8B030D-6E8A-4147-A177-3AD203B41FA5}">
                      <a16:colId xmlns:a16="http://schemas.microsoft.com/office/drawing/2014/main" val="1778122564"/>
                    </a:ext>
                  </a:extLst>
                </a:gridCol>
                <a:gridCol w="514800">
                  <a:extLst>
                    <a:ext uri="{9D8B030D-6E8A-4147-A177-3AD203B41FA5}">
                      <a16:colId xmlns:a16="http://schemas.microsoft.com/office/drawing/2014/main" val="519990094"/>
                    </a:ext>
                  </a:extLst>
                </a:gridCol>
                <a:gridCol w="514800">
                  <a:extLst>
                    <a:ext uri="{9D8B030D-6E8A-4147-A177-3AD203B41FA5}">
                      <a16:colId xmlns:a16="http://schemas.microsoft.com/office/drawing/2014/main" val="2553111077"/>
                    </a:ext>
                  </a:extLst>
                </a:gridCol>
                <a:gridCol w="514800">
                  <a:extLst>
                    <a:ext uri="{9D8B030D-6E8A-4147-A177-3AD203B41FA5}">
                      <a16:colId xmlns:a16="http://schemas.microsoft.com/office/drawing/2014/main" val="4260175570"/>
                    </a:ext>
                  </a:extLst>
                </a:gridCol>
                <a:gridCol w="514800">
                  <a:extLst>
                    <a:ext uri="{9D8B030D-6E8A-4147-A177-3AD203B41FA5}">
                      <a16:colId xmlns:a16="http://schemas.microsoft.com/office/drawing/2014/main" val="3364088831"/>
                    </a:ext>
                  </a:extLst>
                </a:gridCol>
                <a:gridCol w="514800">
                  <a:extLst>
                    <a:ext uri="{9D8B030D-6E8A-4147-A177-3AD203B41FA5}">
                      <a16:colId xmlns:a16="http://schemas.microsoft.com/office/drawing/2014/main" val="1365685762"/>
                    </a:ext>
                  </a:extLst>
                </a:gridCol>
                <a:gridCol w="514800">
                  <a:extLst>
                    <a:ext uri="{9D8B030D-6E8A-4147-A177-3AD203B41FA5}">
                      <a16:colId xmlns:a16="http://schemas.microsoft.com/office/drawing/2014/main" val="50608478"/>
                    </a:ext>
                  </a:extLst>
                </a:gridCol>
                <a:gridCol w="514800">
                  <a:extLst>
                    <a:ext uri="{9D8B030D-6E8A-4147-A177-3AD203B41FA5}">
                      <a16:colId xmlns:a16="http://schemas.microsoft.com/office/drawing/2014/main" val="1244833478"/>
                    </a:ext>
                  </a:extLst>
                </a:gridCol>
                <a:gridCol w="514800">
                  <a:extLst>
                    <a:ext uri="{9D8B030D-6E8A-4147-A177-3AD203B41FA5}">
                      <a16:colId xmlns:a16="http://schemas.microsoft.com/office/drawing/2014/main" val="3212305193"/>
                    </a:ext>
                  </a:extLst>
                </a:gridCol>
              </a:tblGrid>
              <a:tr h="4032000">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3175" cap="flat" cmpd="sng" algn="ctr">
                      <a:solidFill>
                        <a:srgbClr val="808080"/>
                      </a:solidFill>
                      <a:prstDash val="dash"/>
                      <a:round/>
                      <a:headEnd type="none" w="med" len="med"/>
                      <a:tailEnd type="none" w="med" len="med"/>
                    </a:ln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4547754"/>
                  </a:ext>
                </a:extLst>
              </a:tr>
            </a:tbl>
          </a:graphicData>
        </a:graphic>
      </p:graphicFrame>
      <p:sp>
        <p:nvSpPr>
          <p:cNvPr id="2" name="Title 1">
            <a:extLst>
              <a:ext uri="{FF2B5EF4-FFF2-40B4-BE49-F238E27FC236}">
                <a16:creationId xmlns:a16="http://schemas.microsoft.com/office/drawing/2014/main" id="{F9EEB654-41AD-4E0D-814C-87F3BDF962F6}"/>
              </a:ext>
            </a:extLst>
          </p:cNvPr>
          <p:cNvSpPr>
            <a:spLocks noGrp="1"/>
          </p:cNvSpPr>
          <p:nvPr>
            <p:ph type="title"/>
          </p:nvPr>
        </p:nvSpPr>
        <p:spPr/>
        <p:txBody>
          <a:bodyPr>
            <a:normAutofit/>
          </a:bodyPr>
          <a:lstStyle/>
          <a:p>
            <a:r>
              <a:rPr lang="en-CA"/>
              <a:t>BWI – Trend Over Time</a:t>
            </a:r>
            <a:endParaRPr lang="en-CA" b="1"/>
          </a:p>
        </p:txBody>
      </p:sp>
      <p:sp>
        <p:nvSpPr>
          <p:cNvPr id="6" name="Text Placeholder 5">
            <a:extLst>
              <a:ext uri="{FF2B5EF4-FFF2-40B4-BE49-F238E27FC236}">
                <a16:creationId xmlns:a16="http://schemas.microsoft.com/office/drawing/2014/main" id="{3B396EB7-E504-4028-91DA-080E2C3C7384}"/>
              </a:ext>
            </a:extLst>
          </p:cNvPr>
          <p:cNvSpPr>
            <a:spLocks noGrp="1"/>
          </p:cNvSpPr>
          <p:nvPr>
            <p:ph type="body" sz="quarter" idx="10"/>
          </p:nvPr>
        </p:nvSpPr>
        <p:spPr>
          <a:xfrm>
            <a:off x="543220" y="644761"/>
            <a:ext cx="9713588" cy="457680"/>
          </a:xfrm>
        </p:spPr>
        <p:txBody>
          <a:bodyPr>
            <a:normAutofit/>
          </a:bodyPr>
          <a:lstStyle/>
          <a:p>
            <a:r>
              <a:rPr lang="en-CA"/>
              <a:t>Overall Experience Score &amp; Rank</a:t>
            </a:r>
          </a:p>
        </p:txBody>
      </p:sp>
      <p:sp>
        <p:nvSpPr>
          <p:cNvPr id="15" name="Rectangle 14">
            <a:extLst>
              <a:ext uri="{FF2B5EF4-FFF2-40B4-BE49-F238E27FC236}">
                <a16:creationId xmlns:a16="http://schemas.microsoft.com/office/drawing/2014/main" id="{EE52D68C-F89C-4AFE-AE06-01B478879009}"/>
              </a:ext>
            </a:extLst>
          </p:cNvPr>
          <p:cNvSpPr/>
          <p:nvPr/>
        </p:nvSpPr>
        <p:spPr>
          <a:xfrm>
            <a:off x="342900" y="6159374"/>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CA"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Base (n): Respondents providing a valid response</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Q4. How would you rate your EXPERIENCE today at THIS airport?</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Rank is based on all ASQ participating airports for each quarter.</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 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p>
        </p:txBody>
      </p:sp>
      <p:graphicFrame>
        <p:nvGraphicFramePr>
          <p:cNvPr id="24" name="Table 31">
            <a:extLst>
              <a:ext uri="{FF2B5EF4-FFF2-40B4-BE49-F238E27FC236}">
                <a16:creationId xmlns:a16="http://schemas.microsoft.com/office/drawing/2014/main" id="{91318C7C-BB3E-4FB5-9CAD-3A05413B54F9}"/>
              </a:ext>
            </a:extLst>
          </p:cNvPr>
          <p:cNvGraphicFramePr>
            <a:graphicFrameLocks noGrp="1"/>
          </p:cNvGraphicFramePr>
          <p:nvPr/>
        </p:nvGraphicFramePr>
        <p:xfrm>
          <a:off x="1327238" y="1470416"/>
          <a:ext cx="10296000" cy="360000"/>
        </p:xfrm>
        <a:graphic>
          <a:graphicData uri="http://schemas.openxmlformats.org/drawingml/2006/table">
            <a:tbl>
              <a:tblPr firstRow="1" bandRow="1">
                <a:tableStyleId>{2D5ABB26-0587-4C30-8999-92F81FD0307C}</a:tableStyleId>
              </a:tblPr>
              <a:tblGrid>
                <a:gridCol w="514800">
                  <a:extLst>
                    <a:ext uri="{9D8B030D-6E8A-4147-A177-3AD203B41FA5}">
                      <a16:colId xmlns:a16="http://schemas.microsoft.com/office/drawing/2014/main" val="2269326675"/>
                    </a:ext>
                  </a:extLst>
                </a:gridCol>
                <a:gridCol w="514800">
                  <a:extLst>
                    <a:ext uri="{9D8B030D-6E8A-4147-A177-3AD203B41FA5}">
                      <a16:colId xmlns:a16="http://schemas.microsoft.com/office/drawing/2014/main" val="1841846241"/>
                    </a:ext>
                  </a:extLst>
                </a:gridCol>
                <a:gridCol w="514800">
                  <a:extLst>
                    <a:ext uri="{9D8B030D-6E8A-4147-A177-3AD203B41FA5}">
                      <a16:colId xmlns:a16="http://schemas.microsoft.com/office/drawing/2014/main" val="779423414"/>
                    </a:ext>
                  </a:extLst>
                </a:gridCol>
                <a:gridCol w="514800">
                  <a:extLst>
                    <a:ext uri="{9D8B030D-6E8A-4147-A177-3AD203B41FA5}">
                      <a16:colId xmlns:a16="http://schemas.microsoft.com/office/drawing/2014/main" val="759589288"/>
                    </a:ext>
                  </a:extLst>
                </a:gridCol>
                <a:gridCol w="514800">
                  <a:extLst>
                    <a:ext uri="{9D8B030D-6E8A-4147-A177-3AD203B41FA5}">
                      <a16:colId xmlns:a16="http://schemas.microsoft.com/office/drawing/2014/main" val="1973022421"/>
                    </a:ext>
                  </a:extLst>
                </a:gridCol>
                <a:gridCol w="514800">
                  <a:extLst>
                    <a:ext uri="{9D8B030D-6E8A-4147-A177-3AD203B41FA5}">
                      <a16:colId xmlns:a16="http://schemas.microsoft.com/office/drawing/2014/main" val="4082098051"/>
                    </a:ext>
                  </a:extLst>
                </a:gridCol>
                <a:gridCol w="514800">
                  <a:extLst>
                    <a:ext uri="{9D8B030D-6E8A-4147-A177-3AD203B41FA5}">
                      <a16:colId xmlns:a16="http://schemas.microsoft.com/office/drawing/2014/main" val="1621447182"/>
                    </a:ext>
                  </a:extLst>
                </a:gridCol>
                <a:gridCol w="514800">
                  <a:extLst>
                    <a:ext uri="{9D8B030D-6E8A-4147-A177-3AD203B41FA5}">
                      <a16:colId xmlns:a16="http://schemas.microsoft.com/office/drawing/2014/main" val="1784335942"/>
                    </a:ext>
                  </a:extLst>
                </a:gridCol>
                <a:gridCol w="514800">
                  <a:extLst>
                    <a:ext uri="{9D8B030D-6E8A-4147-A177-3AD203B41FA5}">
                      <a16:colId xmlns:a16="http://schemas.microsoft.com/office/drawing/2014/main" val="145685820"/>
                    </a:ext>
                  </a:extLst>
                </a:gridCol>
                <a:gridCol w="514800">
                  <a:extLst>
                    <a:ext uri="{9D8B030D-6E8A-4147-A177-3AD203B41FA5}">
                      <a16:colId xmlns:a16="http://schemas.microsoft.com/office/drawing/2014/main" val="2317899157"/>
                    </a:ext>
                  </a:extLst>
                </a:gridCol>
                <a:gridCol w="514800">
                  <a:extLst>
                    <a:ext uri="{9D8B030D-6E8A-4147-A177-3AD203B41FA5}">
                      <a16:colId xmlns:a16="http://schemas.microsoft.com/office/drawing/2014/main" val="3001105204"/>
                    </a:ext>
                  </a:extLst>
                </a:gridCol>
                <a:gridCol w="514800">
                  <a:extLst>
                    <a:ext uri="{9D8B030D-6E8A-4147-A177-3AD203B41FA5}">
                      <a16:colId xmlns:a16="http://schemas.microsoft.com/office/drawing/2014/main" val="2105003516"/>
                    </a:ext>
                  </a:extLst>
                </a:gridCol>
                <a:gridCol w="514800">
                  <a:extLst>
                    <a:ext uri="{9D8B030D-6E8A-4147-A177-3AD203B41FA5}">
                      <a16:colId xmlns:a16="http://schemas.microsoft.com/office/drawing/2014/main" val="1987031146"/>
                    </a:ext>
                  </a:extLst>
                </a:gridCol>
                <a:gridCol w="514800">
                  <a:extLst>
                    <a:ext uri="{9D8B030D-6E8A-4147-A177-3AD203B41FA5}">
                      <a16:colId xmlns:a16="http://schemas.microsoft.com/office/drawing/2014/main" val="3729774165"/>
                    </a:ext>
                  </a:extLst>
                </a:gridCol>
                <a:gridCol w="514800">
                  <a:extLst>
                    <a:ext uri="{9D8B030D-6E8A-4147-A177-3AD203B41FA5}">
                      <a16:colId xmlns:a16="http://schemas.microsoft.com/office/drawing/2014/main" val="3008468252"/>
                    </a:ext>
                  </a:extLst>
                </a:gridCol>
                <a:gridCol w="514800">
                  <a:extLst>
                    <a:ext uri="{9D8B030D-6E8A-4147-A177-3AD203B41FA5}">
                      <a16:colId xmlns:a16="http://schemas.microsoft.com/office/drawing/2014/main" val="1890123188"/>
                    </a:ext>
                  </a:extLst>
                </a:gridCol>
                <a:gridCol w="514800">
                  <a:extLst>
                    <a:ext uri="{9D8B030D-6E8A-4147-A177-3AD203B41FA5}">
                      <a16:colId xmlns:a16="http://schemas.microsoft.com/office/drawing/2014/main" val="178912396"/>
                    </a:ext>
                  </a:extLst>
                </a:gridCol>
                <a:gridCol w="514800">
                  <a:extLst>
                    <a:ext uri="{9D8B030D-6E8A-4147-A177-3AD203B41FA5}">
                      <a16:colId xmlns:a16="http://schemas.microsoft.com/office/drawing/2014/main" val="3604495306"/>
                    </a:ext>
                  </a:extLst>
                </a:gridCol>
                <a:gridCol w="514800">
                  <a:extLst>
                    <a:ext uri="{9D8B030D-6E8A-4147-A177-3AD203B41FA5}">
                      <a16:colId xmlns:a16="http://schemas.microsoft.com/office/drawing/2014/main" val="2134436158"/>
                    </a:ext>
                  </a:extLst>
                </a:gridCol>
                <a:gridCol w="514800">
                  <a:extLst>
                    <a:ext uri="{9D8B030D-6E8A-4147-A177-3AD203B41FA5}">
                      <a16:colId xmlns:a16="http://schemas.microsoft.com/office/drawing/2014/main" val="2776587491"/>
                    </a:ext>
                  </a:extLst>
                </a:gridCol>
              </a:tblGrid>
              <a:tr h="360000">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244</a:t>
                      </a:r>
                    </a:p>
                  </a:txBody>
                  <a:tcPr marL="6350" marR="6350" marT="6350" marB="0" anchor="ctr">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260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271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283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319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711472063"/>
                  </a:ext>
                </a:extLst>
              </a:tr>
            </a:tbl>
          </a:graphicData>
        </a:graphic>
      </p:graphicFrame>
      <p:sp>
        <p:nvSpPr>
          <p:cNvPr id="25" name="TextBox 24">
            <a:extLst>
              <a:ext uri="{FF2B5EF4-FFF2-40B4-BE49-F238E27FC236}">
                <a16:creationId xmlns:a16="http://schemas.microsoft.com/office/drawing/2014/main" id="{0D16AB5F-CA24-4BB5-B409-30D113DE3449}"/>
              </a:ext>
            </a:extLst>
          </p:cNvPr>
          <p:cNvSpPr txBox="1"/>
          <p:nvPr/>
        </p:nvSpPr>
        <p:spPr>
          <a:xfrm>
            <a:off x="55563" y="1478012"/>
            <a:ext cx="133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Participating</a:t>
            </a:r>
          </a:p>
          <a:p>
            <a:pPr marL="0" marR="0" lvl="0" indent="0" algn="r" defTabSz="914400" rtl="0" eaLnBrk="1" fontAlgn="auto" latinLnBrk="0" hangingPunct="1">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Airports</a:t>
            </a:r>
          </a:p>
        </p:txBody>
      </p:sp>
      <p:graphicFrame>
        <p:nvGraphicFramePr>
          <p:cNvPr id="17" name="Chart 13">
            <a:extLst>
              <a:ext uri="{FF2B5EF4-FFF2-40B4-BE49-F238E27FC236}">
                <a16:creationId xmlns:a16="http://schemas.microsoft.com/office/drawing/2014/main" id="{BF1470C4-F712-4D3D-81A0-C1E441F20C5B}"/>
              </a:ext>
            </a:extLst>
          </p:cNvPr>
          <p:cNvGraphicFramePr/>
          <p:nvPr>
            <p:extLst>
              <p:ext uri="{D42A27DB-BD31-4B8C-83A1-F6EECF244321}">
                <p14:modId xmlns:p14="http://schemas.microsoft.com/office/powerpoint/2010/main" val="2471605395"/>
              </p:ext>
            </p:extLst>
          </p:nvPr>
        </p:nvGraphicFramePr>
        <p:xfrm>
          <a:off x="923925" y="2038552"/>
          <a:ext cx="10829930" cy="1199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8EBCCFC-641D-47A9-9C42-CBF867C17F05}"/>
              </a:ext>
            </a:extLst>
          </p:cNvPr>
          <p:cNvGraphicFramePr/>
          <p:nvPr>
            <p:extLst>
              <p:ext uri="{D42A27DB-BD31-4B8C-83A1-F6EECF244321}">
                <p14:modId xmlns:p14="http://schemas.microsoft.com/office/powerpoint/2010/main" val="2986526167"/>
              </p:ext>
            </p:extLst>
          </p:nvPr>
        </p:nvGraphicFramePr>
        <p:xfrm>
          <a:off x="923925" y="3076273"/>
          <a:ext cx="10829930" cy="3083102"/>
        </p:xfrm>
        <a:graphic>
          <a:graphicData uri="http://schemas.openxmlformats.org/drawingml/2006/chart">
            <c:chart xmlns:c="http://schemas.openxmlformats.org/drawingml/2006/chart" xmlns:r="http://schemas.openxmlformats.org/officeDocument/2006/relationships" r:id="rId4"/>
          </a:graphicData>
        </a:graphic>
      </p:graphicFrame>
      <p:sp>
        <p:nvSpPr>
          <p:cNvPr id="26" name="Content Placeholder 2">
            <a:extLst>
              <a:ext uri="{FF2B5EF4-FFF2-40B4-BE49-F238E27FC236}">
                <a16:creationId xmlns:a16="http://schemas.microsoft.com/office/drawing/2014/main" id="{B9E89069-BB39-46BD-9092-CA9CDD6C1DCF}"/>
              </a:ext>
            </a:extLst>
          </p:cNvPr>
          <p:cNvSpPr txBox="1"/>
          <p:nvPr/>
        </p:nvSpPr>
        <p:spPr>
          <a:xfrm>
            <a:off x="2688585" y="5958874"/>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sp>
        <p:nvSpPr>
          <p:cNvPr id="21" name="TextBox 20">
            <a:extLst>
              <a:ext uri="{FF2B5EF4-FFF2-40B4-BE49-F238E27FC236}">
                <a16:creationId xmlns:a16="http://schemas.microsoft.com/office/drawing/2014/main" id="{98B11CC9-A162-4E07-B1A8-C3630898B7A9}"/>
              </a:ext>
            </a:extLst>
          </p:cNvPr>
          <p:cNvSpPr txBox="1"/>
          <p:nvPr/>
        </p:nvSpPr>
        <p:spPr>
          <a:xfrm>
            <a:off x="920791" y="3285811"/>
            <a:ext cx="357545" cy="1627833"/>
          </a:xfrm>
          <a:prstGeom prst="roundRect">
            <a:avLst/>
          </a:prstGeom>
          <a:noFill/>
          <a:ln>
            <a:noFill/>
          </a:ln>
        </p:spPr>
        <p:txBody>
          <a:bodyPr vert="vert270" wrap="square" rtlCol="0" anchor="ctr">
            <a:spAutoFit/>
          </a:bodyPr>
          <a:lstStyle>
            <a:defPPr>
              <a:defRPr lang="en-US"/>
            </a:defPPr>
            <a:lvl1pPr marL="0" algn="l" defTabSz="914400" rtl="0" eaLnBrk="1" latinLnBrk="0" hangingPunct="1">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Average (out of 5-pt scale)</a:t>
            </a:r>
          </a:p>
        </p:txBody>
      </p:sp>
      <p:sp>
        <p:nvSpPr>
          <p:cNvPr id="37" name="TextBox 36">
            <a:extLst>
              <a:ext uri="{FF2B5EF4-FFF2-40B4-BE49-F238E27FC236}">
                <a16:creationId xmlns:a16="http://schemas.microsoft.com/office/drawing/2014/main" id="{E1992759-4951-483E-B976-F4761AAE7216}"/>
              </a:ext>
            </a:extLst>
          </p:cNvPr>
          <p:cNvSpPr txBox="1"/>
          <p:nvPr/>
        </p:nvSpPr>
        <p:spPr>
          <a:xfrm>
            <a:off x="811563" y="2623489"/>
            <a:ext cx="576000" cy="255389"/>
          </a:xfrm>
          <a:prstGeom prst="roundRect">
            <a:avLst/>
          </a:prstGeom>
          <a:noFill/>
          <a:ln>
            <a:noFill/>
          </a:ln>
        </p:spPr>
        <p:txBody>
          <a:bodyPr wrap="square" rtlCol="0">
            <a:spAutoFit/>
          </a:bodyPr>
          <a:lstStyle>
            <a:defPPr>
              <a:defRPr lang="en-US"/>
            </a:defPPr>
            <a:lvl1pPr marL="0" algn="l" defTabSz="914400" rtl="0" eaLnBrk="1" latinLnBrk="0" hangingPunct="1">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Rank</a:t>
            </a:r>
            <a:endParaRPr kumimoji="0" lang="en-US" sz="900" b="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CE59F8D-D44A-3D27-6733-08C6D007F169}"/>
              </a:ext>
            </a:extLst>
          </p:cNvPr>
          <p:cNvSpPr>
            <a:spLocks noGrp="1"/>
          </p:cNvSpPr>
          <p:nvPr>
            <p:ph type="sldNum" sz="quarter" idx="4"/>
          </p:nvPr>
        </p:nvSpPr>
        <p:spPr/>
        <p:txBody>
          <a:bodyPr/>
          <a:lstStyle/>
          <a:p>
            <a:fld id="{13DAD56E-802A-2646-A8DB-6610A51D0FC3}" type="slidenum">
              <a:rPr lang="en-IN" smtClean="0"/>
              <a:t>29</a:t>
            </a:fld>
            <a:endParaRPr lang="en-IN"/>
          </a:p>
        </p:txBody>
      </p:sp>
    </p:spTree>
    <p:extLst>
      <p:ext uri="{BB962C8B-B14F-4D97-AF65-F5344CB8AC3E}">
        <p14:creationId xmlns:p14="http://schemas.microsoft.com/office/powerpoint/2010/main" val="41990998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FDDD-BA80-41FB-9C48-715898F551F8}"/>
              </a:ext>
            </a:extLst>
          </p:cNvPr>
          <p:cNvSpPr>
            <a:spLocks noGrp="1"/>
          </p:cNvSpPr>
          <p:nvPr>
            <p:ph type="title"/>
          </p:nvPr>
        </p:nvSpPr>
        <p:spPr/>
        <p:txBody>
          <a:bodyPr>
            <a:normAutofit/>
          </a:bodyPr>
          <a:lstStyle/>
          <a:p>
            <a:pPr>
              <a:spcAft>
                <a:spcPts val="600"/>
              </a:spcAft>
            </a:pPr>
            <a:r>
              <a:rPr lang="en-CA"/>
              <a:t>BWI </a:t>
            </a:r>
            <a:r>
              <a:rPr lang="en-CA" b="1"/>
              <a:t>– Airport Performance</a:t>
            </a:r>
            <a:br>
              <a:rPr lang="en-CA"/>
            </a:br>
            <a:r>
              <a:rPr lang="en-CA" b="0">
                <a:solidFill>
                  <a:schemeClr val="bg2"/>
                </a:solidFill>
              </a:rPr>
              <a:t>Table of Contents (2/2)</a:t>
            </a:r>
          </a:p>
        </p:txBody>
      </p:sp>
      <p:graphicFrame>
        <p:nvGraphicFramePr>
          <p:cNvPr id="8" name="Table 7">
            <a:extLst>
              <a:ext uri="{FF2B5EF4-FFF2-40B4-BE49-F238E27FC236}">
                <a16:creationId xmlns:a16="http://schemas.microsoft.com/office/drawing/2014/main" id="{C32641F2-675C-4FB6-8E60-7FC8C45A4BBE}"/>
              </a:ext>
            </a:extLst>
          </p:cNvPr>
          <p:cNvGraphicFramePr>
            <a:graphicFrameLocks noGrp="1"/>
          </p:cNvGraphicFramePr>
          <p:nvPr>
            <p:extLst>
              <p:ext uri="{D42A27DB-BD31-4B8C-83A1-F6EECF244321}">
                <p14:modId xmlns:p14="http://schemas.microsoft.com/office/powerpoint/2010/main" val="2922715301"/>
              </p:ext>
            </p:extLst>
          </p:nvPr>
        </p:nvGraphicFramePr>
        <p:xfrm>
          <a:off x="645459" y="1308748"/>
          <a:ext cx="10853821" cy="2648558"/>
        </p:xfrm>
        <a:graphic>
          <a:graphicData uri="http://schemas.openxmlformats.org/drawingml/2006/table">
            <a:tbl>
              <a:tblPr firstRow="1" bandRow="1"/>
              <a:tblGrid>
                <a:gridCol w="1126341">
                  <a:extLst>
                    <a:ext uri="{9D8B030D-6E8A-4147-A177-3AD203B41FA5}">
                      <a16:colId xmlns:a16="http://schemas.microsoft.com/office/drawing/2014/main" val="635859059"/>
                    </a:ext>
                  </a:extLst>
                </a:gridCol>
                <a:gridCol w="7884380">
                  <a:extLst>
                    <a:ext uri="{9D8B030D-6E8A-4147-A177-3AD203B41FA5}">
                      <a16:colId xmlns:a16="http://schemas.microsoft.com/office/drawing/2014/main" val="2732336248"/>
                    </a:ext>
                  </a:extLst>
                </a:gridCol>
                <a:gridCol w="1843100">
                  <a:extLst>
                    <a:ext uri="{9D8B030D-6E8A-4147-A177-3AD203B41FA5}">
                      <a16:colId xmlns:a16="http://schemas.microsoft.com/office/drawing/2014/main" val="752678064"/>
                    </a:ext>
                  </a:extLst>
                </a:gridCol>
              </a:tblGrid>
              <a:tr h="315758">
                <a:tc rowSpan="13">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fr-CA" sz="2000" b="1" noProof="0">
                          <a:solidFill>
                            <a:schemeClr val="bg1"/>
                          </a:solidFill>
                          <a:latin typeface="Arial" panose="020B0604020202020204" pitchFamily="34" charset="0"/>
                          <a:cs typeface="Arial" panose="020B0604020202020204" pitchFamily="34" charset="0"/>
                        </a:rPr>
                        <a:t>4</a:t>
                      </a:r>
                      <a:endParaRPr lang="en-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CA" sz="1400" b="1">
                          <a:solidFill>
                            <a:schemeClr val="tx2"/>
                          </a:solidFill>
                        </a:rPr>
                        <a:t>BWI – Trend Over Time</a:t>
                      </a:r>
                      <a:endParaRPr lang="en-US" sz="1400" noProof="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fr-CA" sz="1400" b="1" noProof="0">
                          <a:solidFill>
                            <a:srgbClr val="003A8C"/>
                          </a:solidFill>
                          <a:latin typeface="Arial" panose="020B0604020202020204" pitchFamily="34" charset="0"/>
                          <a:cs typeface="Arial" panose="020B0604020202020204" pitchFamily="34" charset="0"/>
                        </a:rPr>
                        <a:t>28</a:t>
                      </a:r>
                    </a:p>
                  </a:txBody>
                  <a:tcPr marL="0" marR="0" marT="0" marB="0" anchor="ctr" anchorCtr="1">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100" noProof="0">
                          <a:solidFill>
                            <a:schemeClr val="tx1">
                              <a:lumMod val="65000"/>
                              <a:lumOff val="35000"/>
                            </a:schemeClr>
                          </a:solidFill>
                          <a:latin typeface="Arial" panose="020B0604020202020204" pitchFamily="34" charset="0"/>
                          <a:cs typeface="Arial" panose="020B0604020202020204" pitchFamily="34" charset="0"/>
                        </a:rPr>
                        <a:t>Overall Experience Score &amp; Rank</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29</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CA" sz="1100" noProof="0">
                          <a:solidFill>
                            <a:schemeClr val="tx1">
                              <a:lumMod val="65000"/>
                              <a:lumOff val="35000"/>
                            </a:schemeClr>
                          </a:solidFill>
                          <a:latin typeface="Arial" panose="020B0604020202020204" pitchFamily="34" charset="0"/>
                          <a:cs typeface="Arial" panose="020B0604020202020204" pitchFamily="34" charset="0"/>
                        </a:rPr>
                        <a:t>Overall Experience Score Distribution &amp; Rank</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30</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2648857"/>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Overall Satisfaction Score &amp; Rank</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31</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8387173"/>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Overall Satisfaction Score Distribution &amp; Rank</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32</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727686"/>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by Service Quality Items: Arrival at the Airport</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33</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381532"/>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by Service Quality Items: Check-in</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34</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1675897"/>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by Service Quality Items: Security Screening</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35</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653488"/>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by Service Quality Items: Border/Passport Control</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36</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4085248"/>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by Service Quality Items: Shopping/Dining</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37</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211314"/>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by Service Quality Items: Gate Areas</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38</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642493"/>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by Service Quality Items: Throughout the Airport</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39</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9164044"/>
                  </a:ext>
                </a:extLst>
              </a:tr>
              <a:tr h="194400">
                <a:tc v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endParaRPr lang="fr-CA" sz="2000" b="1" noProof="0">
                        <a:solidFill>
                          <a:schemeClr val="bg1"/>
                        </a:solidFill>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100" noProof="0">
                          <a:solidFill>
                            <a:schemeClr val="tx1">
                              <a:lumMod val="65000"/>
                              <a:lumOff val="35000"/>
                            </a:schemeClr>
                          </a:solidFill>
                          <a:latin typeface="Arial" panose="020B0604020202020204" pitchFamily="34" charset="0"/>
                          <a:cs typeface="Arial" panose="020B0604020202020204" pitchFamily="34" charset="0"/>
                        </a:rPr>
                        <a:t>Satisfaction by Service Quality Items: Airport Atmosphere</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100" noProof="0">
                          <a:solidFill>
                            <a:schemeClr val="tx1">
                              <a:lumMod val="65000"/>
                              <a:lumOff val="35000"/>
                            </a:schemeClr>
                          </a:solidFill>
                          <a:latin typeface="Arial" panose="020B0604020202020204" pitchFamily="34" charset="0"/>
                          <a:cs typeface="Arial" panose="020B0604020202020204" pitchFamily="34" charset="0"/>
                        </a:rPr>
                        <a:t>41</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097890"/>
                  </a:ext>
                </a:extLst>
              </a:tr>
            </a:tbl>
          </a:graphicData>
        </a:graphic>
      </p:graphicFrame>
      <p:sp>
        <p:nvSpPr>
          <p:cNvPr id="5" name="Slide Number Placeholder 4">
            <a:extLst>
              <a:ext uri="{FF2B5EF4-FFF2-40B4-BE49-F238E27FC236}">
                <a16:creationId xmlns:a16="http://schemas.microsoft.com/office/drawing/2014/main" id="{241339F0-3BB7-966C-3410-FD8A7D5151D0}"/>
              </a:ext>
            </a:extLst>
          </p:cNvPr>
          <p:cNvSpPr>
            <a:spLocks noGrp="1"/>
          </p:cNvSpPr>
          <p:nvPr>
            <p:ph type="sldNum" sz="quarter" idx="4"/>
          </p:nvPr>
        </p:nvSpPr>
        <p:spPr/>
        <p:txBody>
          <a:bodyPr/>
          <a:lstStyle/>
          <a:p>
            <a:fld id="{13DAD56E-802A-2646-A8DB-6610A51D0FC3}" type="slidenum">
              <a:rPr lang="en-IN" smtClean="0"/>
              <a:t>3</a:t>
            </a:fld>
            <a:endParaRPr lang="en-IN"/>
          </a:p>
        </p:txBody>
      </p:sp>
    </p:spTree>
    <p:extLst>
      <p:ext uri="{BB962C8B-B14F-4D97-AF65-F5344CB8AC3E}">
        <p14:creationId xmlns:p14="http://schemas.microsoft.com/office/powerpoint/2010/main" val="20258982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571C9213-6E79-4EC6-ACB2-789D14EA1DEB}"/>
              </a:ext>
            </a:extLst>
          </p:cNvPr>
          <p:cNvGraphicFramePr>
            <a:graphicFrameLocks noGrp="1"/>
          </p:cNvGraphicFramePr>
          <p:nvPr/>
        </p:nvGraphicFramePr>
        <p:xfrm>
          <a:off x="1323975" y="1669134"/>
          <a:ext cx="10296000" cy="4032000"/>
        </p:xfrm>
        <a:graphic>
          <a:graphicData uri="http://schemas.openxmlformats.org/drawingml/2006/table">
            <a:tbl>
              <a:tblPr firstRow="1" bandRow="1">
                <a:tableStyleId>{2D5ABB26-0587-4C30-8999-92F81FD0307C}</a:tableStyleId>
              </a:tblPr>
              <a:tblGrid>
                <a:gridCol w="514800">
                  <a:extLst>
                    <a:ext uri="{9D8B030D-6E8A-4147-A177-3AD203B41FA5}">
                      <a16:colId xmlns:a16="http://schemas.microsoft.com/office/drawing/2014/main" val="1401977169"/>
                    </a:ext>
                  </a:extLst>
                </a:gridCol>
                <a:gridCol w="514800">
                  <a:extLst>
                    <a:ext uri="{9D8B030D-6E8A-4147-A177-3AD203B41FA5}">
                      <a16:colId xmlns:a16="http://schemas.microsoft.com/office/drawing/2014/main" val="3566488570"/>
                    </a:ext>
                  </a:extLst>
                </a:gridCol>
                <a:gridCol w="514800">
                  <a:extLst>
                    <a:ext uri="{9D8B030D-6E8A-4147-A177-3AD203B41FA5}">
                      <a16:colId xmlns:a16="http://schemas.microsoft.com/office/drawing/2014/main" val="1223499999"/>
                    </a:ext>
                  </a:extLst>
                </a:gridCol>
                <a:gridCol w="514800">
                  <a:extLst>
                    <a:ext uri="{9D8B030D-6E8A-4147-A177-3AD203B41FA5}">
                      <a16:colId xmlns:a16="http://schemas.microsoft.com/office/drawing/2014/main" val="3162286302"/>
                    </a:ext>
                  </a:extLst>
                </a:gridCol>
                <a:gridCol w="514800">
                  <a:extLst>
                    <a:ext uri="{9D8B030D-6E8A-4147-A177-3AD203B41FA5}">
                      <a16:colId xmlns:a16="http://schemas.microsoft.com/office/drawing/2014/main" val="2004309604"/>
                    </a:ext>
                  </a:extLst>
                </a:gridCol>
                <a:gridCol w="514800">
                  <a:extLst>
                    <a:ext uri="{9D8B030D-6E8A-4147-A177-3AD203B41FA5}">
                      <a16:colId xmlns:a16="http://schemas.microsoft.com/office/drawing/2014/main" val="3983200795"/>
                    </a:ext>
                  </a:extLst>
                </a:gridCol>
                <a:gridCol w="514800">
                  <a:extLst>
                    <a:ext uri="{9D8B030D-6E8A-4147-A177-3AD203B41FA5}">
                      <a16:colId xmlns:a16="http://schemas.microsoft.com/office/drawing/2014/main" val="625178962"/>
                    </a:ext>
                  </a:extLst>
                </a:gridCol>
                <a:gridCol w="514800">
                  <a:extLst>
                    <a:ext uri="{9D8B030D-6E8A-4147-A177-3AD203B41FA5}">
                      <a16:colId xmlns:a16="http://schemas.microsoft.com/office/drawing/2014/main" val="551354313"/>
                    </a:ext>
                  </a:extLst>
                </a:gridCol>
                <a:gridCol w="514800">
                  <a:extLst>
                    <a:ext uri="{9D8B030D-6E8A-4147-A177-3AD203B41FA5}">
                      <a16:colId xmlns:a16="http://schemas.microsoft.com/office/drawing/2014/main" val="1404603820"/>
                    </a:ext>
                  </a:extLst>
                </a:gridCol>
                <a:gridCol w="514800">
                  <a:extLst>
                    <a:ext uri="{9D8B030D-6E8A-4147-A177-3AD203B41FA5}">
                      <a16:colId xmlns:a16="http://schemas.microsoft.com/office/drawing/2014/main" val="3607400022"/>
                    </a:ext>
                  </a:extLst>
                </a:gridCol>
                <a:gridCol w="514800">
                  <a:extLst>
                    <a:ext uri="{9D8B030D-6E8A-4147-A177-3AD203B41FA5}">
                      <a16:colId xmlns:a16="http://schemas.microsoft.com/office/drawing/2014/main" val="2730871511"/>
                    </a:ext>
                  </a:extLst>
                </a:gridCol>
                <a:gridCol w="514800">
                  <a:extLst>
                    <a:ext uri="{9D8B030D-6E8A-4147-A177-3AD203B41FA5}">
                      <a16:colId xmlns:a16="http://schemas.microsoft.com/office/drawing/2014/main" val="1778122564"/>
                    </a:ext>
                  </a:extLst>
                </a:gridCol>
                <a:gridCol w="514800">
                  <a:extLst>
                    <a:ext uri="{9D8B030D-6E8A-4147-A177-3AD203B41FA5}">
                      <a16:colId xmlns:a16="http://schemas.microsoft.com/office/drawing/2014/main" val="519990094"/>
                    </a:ext>
                  </a:extLst>
                </a:gridCol>
                <a:gridCol w="514800">
                  <a:extLst>
                    <a:ext uri="{9D8B030D-6E8A-4147-A177-3AD203B41FA5}">
                      <a16:colId xmlns:a16="http://schemas.microsoft.com/office/drawing/2014/main" val="2553111077"/>
                    </a:ext>
                  </a:extLst>
                </a:gridCol>
                <a:gridCol w="514800">
                  <a:extLst>
                    <a:ext uri="{9D8B030D-6E8A-4147-A177-3AD203B41FA5}">
                      <a16:colId xmlns:a16="http://schemas.microsoft.com/office/drawing/2014/main" val="4260175570"/>
                    </a:ext>
                  </a:extLst>
                </a:gridCol>
                <a:gridCol w="514800">
                  <a:extLst>
                    <a:ext uri="{9D8B030D-6E8A-4147-A177-3AD203B41FA5}">
                      <a16:colId xmlns:a16="http://schemas.microsoft.com/office/drawing/2014/main" val="3364088831"/>
                    </a:ext>
                  </a:extLst>
                </a:gridCol>
                <a:gridCol w="514800">
                  <a:extLst>
                    <a:ext uri="{9D8B030D-6E8A-4147-A177-3AD203B41FA5}">
                      <a16:colId xmlns:a16="http://schemas.microsoft.com/office/drawing/2014/main" val="1365685762"/>
                    </a:ext>
                  </a:extLst>
                </a:gridCol>
                <a:gridCol w="514800">
                  <a:extLst>
                    <a:ext uri="{9D8B030D-6E8A-4147-A177-3AD203B41FA5}">
                      <a16:colId xmlns:a16="http://schemas.microsoft.com/office/drawing/2014/main" val="50608478"/>
                    </a:ext>
                  </a:extLst>
                </a:gridCol>
                <a:gridCol w="514800">
                  <a:extLst>
                    <a:ext uri="{9D8B030D-6E8A-4147-A177-3AD203B41FA5}">
                      <a16:colId xmlns:a16="http://schemas.microsoft.com/office/drawing/2014/main" val="1244833478"/>
                    </a:ext>
                  </a:extLst>
                </a:gridCol>
                <a:gridCol w="514800">
                  <a:extLst>
                    <a:ext uri="{9D8B030D-6E8A-4147-A177-3AD203B41FA5}">
                      <a16:colId xmlns:a16="http://schemas.microsoft.com/office/drawing/2014/main" val="3212305193"/>
                    </a:ext>
                  </a:extLst>
                </a:gridCol>
              </a:tblGrid>
              <a:tr h="4032000">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3175" cap="flat" cmpd="sng" algn="ctr">
                      <a:solidFill>
                        <a:srgbClr val="808080"/>
                      </a:solidFill>
                      <a:prstDash val="dash"/>
                      <a:round/>
                      <a:headEnd type="none" w="med" len="med"/>
                      <a:tailEnd type="none" w="med" len="med"/>
                    </a:ln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4547754"/>
                  </a:ext>
                </a:extLst>
              </a:tr>
            </a:tbl>
          </a:graphicData>
        </a:graphic>
      </p:graphicFrame>
      <p:sp>
        <p:nvSpPr>
          <p:cNvPr id="2" name="Title 1">
            <a:extLst>
              <a:ext uri="{FF2B5EF4-FFF2-40B4-BE49-F238E27FC236}">
                <a16:creationId xmlns:a16="http://schemas.microsoft.com/office/drawing/2014/main" id="{F9EEB654-41AD-4E0D-814C-87F3BDF962F6}"/>
              </a:ext>
            </a:extLst>
          </p:cNvPr>
          <p:cNvSpPr>
            <a:spLocks noGrp="1"/>
          </p:cNvSpPr>
          <p:nvPr>
            <p:ph type="title"/>
          </p:nvPr>
        </p:nvSpPr>
        <p:spPr/>
        <p:txBody>
          <a:bodyPr>
            <a:normAutofit/>
          </a:bodyPr>
          <a:lstStyle/>
          <a:p>
            <a:r>
              <a:rPr lang="en-CA"/>
              <a:t>BWI – Trend Over Time</a:t>
            </a:r>
            <a:endParaRPr lang="en-CA" b="1"/>
          </a:p>
        </p:txBody>
      </p:sp>
      <p:sp>
        <p:nvSpPr>
          <p:cNvPr id="6" name="Text Placeholder 5">
            <a:extLst>
              <a:ext uri="{FF2B5EF4-FFF2-40B4-BE49-F238E27FC236}">
                <a16:creationId xmlns:a16="http://schemas.microsoft.com/office/drawing/2014/main" id="{3B396EB7-E504-4028-91DA-080E2C3C7384}"/>
              </a:ext>
            </a:extLst>
          </p:cNvPr>
          <p:cNvSpPr>
            <a:spLocks noGrp="1"/>
          </p:cNvSpPr>
          <p:nvPr>
            <p:ph type="body" sz="quarter" idx="10"/>
          </p:nvPr>
        </p:nvSpPr>
        <p:spPr/>
        <p:txBody>
          <a:bodyPr>
            <a:normAutofit/>
          </a:bodyPr>
          <a:lstStyle/>
          <a:p>
            <a:r>
              <a:rPr lang="en-CA"/>
              <a:t>Overall Experience Score Distribution &amp; Rank</a:t>
            </a:r>
          </a:p>
        </p:txBody>
      </p:sp>
      <p:sp>
        <p:nvSpPr>
          <p:cNvPr id="15" name="Rectangle 14">
            <a:extLst>
              <a:ext uri="{FF2B5EF4-FFF2-40B4-BE49-F238E27FC236}">
                <a16:creationId xmlns:a16="http://schemas.microsoft.com/office/drawing/2014/main" id="{EE52D68C-F89C-4AFE-AE06-01B478879009}"/>
              </a:ext>
            </a:extLst>
          </p:cNvPr>
          <p:cNvSpPr/>
          <p:nvPr/>
        </p:nvSpPr>
        <p:spPr>
          <a:xfrm>
            <a:off x="342900" y="6159374"/>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lvl="0">
              <a:defRPr/>
            </a:pPr>
            <a:r>
              <a:rPr lang="en-IN" sz="800" i="1">
                <a:solidFill>
                  <a:prstClr val="black">
                    <a:lumMod val="85000"/>
                    <a:lumOff val="15000"/>
                  </a:prstClr>
                </a:solidFill>
                <a:latin typeface="Arial" panose="020B0604020202020204" pitchFamily="34" charset="0"/>
                <a:cs typeface="Arial" panose="020B0604020202020204" pitchFamily="34" charset="0"/>
              </a:rPr>
              <a:t>Q4. How would you rate your EXPERIENCE today at THIS airport?</a:t>
            </a:r>
          </a:p>
          <a:p>
            <a:pPr lvl="0">
              <a:defRPr/>
            </a:pPr>
            <a:r>
              <a:rPr lang="en-IN" sz="800" i="1">
                <a:solidFill>
                  <a:prstClr val="black">
                    <a:lumMod val="85000"/>
                    <a:lumOff val="15000"/>
                  </a:prstClr>
                </a:solidFill>
                <a:latin typeface="Arial" panose="020B0604020202020204" pitchFamily="34" charset="0"/>
                <a:cs typeface="Arial" panose="020B0604020202020204" pitchFamily="34" charset="0"/>
              </a:rPr>
              <a:t>Rank is based on all ASQ participating airports for each quarter. </a:t>
            </a:r>
          </a:p>
        </p:txBody>
      </p:sp>
      <p:graphicFrame>
        <p:nvGraphicFramePr>
          <p:cNvPr id="24" name="Table 31">
            <a:extLst>
              <a:ext uri="{FF2B5EF4-FFF2-40B4-BE49-F238E27FC236}">
                <a16:creationId xmlns:a16="http://schemas.microsoft.com/office/drawing/2014/main" id="{91318C7C-BB3E-4FB5-9CAD-3A05413B54F9}"/>
              </a:ext>
            </a:extLst>
          </p:cNvPr>
          <p:cNvGraphicFramePr>
            <a:graphicFrameLocks noGrp="1"/>
          </p:cNvGraphicFramePr>
          <p:nvPr/>
        </p:nvGraphicFramePr>
        <p:xfrm>
          <a:off x="1327238" y="1470416"/>
          <a:ext cx="10296000" cy="360000"/>
        </p:xfrm>
        <a:graphic>
          <a:graphicData uri="http://schemas.openxmlformats.org/drawingml/2006/table">
            <a:tbl>
              <a:tblPr firstRow="1" bandRow="1">
                <a:tableStyleId>{2D5ABB26-0587-4C30-8999-92F81FD0307C}</a:tableStyleId>
              </a:tblPr>
              <a:tblGrid>
                <a:gridCol w="514800">
                  <a:extLst>
                    <a:ext uri="{9D8B030D-6E8A-4147-A177-3AD203B41FA5}">
                      <a16:colId xmlns:a16="http://schemas.microsoft.com/office/drawing/2014/main" val="2269326675"/>
                    </a:ext>
                  </a:extLst>
                </a:gridCol>
                <a:gridCol w="514800">
                  <a:extLst>
                    <a:ext uri="{9D8B030D-6E8A-4147-A177-3AD203B41FA5}">
                      <a16:colId xmlns:a16="http://schemas.microsoft.com/office/drawing/2014/main" val="1841846241"/>
                    </a:ext>
                  </a:extLst>
                </a:gridCol>
                <a:gridCol w="514800">
                  <a:extLst>
                    <a:ext uri="{9D8B030D-6E8A-4147-A177-3AD203B41FA5}">
                      <a16:colId xmlns:a16="http://schemas.microsoft.com/office/drawing/2014/main" val="779423414"/>
                    </a:ext>
                  </a:extLst>
                </a:gridCol>
                <a:gridCol w="514800">
                  <a:extLst>
                    <a:ext uri="{9D8B030D-6E8A-4147-A177-3AD203B41FA5}">
                      <a16:colId xmlns:a16="http://schemas.microsoft.com/office/drawing/2014/main" val="759589288"/>
                    </a:ext>
                  </a:extLst>
                </a:gridCol>
                <a:gridCol w="514800">
                  <a:extLst>
                    <a:ext uri="{9D8B030D-6E8A-4147-A177-3AD203B41FA5}">
                      <a16:colId xmlns:a16="http://schemas.microsoft.com/office/drawing/2014/main" val="1973022421"/>
                    </a:ext>
                  </a:extLst>
                </a:gridCol>
                <a:gridCol w="514800">
                  <a:extLst>
                    <a:ext uri="{9D8B030D-6E8A-4147-A177-3AD203B41FA5}">
                      <a16:colId xmlns:a16="http://schemas.microsoft.com/office/drawing/2014/main" val="4082098051"/>
                    </a:ext>
                  </a:extLst>
                </a:gridCol>
                <a:gridCol w="514800">
                  <a:extLst>
                    <a:ext uri="{9D8B030D-6E8A-4147-A177-3AD203B41FA5}">
                      <a16:colId xmlns:a16="http://schemas.microsoft.com/office/drawing/2014/main" val="1621447182"/>
                    </a:ext>
                  </a:extLst>
                </a:gridCol>
                <a:gridCol w="514800">
                  <a:extLst>
                    <a:ext uri="{9D8B030D-6E8A-4147-A177-3AD203B41FA5}">
                      <a16:colId xmlns:a16="http://schemas.microsoft.com/office/drawing/2014/main" val="1784335942"/>
                    </a:ext>
                  </a:extLst>
                </a:gridCol>
                <a:gridCol w="514800">
                  <a:extLst>
                    <a:ext uri="{9D8B030D-6E8A-4147-A177-3AD203B41FA5}">
                      <a16:colId xmlns:a16="http://schemas.microsoft.com/office/drawing/2014/main" val="145685820"/>
                    </a:ext>
                  </a:extLst>
                </a:gridCol>
                <a:gridCol w="514800">
                  <a:extLst>
                    <a:ext uri="{9D8B030D-6E8A-4147-A177-3AD203B41FA5}">
                      <a16:colId xmlns:a16="http://schemas.microsoft.com/office/drawing/2014/main" val="2317899157"/>
                    </a:ext>
                  </a:extLst>
                </a:gridCol>
                <a:gridCol w="514800">
                  <a:extLst>
                    <a:ext uri="{9D8B030D-6E8A-4147-A177-3AD203B41FA5}">
                      <a16:colId xmlns:a16="http://schemas.microsoft.com/office/drawing/2014/main" val="3001105204"/>
                    </a:ext>
                  </a:extLst>
                </a:gridCol>
                <a:gridCol w="514800">
                  <a:extLst>
                    <a:ext uri="{9D8B030D-6E8A-4147-A177-3AD203B41FA5}">
                      <a16:colId xmlns:a16="http://schemas.microsoft.com/office/drawing/2014/main" val="2105003516"/>
                    </a:ext>
                  </a:extLst>
                </a:gridCol>
                <a:gridCol w="514800">
                  <a:extLst>
                    <a:ext uri="{9D8B030D-6E8A-4147-A177-3AD203B41FA5}">
                      <a16:colId xmlns:a16="http://schemas.microsoft.com/office/drawing/2014/main" val="1987031146"/>
                    </a:ext>
                  </a:extLst>
                </a:gridCol>
                <a:gridCol w="514800">
                  <a:extLst>
                    <a:ext uri="{9D8B030D-6E8A-4147-A177-3AD203B41FA5}">
                      <a16:colId xmlns:a16="http://schemas.microsoft.com/office/drawing/2014/main" val="3729774165"/>
                    </a:ext>
                  </a:extLst>
                </a:gridCol>
                <a:gridCol w="514800">
                  <a:extLst>
                    <a:ext uri="{9D8B030D-6E8A-4147-A177-3AD203B41FA5}">
                      <a16:colId xmlns:a16="http://schemas.microsoft.com/office/drawing/2014/main" val="3008468252"/>
                    </a:ext>
                  </a:extLst>
                </a:gridCol>
                <a:gridCol w="514800">
                  <a:extLst>
                    <a:ext uri="{9D8B030D-6E8A-4147-A177-3AD203B41FA5}">
                      <a16:colId xmlns:a16="http://schemas.microsoft.com/office/drawing/2014/main" val="1890123188"/>
                    </a:ext>
                  </a:extLst>
                </a:gridCol>
                <a:gridCol w="514800">
                  <a:extLst>
                    <a:ext uri="{9D8B030D-6E8A-4147-A177-3AD203B41FA5}">
                      <a16:colId xmlns:a16="http://schemas.microsoft.com/office/drawing/2014/main" val="178912396"/>
                    </a:ext>
                  </a:extLst>
                </a:gridCol>
                <a:gridCol w="514800">
                  <a:extLst>
                    <a:ext uri="{9D8B030D-6E8A-4147-A177-3AD203B41FA5}">
                      <a16:colId xmlns:a16="http://schemas.microsoft.com/office/drawing/2014/main" val="3604495306"/>
                    </a:ext>
                  </a:extLst>
                </a:gridCol>
                <a:gridCol w="514800">
                  <a:extLst>
                    <a:ext uri="{9D8B030D-6E8A-4147-A177-3AD203B41FA5}">
                      <a16:colId xmlns:a16="http://schemas.microsoft.com/office/drawing/2014/main" val="2134436158"/>
                    </a:ext>
                  </a:extLst>
                </a:gridCol>
                <a:gridCol w="514800">
                  <a:extLst>
                    <a:ext uri="{9D8B030D-6E8A-4147-A177-3AD203B41FA5}">
                      <a16:colId xmlns:a16="http://schemas.microsoft.com/office/drawing/2014/main" val="2776587491"/>
                    </a:ext>
                  </a:extLst>
                </a:gridCol>
              </a:tblGrid>
              <a:tr h="360000">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244</a:t>
                      </a:r>
                    </a:p>
                  </a:txBody>
                  <a:tcPr marL="6350" marR="6350" marT="6350" marB="0" anchor="ctr">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260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271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283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319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711472063"/>
                  </a:ext>
                </a:extLst>
              </a:tr>
            </a:tbl>
          </a:graphicData>
        </a:graphic>
      </p:graphicFrame>
      <p:sp>
        <p:nvSpPr>
          <p:cNvPr id="25" name="TextBox 24">
            <a:extLst>
              <a:ext uri="{FF2B5EF4-FFF2-40B4-BE49-F238E27FC236}">
                <a16:creationId xmlns:a16="http://schemas.microsoft.com/office/drawing/2014/main" id="{0D16AB5F-CA24-4BB5-B409-30D113DE3449}"/>
              </a:ext>
            </a:extLst>
          </p:cNvPr>
          <p:cNvSpPr txBox="1"/>
          <p:nvPr/>
        </p:nvSpPr>
        <p:spPr>
          <a:xfrm>
            <a:off x="55563" y="1478012"/>
            <a:ext cx="133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Participating</a:t>
            </a:r>
          </a:p>
          <a:p>
            <a:pPr marL="0" marR="0" lvl="0" indent="0" algn="r" defTabSz="914400" rtl="0" eaLnBrk="1" fontAlgn="auto" latinLnBrk="0" hangingPunct="1">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Airports</a:t>
            </a:r>
          </a:p>
        </p:txBody>
      </p:sp>
      <p:graphicFrame>
        <p:nvGraphicFramePr>
          <p:cNvPr id="14" name="Chart 13">
            <a:extLst>
              <a:ext uri="{FF2B5EF4-FFF2-40B4-BE49-F238E27FC236}">
                <a16:creationId xmlns:a16="http://schemas.microsoft.com/office/drawing/2014/main" id="{36F0F833-D514-44BB-83E5-F23215420DBE}"/>
              </a:ext>
            </a:extLst>
          </p:cNvPr>
          <p:cNvGraphicFramePr/>
          <p:nvPr/>
        </p:nvGraphicFramePr>
        <p:xfrm>
          <a:off x="923925" y="2038551"/>
          <a:ext cx="10829930" cy="1197864"/>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E1992759-4951-483E-B976-F4761AAE7216}"/>
              </a:ext>
            </a:extLst>
          </p:cNvPr>
          <p:cNvSpPr txBox="1"/>
          <p:nvPr/>
        </p:nvSpPr>
        <p:spPr>
          <a:xfrm>
            <a:off x="811563" y="2623489"/>
            <a:ext cx="576000" cy="255389"/>
          </a:xfrm>
          <a:prstGeom prst="roundRect">
            <a:avLst/>
          </a:prstGeom>
          <a:noFill/>
          <a:ln>
            <a:noFill/>
          </a:ln>
        </p:spPr>
        <p:txBody>
          <a:bodyPr wrap="square" rtlCol="0">
            <a:spAutoFit/>
          </a:bodyPr>
          <a:lstStyle>
            <a:defPPr>
              <a:defRPr lang="en-US"/>
            </a:defPPr>
            <a:lvl1pPr marL="0" algn="l" defTabSz="914400" rtl="0" eaLnBrk="1" latinLnBrk="0" hangingPunct="1">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Rank</a:t>
            </a:r>
            <a:endParaRPr kumimoji="0" lang="en-US" sz="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grpSp>
        <p:nvGrpSpPr>
          <p:cNvPr id="18" name="Group 17">
            <a:extLst>
              <a:ext uri="{FF2B5EF4-FFF2-40B4-BE49-F238E27FC236}">
                <a16:creationId xmlns:a16="http://schemas.microsoft.com/office/drawing/2014/main" id="{27B958BB-D25A-4524-8D7A-C35DC8A2BA9C}"/>
              </a:ext>
            </a:extLst>
          </p:cNvPr>
          <p:cNvGrpSpPr/>
          <p:nvPr/>
        </p:nvGrpSpPr>
        <p:grpSpPr>
          <a:xfrm>
            <a:off x="3535376" y="5846757"/>
            <a:ext cx="5516639" cy="286286"/>
            <a:chOff x="4084016" y="5582597"/>
            <a:chExt cx="5516639" cy="286286"/>
          </a:xfrm>
        </p:grpSpPr>
        <p:sp>
          <p:nvSpPr>
            <p:cNvPr id="19" name="Oval 18">
              <a:extLst>
                <a:ext uri="{FF2B5EF4-FFF2-40B4-BE49-F238E27FC236}">
                  <a16:creationId xmlns:a16="http://schemas.microsoft.com/office/drawing/2014/main" id="{3F0ABD65-708D-49F4-B83B-7EF383F0482A}"/>
                </a:ext>
              </a:extLst>
            </p:cNvPr>
            <p:cNvSpPr/>
            <p:nvPr/>
          </p:nvSpPr>
          <p:spPr>
            <a:xfrm>
              <a:off x="4084016" y="5687644"/>
              <a:ext cx="91440" cy="86929"/>
            </a:xfrm>
            <a:prstGeom prst="ellipse">
              <a:avLst/>
            </a:prstGeom>
            <a:solidFill>
              <a:schemeClr val="bg1">
                <a:lumMod val="50000"/>
              </a:schemeClr>
            </a:solidFill>
            <a:ln>
              <a:solidFill>
                <a:schemeClr val="bg1">
                  <a:lumMod val="5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tx1">
                    <a:lumMod val="65000"/>
                    <a:lumOff val="35000"/>
                  </a:schemeClr>
                </a:solidFill>
              </a:endParaRPr>
            </a:p>
          </p:txBody>
        </p:sp>
        <p:sp>
          <p:nvSpPr>
            <p:cNvPr id="20" name="Oval 19">
              <a:extLst>
                <a:ext uri="{FF2B5EF4-FFF2-40B4-BE49-F238E27FC236}">
                  <a16:creationId xmlns:a16="http://schemas.microsoft.com/office/drawing/2014/main" id="{38366725-11DE-4482-9A74-F1EB338A51BB}"/>
                </a:ext>
              </a:extLst>
            </p:cNvPr>
            <p:cNvSpPr/>
            <p:nvPr/>
          </p:nvSpPr>
          <p:spPr>
            <a:xfrm>
              <a:off x="6089918" y="5687644"/>
              <a:ext cx="91440" cy="86929"/>
            </a:xfrm>
            <a:prstGeom prst="ellipse">
              <a:avLst/>
            </a:prstGeom>
            <a:solidFill>
              <a:schemeClr val="bg2"/>
            </a:solidFill>
            <a:ln>
              <a:solidFill>
                <a:schemeClr val="bg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tx1">
                    <a:lumMod val="65000"/>
                    <a:lumOff val="35000"/>
                  </a:schemeClr>
                </a:solidFill>
              </a:endParaRPr>
            </a:p>
          </p:txBody>
        </p:sp>
        <p:sp>
          <p:nvSpPr>
            <p:cNvPr id="23" name="Oval 22">
              <a:extLst>
                <a:ext uri="{FF2B5EF4-FFF2-40B4-BE49-F238E27FC236}">
                  <a16:creationId xmlns:a16="http://schemas.microsoft.com/office/drawing/2014/main" id="{CB3B8CAA-6FD1-45FC-BB96-7A42BB84F244}"/>
                </a:ext>
              </a:extLst>
            </p:cNvPr>
            <p:cNvSpPr/>
            <p:nvPr/>
          </p:nvSpPr>
          <p:spPr>
            <a:xfrm>
              <a:off x="7381890" y="5687644"/>
              <a:ext cx="91440" cy="86929"/>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tx1">
                    <a:lumMod val="65000"/>
                    <a:lumOff val="35000"/>
                  </a:schemeClr>
                </a:solidFill>
              </a:endParaRPr>
            </a:p>
          </p:txBody>
        </p:sp>
        <p:sp>
          <p:nvSpPr>
            <p:cNvPr id="26" name="TextBox 25">
              <a:extLst>
                <a:ext uri="{FF2B5EF4-FFF2-40B4-BE49-F238E27FC236}">
                  <a16:creationId xmlns:a16="http://schemas.microsoft.com/office/drawing/2014/main" id="{EF318657-A36F-4D65-858A-3CD7C3AFF9E2}"/>
                </a:ext>
              </a:extLst>
            </p:cNvPr>
            <p:cNvSpPr txBox="1"/>
            <p:nvPr/>
          </p:nvSpPr>
          <p:spPr>
            <a:xfrm>
              <a:off x="4171818" y="5591884"/>
              <a:ext cx="162423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Poor (1) + Fair (2)</a:t>
              </a:r>
            </a:p>
          </p:txBody>
        </p:sp>
        <p:sp>
          <p:nvSpPr>
            <p:cNvPr id="27" name="TextBox 26">
              <a:extLst>
                <a:ext uri="{FF2B5EF4-FFF2-40B4-BE49-F238E27FC236}">
                  <a16:creationId xmlns:a16="http://schemas.microsoft.com/office/drawing/2014/main" id="{01BFB046-3D1B-4F58-BE60-984B85E5D06A}"/>
                </a:ext>
              </a:extLst>
            </p:cNvPr>
            <p:cNvSpPr txBox="1"/>
            <p:nvPr/>
          </p:nvSpPr>
          <p:spPr>
            <a:xfrm>
              <a:off x="6181358" y="5585601"/>
              <a:ext cx="81522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a:solidFill>
                    <a:schemeClr val="tx1">
                      <a:lumMod val="65000"/>
                      <a:lumOff val="35000"/>
                    </a:schemeClr>
                  </a:solidFill>
                  <a:latin typeface="Arial" panose="020B0604020202020204" pitchFamily="34" charset="0"/>
                  <a:cs typeface="Arial" panose="020B0604020202020204" pitchFamily="34" charset="0"/>
                </a:rPr>
                <a:t>Good (3)</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B92D412-4942-4CA6-83C0-C27B301E218F}"/>
                </a:ext>
              </a:extLst>
            </p:cNvPr>
            <p:cNvSpPr txBox="1"/>
            <p:nvPr/>
          </p:nvSpPr>
          <p:spPr>
            <a:xfrm>
              <a:off x="7440655" y="5582597"/>
              <a:ext cx="2160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a:solidFill>
                    <a:schemeClr val="tx1">
                      <a:lumMod val="65000"/>
                      <a:lumOff val="35000"/>
                    </a:schemeClr>
                  </a:solidFill>
                  <a:latin typeface="Arial" panose="020B0604020202020204" pitchFamily="34" charset="0"/>
                  <a:cs typeface="Arial" panose="020B0604020202020204" pitchFamily="34" charset="0"/>
                </a:rPr>
                <a:t>Very Good (4) + Excellent (5)</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1" name="Content Placeholder 2">
            <a:extLst>
              <a:ext uri="{FF2B5EF4-FFF2-40B4-BE49-F238E27FC236}">
                <a16:creationId xmlns:a16="http://schemas.microsoft.com/office/drawing/2014/main" id="{4988BBC7-3877-414C-849B-E4FB41BDB54D}"/>
              </a:ext>
            </a:extLst>
          </p:cNvPr>
          <p:cNvSpPr txBox="1"/>
          <p:nvPr/>
        </p:nvSpPr>
        <p:spPr>
          <a:xfrm>
            <a:off x="3316681" y="6323782"/>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sp>
        <p:nvSpPr>
          <p:cNvPr id="5" name="Slide Number Placeholder 4">
            <a:extLst>
              <a:ext uri="{FF2B5EF4-FFF2-40B4-BE49-F238E27FC236}">
                <a16:creationId xmlns:a16="http://schemas.microsoft.com/office/drawing/2014/main" id="{EC6BB9A2-E9B8-9A98-5155-410D8603B193}"/>
              </a:ext>
            </a:extLst>
          </p:cNvPr>
          <p:cNvSpPr>
            <a:spLocks noGrp="1"/>
          </p:cNvSpPr>
          <p:nvPr>
            <p:ph type="sldNum" sz="quarter" idx="4"/>
          </p:nvPr>
        </p:nvSpPr>
        <p:spPr/>
        <p:txBody>
          <a:bodyPr/>
          <a:lstStyle/>
          <a:p>
            <a:fld id="{13DAD56E-802A-2646-A8DB-6610A51D0FC3}" type="slidenum">
              <a:rPr lang="en-IN" smtClean="0"/>
              <a:t>30</a:t>
            </a:fld>
            <a:endParaRPr lang="en-IN"/>
          </a:p>
        </p:txBody>
      </p:sp>
      <p:graphicFrame>
        <p:nvGraphicFramePr>
          <p:cNvPr id="8" name="Chart 16">
            <a:extLst>
              <a:ext uri="{FF2B5EF4-FFF2-40B4-BE49-F238E27FC236}">
                <a16:creationId xmlns:a16="http://schemas.microsoft.com/office/drawing/2014/main" id="{684DE66E-F90A-A6E8-C020-182E3BF86695}"/>
              </a:ext>
            </a:extLst>
          </p:cNvPr>
          <p:cNvGraphicFramePr/>
          <p:nvPr>
            <p:extLst>
              <p:ext uri="{D42A27DB-BD31-4B8C-83A1-F6EECF244321}">
                <p14:modId xmlns:p14="http://schemas.microsoft.com/office/powerpoint/2010/main" val="1860734532"/>
              </p:ext>
            </p:extLst>
          </p:nvPr>
        </p:nvGraphicFramePr>
        <p:xfrm>
          <a:off x="1190625" y="1985327"/>
          <a:ext cx="10570585" cy="38036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01372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99ACE4F-6A18-4447-A04D-DEAE54FE8A4C}"/>
              </a:ext>
            </a:extLst>
          </p:cNvPr>
          <p:cNvGraphicFramePr>
            <a:graphicFrameLocks noGrp="1"/>
          </p:cNvGraphicFramePr>
          <p:nvPr>
            <p:extLst>
              <p:ext uri="{D42A27DB-BD31-4B8C-83A1-F6EECF244321}">
                <p14:modId xmlns:p14="http://schemas.microsoft.com/office/powerpoint/2010/main" val="2774209344"/>
              </p:ext>
            </p:extLst>
          </p:nvPr>
        </p:nvGraphicFramePr>
        <p:xfrm>
          <a:off x="1323975" y="1669134"/>
          <a:ext cx="10296000" cy="4032000"/>
        </p:xfrm>
        <a:graphic>
          <a:graphicData uri="http://schemas.openxmlformats.org/drawingml/2006/table">
            <a:tbl>
              <a:tblPr firstRow="1" bandRow="1">
                <a:tableStyleId>{2D5ABB26-0587-4C30-8999-92F81FD0307C}</a:tableStyleId>
              </a:tblPr>
              <a:tblGrid>
                <a:gridCol w="514800">
                  <a:extLst>
                    <a:ext uri="{9D8B030D-6E8A-4147-A177-3AD203B41FA5}">
                      <a16:colId xmlns:a16="http://schemas.microsoft.com/office/drawing/2014/main" val="1401977169"/>
                    </a:ext>
                  </a:extLst>
                </a:gridCol>
                <a:gridCol w="514800">
                  <a:extLst>
                    <a:ext uri="{9D8B030D-6E8A-4147-A177-3AD203B41FA5}">
                      <a16:colId xmlns:a16="http://schemas.microsoft.com/office/drawing/2014/main" val="3566488570"/>
                    </a:ext>
                  </a:extLst>
                </a:gridCol>
                <a:gridCol w="514800">
                  <a:extLst>
                    <a:ext uri="{9D8B030D-6E8A-4147-A177-3AD203B41FA5}">
                      <a16:colId xmlns:a16="http://schemas.microsoft.com/office/drawing/2014/main" val="1223499999"/>
                    </a:ext>
                  </a:extLst>
                </a:gridCol>
                <a:gridCol w="514800">
                  <a:extLst>
                    <a:ext uri="{9D8B030D-6E8A-4147-A177-3AD203B41FA5}">
                      <a16:colId xmlns:a16="http://schemas.microsoft.com/office/drawing/2014/main" val="3162286302"/>
                    </a:ext>
                  </a:extLst>
                </a:gridCol>
                <a:gridCol w="514800">
                  <a:extLst>
                    <a:ext uri="{9D8B030D-6E8A-4147-A177-3AD203B41FA5}">
                      <a16:colId xmlns:a16="http://schemas.microsoft.com/office/drawing/2014/main" val="2004309604"/>
                    </a:ext>
                  </a:extLst>
                </a:gridCol>
                <a:gridCol w="514800">
                  <a:extLst>
                    <a:ext uri="{9D8B030D-6E8A-4147-A177-3AD203B41FA5}">
                      <a16:colId xmlns:a16="http://schemas.microsoft.com/office/drawing/2014/main" val="3983200795"/>
                    </a:ext>
                  </a:extLst>
                </a:gridCol>
                <a:gridCol w="514800">
                  <a:extLst>
                    <a:ext uri="{9D8B030D-6E8A-4147-A177-3AD203B41FA5}">
                      <a16:colId xmlns:a16="http://schemas.microsoft.com/office/drawing/2014/main" val="625178962"/>
                    </a:ext>
                  </a:extLst>
                </a:gridCol>
                <a:gridCol w="514800">
                  <a:extLst>
                    <a:ext uri="{9D8B030D-6E8A-4147-A177-3AD203B41FA5}">
                      <a16:colId xmlns:a16="http://schemas.microsoft.com/office/drawing/2014/main" val="551354313"/>
                    </a:ext>
                  </a:extLst>
                </a:gridCol>
                <a:gridCol w="514800">
                  <a:extLst>
                    <a:ext uri="{9D8B030D-6E8A-4147-A177-3AD203B41FA5}">
                      <a16:colId xmlns:a16="http://schemas.microsoft.com/office/drawing/2014/main" val="1404603820"/>
                    </a:ext>
                  </a:extLst>
                </a:gridCol>
                <a:gridCol w="514800">
                  <a:extLst>
                    <a:ext uri="{9D8B030D-6E8A-4147-A177-3AD203B41FA5}">
                      <a16:colId xmlns:a16="http://schemas.microsoft.com/office/drawing/2014/main" val="3607400022"/>
                    </a:ext>
                  </a:extLst>
                </a:gridCol>
                <a:gridCol w="514800">
                  <a:extLst>
                    <a:ext uri="{9D8B030D-6E8A-4147-A177-3AD203B41FA5}">
                      <a16:colId xmlns:a16="http://schemas.microsoft.com/office/drawing/2014/main" val="2730871511"/>
                    </a:ext>
                  </a:extLst>
                </a:gridCol>
                <a:gridCol w="514800">
                  <a:extLst>
                    <a:ext uri="{9D8B030D-6E8A-4147-A177-3AD203B41FA5}">
                      <a16:colId xmlns:a16="http://schemas.microsoft.com/office/drawing/2014/main" val="1778122564"/>
                    </a:ext>
                  </a:extLst>
                </a:gridCol>
                <a:gridCol w="514800">
                  <a:extLst>
                    <a:ext uri="{9D8B030D-6E8A-4147-A177-3AD203B41FA5}">
                      <a16:colId xmlns:a16="http://schemas.microsoft.com/office/drawing/2014/main" val="519990094"/>
                    </a:ext>
                  </a:extLst>
                </a:gridCol>
                <a:gridCol w="514800">
                  <a:extLst>
                    <a:ext uri="{9D8B030D-6E8A-4147-A177-3AD203B41FA5}">
                      <a16:colId xmlns:a16="http://schemas.microsoft.com/office/drawing/2014/main" val="2553111077"/>
                    </a:ext>
                  </a:extLst>
                </a:gridCol>
                <a:gridCol w="514800">
                  <a:extLst>
                    <a:ext uri="{9D8B030D-6E8A-4147-A177-3AD203B41FA5}">
                      <a16:colId xmlns:a16="http://schemas.microsoft.com/office/drawing/2014/main" val="4260175570"/>
                    </a:ext>
                  </a:extLst>
                </a:gridCol>
                <a:gridCol w="514800">
                  <a:extLst>
                    <a:ext uri="{9D8B030D-6E8A-4147-A177-3AD203B41FA5}">
                      <a16:colId xmlns:a16="http://schemas.microsoft.com/office/drawing/2014/main" val="3364088831"/>
                    </a:ext>
                  </a:extLst>
                </a:gridCol>
                <a:gridCol w="514800">
                  <a:extLst>
                    <a:ext uri="{9D8B030D-6E8A-4147-A177-3AD203B41FA5}">
                      <a16:colId xmlns:a16="http://schemas.microsoft.com/office/drawing/2014/main" val="1365685762"/>
                    </a:ext>
                  </a:extLst>
                </a:gridCol>
                <a:gridCol w="514800">
                  <a:extLst>
                    <a:ext uri="{9D8B030D-6E8A-4147-A177-3AD203B41FA5}">
                      <a16:colId xmlns:a16="http://schemas.microsoft.com/office/drawing/2014/main" val="50608478"/>
                    </a:ext>
                  </a:extLst>
                </a:gridCol>
                <a:gridCol w="514800">
                  <a:extLst>
                    <a:ext uri="{9D8B030D-6E8A-4147-A177-3AD203B41FA5}">
                      <a16:colId xmlns:a16="http://schemas.microsoft.com/office/drawing/2014/main" val="1244833478"/>
                    </a:ext>
                  </a:extLst>
                </a:gridCol>
                <a:gridCol w="514800">
                  <a:extLst>
                    <a:ext uri="{9D8B030D-6E8A-4147-A177-3AD203B41FA5}">
                      <a16:colId xmlns:a16="http://schemas.microsoft.com/office/drawing/2014/main" val="3212305193"/>
                    </a:ext>
                  </a:extLst>
                </a:gridCol>
              </a:tblGrid>
              <a:tr h="4032000">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3175" cap="flat" cmpd="sng" algn="ctr">
                      <a:solidFill>
                        <a:srgbClr val="808080"/>
                      </a:solidFill>
                      <a:prstDash val="dash"/>
                      <a:round/>
                      <a:headEnd type="none" w="med" len="med"/>
                      <a:tailEnd type="none" w="med" len="med"/>
                    </a:ln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4547754"/>
                  </a:ext>
                </a:extLst>
              </a:tr>
            </a:tbl>
          </a:graphicData>
        </a:graphic>
      </p:graphicFrame>
      <p:graphicFrame>
        <p:nvGraphicFramePr>
          <p:cNvPr id="24" name="Table 31">
            <a:extLst>
              <a:ext uri="{FF2B5EF4-FFF2-40B4-BE49-F238E27FC236}">
                <a16:creationId xmlns:a16="http://schemas.microsoft.com/office/drawing/2014/main" id="{91318C7C-BB3E-4FB5-9CAD-3A05413B54F9}"/>
              </a:ext>
            </a:extLst>
          </p:cNvPr>
          <p:cNvGraphicFramePr>
            <a:graphicFrameLocks noGrp="1"/>
          </p:cNvGraphicFramePr>
          <p:nvPr>
            <p:extLst>
              <p:ext uri="{D42A27DB-BD31-4B8C-83A1-F6EECF244321}">
                <p14:modId xmlns:p14="http://schemas.microsoft.com/office/powerpoint/2010/main" val="3964639133"/>
              </p:ext>
            </p:extLst>
          </p:nvPr>
        </p:nvGraphicFramePr>
        <p:xfrm>
          <a:off x="1327238" y="1470416"/>
          <a:ext cx="10296000" cy="360000"/>
        </p:xfrm>
        <a:graphic>
          <a:graphicData uri="http://schemas.openxmlformats.org/drawingml/2006/table">
            <a:tbl>
              <a:tblPr firstRow="1" bandRow="1">
                <a:tableStyleId>{2D5ABB26-0587-4C30-8999-92F81FD0307C}</a:tableStyleId>
              </a:tblPr>
              <a:tblGrid>
                <a:gridCol w="514800">
                  <a:extLst>
                    <a:ext uri="{9D8B030D-6E8A-4147-A177-3AD203B41FA5}">
                      <a16:colId xmlns:a16="http://schemas.microsoft.com/office/drawing/2014/main" val="2269326675"/>
                    </a:ext>
                  </a:extLst>
                </a:gridCol>
                <a:gridCol w="514800">
                  <a:extLst>
                    <a:ext uri="{9D8B030D-6E8A-4147-A177-3AD203B41FA5}">
                      <a16:colId xmlns:a16="http://schemas.microsoft.com/office/drawing/2014/main" val="1841846241"/>
                    </a:ext>
                  </a:extLst>
                </a:gridCol>
                <a:gridCol w="514800">
                  <a:extLst>
                    <a:ext uri="{9D8B030D-6E8A-4147-A177-3AD203B41FA5}">
                      <a16:colId xmlns:a16="http://schemas.microsoft.com/office/drawing/2014/main" val="779423414"/>
                    </a:ext>
                  </a:extLst>
                </a:gridCol>
                <a:gridCol w="514800">
                  <a:extLst>
                    <a:ext uri="{9D8B030D-6E8A-4147-A177-3AD203B41FA5}">
                      <a16:colId xmlns:a16="http://schemas.microsoft.com/office/drawing/2014/main" val="759589288"/>
                    </a:ext>
                  </a:extLst>
                </a:gridCol>
                <a:gridCol w="514800">
                  <a:extLst>
                    <a:ext uri="{9D8B030D-6E8A-4147-A177-3AD203B41FA5}">
                      <a16:colId xmlns:a16="http://schemas.microsoft.com/office/drawing/2014/main" val="1973022421"/>
                    </a:ext>
                  </a:extLst>
                </a:gridCol>
                <a:gridCol w="514800">
                  <a:extLst>
                    <a:ext uri="{9D8B030D-6E8A-4147-A177-3AD203B41FA5}">
                      <a16:colId xmlns:a16="http://schemas.microsoft.com/office/drawing/2014/main" val="4082098051"/>
                    </a:ext>
                  </a:extLst>
                </a:gridCol>
                <a:gridCol w="514800">
                  <a:extLst>
                    <a:ext uri="{9D8B030D-6E8A-4147-A177-3AD203B41FA5}">
                      <a16:colId xmlns:a16="http://schemas.microsoft.com/office/drawing/2014/main" val="1621447182"/>
                    </a:ext>
                  </a:extLst>
                </a:gridCol>
                <a:gridCol w="514800">
                  <a:extLst>
                    <a:ext uri="{9D8B030D-6E8A-4147-A177-3AD203B41FA5}">
                      <a16:colId xmlns:a16="http://schemas.microsoft.com/office/drawing/2014/main" val="1784335942"/>
                    </a:ext>
                  </a:extLst>
                </a:gridCol>
                <a:gridCol w="514800">
                  <a:extLst>
                    <a:ext uri="{9D8B030D-6E8A-4147-A177-3AD203B41FA5}">
                      <a16:colId xmlns:a16="http://schemas.microsoft.com/office/drawing/2014/main" val="145685820"/>
                    </a:ext>
                  </a:extLst>
                </a:gridCol>
                <a:gridCol w="514800">
                  <a:extLst>
                    <a:ext uri="{9D8B030D-6E8A-4147-A177-3AD203B41FA5}">
                      <a16:colId xmlns:a16="http://schemas.microsoft.com/office/drawing/2014/main" val="2317899157"/>
                    </a:ext>
                  </a:extLst>
                </a:gridCol>
                <a:gridCol w="514800">
                  <a:extLst>
                    <a:ext uri="{9D8B030D-6E8A-4147-A177-3AD203B41FA5}">
                      <a16:colId xmlns:a16="http://schemas.microsoft.com/office/drawing/2014/main" val="3001105204"/>
                    </a:ext>
                  </a:extLst>
                </a:gridCol>
                <a:gridCol w="514800">
                  <a:extLst>
                    <a:ext uri="{9D8B030D-6E8A-4147-A177-3AD203B41FA5}">
                      <a16:colId xmlns:a16="http://schemas.microsoft.com/office/drawing/2014/main" val="2105003516"/>
                    </a:ext>
                  </a:extLst>
                </a:gridCol>
                <a:gridCol w="514800">
                  <a:extLst>
                    <a:ext uri="{9D8B030D-6E8A-4147-A177-3AD203B41FA5}">
                      <a16:colId xmlns:a16="http://schemas.microsoft.com/office/drawing/2014/main" val="1987031146"/>
                    </a:ext>
                  </a:extLst>
                </a:gridCol>
                <a:gridCol w="514800">
                  <a:extLst>
                    <a:ext uri="{9D8B030D-6E8A-4147-A177-3AD203B41FA5}">
                      <a16:colId xmlns:a16="http://schemas.microsoft.com/office/drawing/2014/main" val="3729774165"/>
                    </a:ext>
                  </a:extLst>
                </a:gridCol>
                <a:gridCol w="514800">
                  <a:extLst>
                    <a:ext uri="{9D8B030D-6E8A-4147-A177-3AD203B41FA5}">
                      <a16:colId xmlns:a16="http://schemas.microsoft.com/office/drawing/2014/main" val="3008468252"/>
                    </a:ext>
                  </a:extLst>
                </a:gridCol>
                <a:gridCol w="514800">
                  <a:extLst>
                    <a:ext uri="{9D8B030D-6E8A-4147-A177-3AD203B41FA5}">
                      <a16:colId xmlns:a16="http://schemas.microsoft.com/office/drawing/2014/main" val="1890123188"/>
                    </a:ext>
                  </a:extLst>
                </a:gridCol>
                <a:gridCol w="514800">
                  <a:extLst>
                    <a:ext uri="{9D8B030D-6E8A-4147-A177-3AD203B41FA5}">
                      <a16:colId xmlns:a16="http://schemas.microsoft.com/office/drawing/2014/main" val="178912396"/>
                    </a:ext>
                  </a:extLst>
                </a:gridCol>
                <a:gridCol w="514800">
                  <a:extLst>
                    <a:ext uri="{9D8B030D-6E8A-4147-A177-3AD203B41FA5}">
                      <a16:colId xmlns:a16="http://schemas.microsoft.com/office/drawing/2014/main" val="3604495306"/>
                    </a:ext>
                  </a:extLst>
                </a:gridCol>
                <a:gridCol w="514800">
                  <a:extLst>
                    <a:ext uri="{9D8B030D-6E8A-4147-A177-3AD203B41FA5}">
                      <a16:colId xmlns:a16="http://schemas.microsoft.com/office/drawing/2014/main" val="2134436158"/>
                    </a:ext>
                  </a:extLst>
                </a:gridCol>
                <a:gridCol w="514800">
                  <a:extLst>
                    <a:ext uri="{9D8B030D-6E8A-4147-A177-3AD203B41FA5}">
                      <a16:colId xmlns:a16="http://schemas.microsoft.com/office/drawing/2014/main" val="2776587491"/>
                    </a:ext>
                  </a:extLst>
                </a:gridCol>
              </a:tblGrid>
              <a:tr h="360000">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244</a:t>
                      </a:r>
                    </a:p>
                  </a:txBody>
                  <a:tcPr marL="6350" marR="6350" marT="6350" marB="0" anchor="ctr">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260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271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283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319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711472063"/>
                  </a:ext>
                </a:extLst>
              </a:tr>
            </a:tbl>
          </a:graphicData>
        </a:graphic>
      </p:graphicFrame>
      <p:graphicFrame>
        <p:nvGraphicFramePr>
          <p:cNvPr id="17" name="Chart 16">
            <a:extLst>
              <a:ext uri="{FF2B5EF4-FFF2-40B4-BE49-F238E27FC236}">
                <a16:creationId xmlns:a16="http://schemas.microsoft.com/office/drawing/2014/main" id="{1DB9A598-FD6C-4868-8479-0A5923407D3F}"/>
              </a:ext>
            </a:extLst>
          </p:cNvPr>
          <p:cNvGraphicFramePr/>
          <p:nvPr>
            <p:extLst>
              <p:ext uri="{D42A27DB-BD31-4B8C-83A1-F6EECF244321}">
                <p14:modId xmlns:p14="http://schemas.microsoft.com/office/powerpoint/2010/main" val="743452525"/>
              </p:ext>
            </p:extLst>
          </p:nvPr>
        </p:nvGraphicFramePr>
        <p:xfrm>
          <a:off x="923925" y="2038551"/>
          <a:ext cx="10829930" cy="1197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66510D4-43F9-2C43-BBE6-FE17D67795EC}"/>
              </a:ext>
            </a:extLst>
          </p:cNvPr>
          <p:cNvGraphicFramePr/>
          <p:nvPr>
            <p:extLst>
              <p:ext uri="{D42A27DB-BD31-4B8C-83A1-F6EECF244321}">
                <p14:modId xmlns:p14="http://schemas.microsoft.com/office/powerpoint/2010/main" val="814128145"/>
              </p:ext>
            </p:extLst>
          </p:nvPr>
        </p:nvGraphicFramePr>
        <p:xfrm>
          <a:off x="1190625" y="3076273"/>
          <a:ext cx="10563230" cy="308310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F9EEB654-41AD-4E0D-814C-87F3BDF962F6}"/>
              </a:ext>
            </a:extLst>
          </p:cNvPr>
          <p:cNvSpPr>
            <a:spLocks noGrp="1"/>
          </p:cNvSpPr>
          <p:nvPr>
            <p:ph type="title"/>
          </p:nvPr>
        </p:nvSpPr>
        <p:spPr/>
        <p:txBody>
          <a:bodyPr>
            <a:normAutofit/>
          </a:bodyPr>
          <a:lstStyle/>
          <a:p>
            <a:r>
              <a:rPr lang="en-CA"/>
              <a:t>BWI – Trend Over Time</a:t>
            </a:r>
            <a:endParaRPr lang="en-CA" b="1"/>
          </a:p>
        </p:txBody>
      </p:sp>
      <p:sp>
        <p:nvSpPr>
          <p:cNvPr id="6" name="Text Placeholder 5">
            <a:extLst>
              <a:ext uri="{FF2B5EF4-FFF2-40B4-BE49-F238E27FC236}">
                <a16:creationId xmlns:a16="http://schemas.microsoft.com/office/drawing/2014/main" id="{3B396EB7-E504-4028-91DA-080E2C3C7384}"/>
              </a:ext>
            </a:extLst>
          </p:cNvPr>
          <p:cNvSpPr>
            <a:spLocks noGrp="1"/>
          </p:cNvSpPr>
          <p:nvPr>
            <p:ph type="body" sz="quarter" idx="10"/>
          </p:nvPr>
        </p:nvSpPr>
        <p:spPr/>
        <p:txBody>
          <a:bodyPr>
            <a:normAutofit/>
          </a:bodyPr>
          <a:lstStyle/>
          <a:p>
            <a:r>
              <a:rPr lang="en-CA"/>
              <a:t>Overall Satisfaction Score &amp; Rank</a:t>
            </a:r>
          </a:p>
        </p:txBody>
      </p:sp>
      <p:sp>
        <p:nvSpPr>
          <p:cNvPr id="15" name="Rectangle 14">
            <a:extLst>
              <a:ext uri="{FF2B5EF4-FFF2-40B4-BE49-F238E27FC236}">
                <a16:creationId xmlns:a16="http://schemas.microsoft.com/office/drawing/2014/main" id="{EE52D68C-F89C-4AFE-AE06-01B478879009}"/>
              </a:ext>
            </a:extLst>
          </p:cNvPr>
          <p:cNvSpPr/>
          <p:nvPr/>
        </p:nvSpPr>
        <p:spPr>
          <a:xfrm>
            <a:off x="342900" y="6159374"/>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CA"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Base (n): Respondents providing a valid response</a:t>
            </a:r>
          </a:p>
          <a:p>
            <a:pPr lvl="0">
              <a:defRPr/>
            </a:pPr>
            <a:r>
              <a:rPr lang="en-IN" sz="800" i="1">
                <a:solidFill>
                  <a:prstClr val="black">
                    <a:lumMod val="85000"/>
                    <a:lumOff val="15000"/>
                  </a:prstClr>
                </a:solidFill>
                <a:latin typeface="Arial" panose="020B0604020202020204" pitchFamily="34" charset="0"/>
                <a:cs typeface="Arial" panose="020B0604020202020204" pitchFamily="34" charset="0"/>
              </a:rPr>
              <a:t>Q10. Based on your experience today, please rate THIS airport – Overall Satisfaction </a:t>
            </a:r>
          </a:p>
          <a:p>
            <a:pPr lvl="0">
              <a:defRPr/>
            </a:pP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Rank is based on all ASQ participating airports for each quarter.</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 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p>
        </p:txBody>
      </p:sp>
      <p:sp>
        <p:nvSpPr>
          <p:cNvPr id="21" name="TextBox 20">
            <a:extLst>
              <a:ext uri="{FF2B5EF4-FFF2-40B4-BE49-F238E27FC236}">
                <a16:creationId xmlns:a16="http://schemas.microsoft.com/office/drawing/2014/main" id="{98B11CC9-A162-4E07-B1A8-C3630898B7A9}"/>
              </a:ext>
            </a:extLst>
          </p:cNvPr>
          <p:cNvSpPr txBox="1"/>
          <p:nvPr/>
        </p:nvSpPr>
        <p:spPr>
          <a:xfrm>
            <a:off x="920791" y="3285811"/>
            <a:ext cx="357545" cy="1627833"/>
          </a:xfrm>
          <a:prstGeom prst="roundRect">
            <a:avLst/>
          </a:prstGeom>
          <a:noFill/>
          <a:ln>
            <a:noFill/>
          </a:ln>
        </p:spPr>
        <p:txBody>
          <a:bodyPr vert="vert270" wrap="square" rtlCol="0" anchor="ctr">
            <a:spAutoFit/>
          </a:bodyPr>
          <a:lstStyle>
            <a:defPPr>
              <a:defRPr lang="en-US"/>
            </a:defPPr>
            <a:lvl1pPr marL="0" algn="l" defTabSz="914400" rtl="0" eaLnBrk="1" latinLnBrk="0" hangingPunct="1">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Average (out of 5-pt scale)</a:t>
            </a:r>
          </a:p>
        </p:txBody>
      </p:sp>
      <p:sp>
        <p:nvSpPr>
          <p:cNvPr id="25" name="TextBox 24">
            <a:extLst>
              <a:ext uri="{FF2B5EF4-FFF2-40B4-BE49-F238E27FC236}">
                <a16:creationId xmlns:a16="http://schemas.microsoft.com/office/drawing/2014/main" id="{0D16AB5F-CA24-4BB5-B409-30D113DE3449}"/>
              </a:ext>
            </a:extLst>
          </p:cNvPr>
          <p:cNvSpPr txBox="1"/>
          <p:nvPr/>
        </p:nvSpPr>
        <p:spPr>
          <a:xfrm>
            <a:off x="55563" y="1478012"/>
            <a:ext cx="133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Participating</a:t>
            </a:r>
          </a:p>
          <a:p>
            <a:pPr marL="0" marR="0" lvl="0" indent="0" algn="r" defTabSz="914400" rtl="0" eaLnBrk="1" fontAlgn="auto" latinLnBrk="0" hangingPunct="1">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Airports</a:t>
            </a:r>
          </a:p>
        </p:txBody>
      </p:sp>
      <p:sp>
        <p:nvSpPr>
          <p:cNvPr id="37" name="TextBox 36">
            <a:extLst>
              <a:ext uri="{FF2B5EF4-FFF2-40B4-BE49-F238E27FC236}">
                <a16:creationId xmlns:a16="http://schemas.microsoft.com/office/drawing/2014/main" id="{E1992759-4951-483E-B976-F4761AAE7216}"/>
              </a:ext>
            </a:extLst>
          </p:cNvPr>
          <p:cNvSpPr txBox="1"/>
          <p:nvPr/>
        </p:nvSpPr>
        <p:spPr>
          <a:xfrm>
            <a:off x="811563" y="2623489"/>
            <a:ext cx="576000" cy="255389"/>
          </a:xfrm>
          <a:prstGeom prst="roundRect">
            <a:avLst/>
          </a:prstGeom>
          <a:noFill/>
          <a:ln>
            <a:noFill/>
          </a:ln>
        </p:spPr>
        <p:txBody>
          <a:bodyPr wrap="square" rtlCol="0">
            <a:spAutoFit/>
          </a:bodyPr>
          <a:lstStyle>
            <a:defPPr>
              <a:defRPr lang="en-US"/>
            </a:defPPr>
            <a:lvl1pPr marL="0" algn="l" defTabSz="914400" rtl="0" eaLnBrk="1" latinLnBrk="0" hangingPunct="1">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9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Rank</a:t>
            </a:r>
            <a:endParaRPr kumimoji="0" lang="en-US" sz="9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20" name="Content Placeholder 2">
            <a:extLst>
              <a:ext uri="{FF2B5EF4-FFF2-40B4-BE49-F238E27FC236}">
                <a16:creationId xmlns:a16="http://schemas.microsoft.com/office/drawing/2014/main" id="{55EC555D-8D21-41BD-A053-EA2A346B27FD}"/>
              </a:ext>
            </a:extLst>
          </p:cNvPr>
          <p:cNvSpPr txBox="1"/>
          <p:nvPr/>
        </p:nvSpPr>
        <p:spPr>
          <a:xfrm>
            <a:off x="2688585" y="5958874"/>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sp>
        <p:nvSpPr>
          <p:cNvPr id="5" name="Slide Number Placeholder 4">
            <a:extLst>
              <a:ext uri="{FF2B5EF4-FFF2-40B4-BE49-F238E27FC236}">
                <a16:creationId xmlns:a16="http://schemas.microsoft.com/office/drawing/2014/main" id="{FE74A233-B088-BEE2-E68E-6433D56665CC}"/>
              </a:ext>
            </a:extLst>
          </p:cNvPr>
          <p:cNvSpPr>
            <a:spLocks noGrp="1"/>
          </p:cNvSpPr>
          <p:nvPr>
            <p:ph type="sldNum" sz="quarter" idx="4"/>
          </p:nvPr>
        </p:nvSpPr>
        <p:spPr/>
        <p:txBody>
          <a:bodyPr/>
          <a:lstStyle/>
          <a:p>
            <a:fld id="{13DAD56E-802A-2646-A8DB-6610A51D0FC3}" type="slidenum">
              <a:rPr lang="en-IN" smtClean="0"/>
              <a:t>31</a:t>
            </a:fld>
            <a:endParaRPr lang="en-IN"/>
          </a:p>
        </p:txBody>
      </p:sp>
    </p:spTree>
    <p:extLst>
      <p:ext uri="{BB962C8B-B14F-4D97-AF65-F5344CB8AC3E}">
        <p14:creationId xmlns:p14="http://schemas.microsoft.com/office/powerpoint/2010/main" val="165303183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99ACE4F-6A18-4447-A04D-DEAE54FE8A4C}"/>
              </a:ext>
            </a:extLst>
          </p:cNvPr>
          <p:cNvGraphicFramePr>
            <a:graphicFrameLocks noGrp="1"/>
          </p:cNvGraphicFramePr>
          <p:nvPr/>
        </p:nvGraphicFramePr>
        <p:xfrm>
          <a:off x="1323975" y="1669134"/>
          <a:ext cx="10296000" cy="4032000"/>
        </p:xfrm>
        <a:graphic>
          <a:graphicData uri="http://schemas.openxmlformats.org/drawingml/2006/table">
            <a:tbl>
              <a:tblPr firstRow="1" bandRow="1">
                <a:tableStyleId>{2D5ABB26-0587-4C30-8999-92F81FD0307C}</a:tableStyleId>
              </a:tblPr>
              <a:tblGrid>
                <a:gridCol w="514800">
                  <a:extLst>
                    <a:ext uri="{9D8B030D-6E8A-4147-A177-3AD203B41FA5}">
                      <a16:colId xmlns:a16="http://schemas.microsoft.com/office/drawing/2014/main" val="1401977169"/>
                    </a:ext>
                  </a:extLst>
                </a:gridCol>
                <a:gridCol w="514800">
                  <a:extLst>
                    <a:ext uri="{9D8B030D-6E8A-4147-A177-3AD203B41FA5}">
                      <a16:colId xmlns:a16="http://schemas.microsoft.com/office/drawing/2014/main" val="3566488570"/>
                    </a:ext>
                  </a:extLst>
                </a:gridCol>
                <a:gridCol w="514800">
                  <a:extLst>
                    <a:ext uri="{9D8B030D-6E8A-4147-A177-3AD203B41FA5}">
                      <a16:colId xmlns:a16="http://schemas.microsoft.com/office/drawing/2014/main" val="1223499999"/>
                    </a:ext>
                  </a:extLst>
                </a:gridCol>
                <a:gridCol w="514800">
                  <a:extLst>
                    <a:ext uri="{9D8B030D-6E8A-4147-A177-3AD203B41FA5}">
                      <a16:colId xmlns:a16="http://schemas.microsoft.com/office/drawing/2014/main" val="3162286302"/>
                    </a:ext>
                  </a:extLst>
                </a:gridCol>
                <a:gridCol w="514800">
                  <a:extLst>
                    <a:ext uri="{9D8B030D-6E8A-4147-A177-3AD203B41FA5}">
                      <a16:colId xmlns:a16="http://schemas.microsoft.com/office/drawing/2014/main" val="2004309604"/>
                    </a:ext>
                  </a:extLst>
                </a:gridCol>
                <a:gridCol w="514800">
                  <a:extLst>
                    <a:ext uri="{9D8B030D-6E8A-4147-A177-3AD203B41FA5}">
                      <a16:colId xmlns:a16="http://schemas.microsoft.com/office/drawing/2014/main" val="3983200795"/>
                    </a:ext>
                  </a:extLst>
                </a:gridCol>
                <a:gridCol w="514800">
                  <a:extLst>
                    <a:ext uri="{9D8B030D-6E8A-4147-A177-3AD203B41FA5}">
                      <a16:colId xmlns:a16="http://schemas.microsoft.com/office/drawing/2014/main" val="625178962"/>
                    </a:ext>
                  </a:extLst>
                </a:gridCol>
                <a:gridCol w="514800">
                  <a:extLst>
                    <a:ext uri="{9D8B030D-6E8A-4147-A177-3AD203B41FA5}">
                      <a16:colId xmlns:a16="http://schemas.microsoft.com/office/drawing/2014/main" val="551354313"/>
                    </a:ext>
                  </a:extLst>
                </a:gridCol>
                <a:gridCol w="514800">
                  <a:extLst>
                    <a:ext uri="{9D8B030D-6E8A-4147-A177-3AD203B41FA5}">
                      <a16:colId xmlns:a16="http://schemas.microsoft.com/office/drawing/2014/main" val="1404603820"/>
                    </a:ext>
                  </a:extLst>
                </a:gridCol>
                <a:gridCol w="514800">
                  <a:extLst>
                    <a:ext uri="{9D8B030D-6E8A-4147-A177-3AD203B41FA5}">
                      <a16:colId xmlns:a16="http://schemas.microsoft.com/office/drawing/2014/main" val="3607400022"/>
                    </a:ext>
                  </a:extLst>
                </a:gridCol>
                <a:gridCol w="514800">
                  <a:extLst>
                    <a:ext uri="{9D8B030D-6E8A-4147-A177-3AD203B41FA5}">
                      <a16:colId xmlns:a16="http://schemas.microsoft.com/office/drawing/2014/main" val="2730871511"/>
                    </a:ext>
                  </a:extLst>
                </a:gridCol>
                <a:gridCol w="514800">
                  <a:extLst>
                    <a:ext uri="{9D8B030D-6E8A-4147-A177-3AD203B41FA5}">
                      <a16:colId xmlns:a16="http://schemas.microsoft.com/office/drawing/2014/main" val="1778122564"/>
                    </a:ext>
                  </a:extLst>
                </a:gridCol>
                <a:gridCol w="514800">
                  <a:extLst>
                    <a:ext uri="{9D8B030D-6E8A-4147-A177-3AD203B41FA5}">
                      <a16:colId xmlns:a16="http://schemas.microsoft.com/office/drawing/2014/main" val="519990094"/>
                    </a:ext>
                  </a:extLst>
                </a:gridCol>
                <a:gridCol w="514800">
                  <a:extLst>
                    <a:ext uri="{9D8B030D-6E8A-4147-A177-3AD203B41FA5}">
                      <a16:colId xmlns:a16="http://schemas.microsoft.com/office/drawing/2014/main" val="2553111077"/>
                    </a:ext>
                  </a:extLst>
                </a:gridCol>
                <a:gridCol w="514800">
                  <a:extLst>
                    <a:ext uri="{9D8B030D-6E8A-4147-A177-3AD203B41FA5}">
                      <a16:colId xmlns:a16="http://schemas.microsoft.com/office/drawing/2014/main" val="4260175570"/>
                    </a:ext>
                  </a:extLst>
                </a:gridCol>
                <a:gridCol w="514800">
                  <a:extLst>
                    <a:ext uri="{9D8B030D-6E8A-4147-A177-3AD203B41FA5}">
                      <a16:colId xmlns:a16="http://schemas.microsoft.com/office/drawing/2014/main" val="3364088831"/>
                    </a:ext>
                  </a:extLst>
                </a:gridCol>
                <a:gridCol w="514800">
                  <a:extLst>
                    <a:ext uri="{9D8B030D-6E8A-4147-A177-3AD203B41FA5}">
                      <a16:colId xmlns:a16="http://schemas.microsoft.com/office/drawing/2014/main" val="1365685762"/>
                    </a:ext>
                  </a:extLst>
                </a:gridCol>
                <a:gridCol w="514800">
                  <a:extLst>
                    <a:ext uri="{9D8B030D-6E8A-4147-A177-3AD203B41FA5}">
                      <a16:colId xmlns:a16="http://schemas.microsoft.com/office/drawing/2014/main" val="50608478"/>
                    </a:ext>
                  </a:extLst>
                </a:gridCol>
                <a:gridCol w="514800">
                  <a:extLst>
                    <a:ext uri="{9D8B030D-6E8A-4147-A177-3AD203B41FA5}">
                      <a16:colId xmlns:a16="http://schemas.microsoft.com/office/drawing/2014/main" val="1244833478"/>
                    </a:ext>
                  </a:extLst>
                </a:gridCol>
                <a:gridCol w="514800">
                  <a:extLst>
                    <a:ext uri="{9D8B030D-6E8A-4147-A177-3AD203B41FA5}">
                      <a16:colId xmlns:a16="http://schemas.microsoft.com/office/drawing/2014/main" val="3212305193"/>
                    </a:ext>
                  </a:extLst>
                </a:gridCol>
              </a:tblGrid>
              <a:tr h="4032000">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R w="3175" cap="flat" cmpd="sng" algn="ctr">
                      <a:solidFill>
                        <a:srgbClr val="808080"/>
                      </a:solidFill>
                      <a:prstDash val="dash"/>
                      <a:round/>
                      <a:headEnd type="none" w="med" len="med"/>
                      <a:tailEnd type="none" w="med" len="med"/>
                    </a:ln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solidFill>
                        <a:srgbClr val="808080"/>
                      </a:solid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solidFill>
                        <a:srgbClr val="808080"/>
                      </a:solid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w="31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CA"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3175"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4547754"/>
                  </a:ext>
                </a:extLst>
              </a:tr>
            </a:tbl>
          </a:graphicData>
        </a:graphic>
      </p:graphicFrame>
      <p:graphicFrame>
        <p:nvGraphicFramePr>
          <p:cNvPr id="8" name="Chart 26">
            <a:extLst>
              <a:ext uri="{FF2B5EF4-FFF2-40B4-BE49-F238E27FC236}">
                <a16:creationId xmlns:a16="http://schemas.microsoft.com/office/drawing/2014/main" id="{65A75258-98FD-63DE-B277-F5FF3DDBAC35}"/>
              </a:ext>
            </a:extLst>
          </p:cNvPr>
          <p:cNvGraphicFramePr/>
          <p:nvPr>
            <p:extLst>
              <p:ext uri="{D42A27DB-BD31-4B8C-83A1-F6EECF244321}">
                <p14:modId xmlns:p14="http://schemas.microsoft.com/office/powerpoint/2010/main" val="3217781855"/>
              </p:ext>
            </p:extLst>
          </p:nvPr>
        </p:nvGraphicFramePr>
        <p:xfrm>
          <a:off x="1172951" y="1669134"/>
          <a:ext cx="10567322" cy="44143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9EEB654-41AD-4E0D-814C-87F3BDF962F6}"/>
              </a:ext>
            </a:extLst>
          </p:cNvPr>
          <p:cNvSpPr>
            <a:spLocks noGrp="1"/>
          </p:cNvSpPr>
          <p:nvPr>
            <p:ph type="title"/>
          </p:nvPr>
        </p:nvSpPr>
        <p:spPr/>
        <p:txBody>
          <a:bodyPr/>
          <a:lstStyle/>
          <a:p>
            <a:r>
              <a:rPr lang="en-CA" b="1"/>
              <a:t>BWI – Trend Over Time</a:t>
            </a:r>
            <a:endParaRPr lang="en-CA"/>
          </a:p>
        </p:txBody>
      </p:sp>
      <p:sp>
        <p:nvSpPr>
          <p:cNvPr id="6" name="Text Placeholder 5">
            <a:extLst>
              <a:ext uri="{FF2B5EF4-FFF2-40B4-BE49-F238E27FC236}">
                <a16:creationId xmlns:a16="http://schemas.microsoft.com/office/drawing/2014/main" id="{3B396EB7-E504-4028-91DA-080E2C3C7384}"/>
              </a:ext>
            </a:extLst>
          </p:cNvPr>
          <p:cNvSpPr>
            <a:spLocks noGrp="1"/>
          </p:cNvSpPr>
          <p:nvPr>
            <p:ph type="body" sz="quarter" idx="10"/>
          </p:nvPr>
        </p:nvSpPr>
        <p:spPr/>
        <p:txBody>
          <a:bodyPr>
            <a:noAutofit/>
          </a:bodyPr>
          <a:lstStyle/>
          <a:p>
            <a:r>
              <a:rPr lang="en-CA"/>
              <a:t>Overall Satisfaction Score Distribution &amp; Rank</a:t>
            </a:r>
          </a:p>
        </p:txBody>
      </p:sp>
      <p:graphicFrame>
        <p:nvGraphicFramePr>
          <p:cNvPr id="24" name="Table 31">
            <a:extLst>
              <a:ext uri="{FF2B5EF4-FFF2-40B4-BE49-F238E27FC236}">
                <a16:creationId xmlns:a16="http://schemas.microsoft.com/office/drawing/2014/main" id="{91318C7C-BB3E-4FB5-9CAD-3A05413B54F9}"/>
              </a:ext>
            </a:extLst>
          </p:cNvPr>
          <p:cNvGraphicFramePr>
            <a:graphicFrameLocks noGrp="1"/>
          </p:cNvGraphicFramePr>
          <p:nvPr/>
        </p:nvGraphicFramePr>
        <p:xfrm>
          <a:off x="1327238" y="1470416"/>
          <a:ext cx="10296000" cy="360000"/>
        </p:xfrm>
        <a:graphic>
          <a:graphicData uri="http://schemas.openxmlformats.org/drawingml/2006/table">
            <a:tbl>
              <a:tblPr firstRow="1" bandRow="1">
                <a:tableStyleId>{2D5ABB26-0587-4C30-8999-92F81FD0307C}</a:tableStyleId>
              </a:tblPr>
              <a:tblGrid>
                <a:gridCol w="514800">
                  <a:extLst>
                    <a:ext uri="{9D8B030D-6E8A-4147-A177-3AD203B41FA5}">
                      <a16:colId xmlns:a16="http://schemas.microsoft.com/office/drawing/2014/main" val="2269326675"/>
                    </a:ext>
                  </a:extLst>
                </a:gridCol>
                <a:gridCol w="514800">
                  <a:extLst>
                    <a:ext uri="{9D8B030D-6E8A-4147-A177-3AD203B41FA5}">
                      <a16:colId xmlns:a16="http://schemas.microsoft.com/office/drawing/2014/main" val="1841846241"/>
                    </a:ext>
                  </a:extLst>
                </a:gridCol>
                <a:gridCol w="514800">
                  <a:extLst>
                    <a:ext uri="{9D8B030D-6E8A-4147-A177-3AD203B41FA5}">
                      <a16:colId xmlns:a16="http://schemas.microsoft.com/office/drawing/2014/main" val="779423414"/>
                    </a:ext>
                  </a:extLst>
                </a:gridCol>
                <a:gridCol w="514800">
                  <a:extLst>
                    <a:ext uri="{9D8B030D-6E8A-4147-A177-3AD203B41FA5}">
                      <a16:colId xmlns:a16="http://schemas.microsoft.com/office/drawing/2014/main" val="759589288"/>
                    </a:ext>
                  </a:extLst>
                </a:gridCol>
                <a:gridCol w="514800">
                  <a:extLst>
                    <a:ext uri="{9D8B030D-6E8A-4147-A177-3AD203B41FA5}">
                      <a16:colId xmlns:a16="http://schemas.microsoft.com/office/drawing/2014/main" val="1973022421"/>
                    </a:ext>
                  </a:extLst>
                </a:gridCol>
                <a:gridCol w="514800">
                  <a:extLst>
                    <a:ext uri="{9D8B030D-6E8A-4147-A177-3AD203B41FA5}">
                      <a16:colId xmlns:a16="http://schemas.microsoft.com/office/drawing/2014/main" val="4082098051"/>
                    </a:ext>
                  </a:extLst>
                </a:gridCol>
                <a:gridCol w="514800">
                  <a:extLst>
                    <a:ext uri="{9D8B030D-6E8A-4147-A177-3AD203B41FA5}">
                      <a16:colId xmlns:a16="http://schemas.microsoft.com/office/drawing/2014/main" val="1621447182"/>
                    </a:ext>
                  </a:extLst>
                </a:gridCol>
                <a:gridCol w="514800">
                  <a:extLst>
                    <a:ext uri="{9D8B030D-6E8A-4147-A177-3AD203B41FA5}">
                      <a16:colId xmlns:a16="http://schemas.microsoft.com/office/drawing/2014/main" val="1784335942"/>
                    </a:ext>
                  </a:extLst>
                </a:gridCol>
                <a:gridCol w="514800">
                  <a:extLst>
                    <a:ext uri="{9D8B030D-6E8A-4147-A177-3AD203B41FA5}">
                      <a16:colId xmlns:a16="http://schemas.microsoft.com/office/drawing/2014/main" val="145685820"/>
                    </a:ext>
                  </a:extLst>
                </a:gridCol>
                <a:gridCol w="514800">
                  <a:extLst>
                    <a:ext uri="{9D8B030D-6E8A-4147-A177-3AD203B41FA5}">
                      <a16:colId xmlns:a16="http://schemas.microsoft.com/office/drawing/2014/main" val="2317899157"/>
                    </a:ext>
                  </a:extLst>
                </a:gridCol>
                <a:gridCol w="514800">
                  <a:extLst>
                    <a:ext uri="{9D8B030D-6E8A-4147-A177-3AD203B41FA5}">
                      <a16:colId xmlns:a16="http://schemas.microsoft.com/office/drawing/2014/main" val="3001105204"/>
                    </a:ext>
                  </a:extLst>
                </a:gridCol>
                <a:gridCol w="514800">
                  <a:extLst>
                    <a:ext uri="{9D8B030D-6E8A-4147-A177-3AD203B41FA5}">
                      <a16:colId xmlns:a16="http://schemas.microsoft.com/office/drawing/2014/main" val="2105003516"/>
                    </a:ext>
                  </a:extLst>
                </a:gridCol>
                <a:gridCol w="514800">
                  <a:extLst>
                    <a:ext uri="{9D8B030D-6E8A-4147-A177-3AD203B41FA5}">
                      <a16:colId xmlns:a16="http://schemas.microsoft.com/office/drawing/2014/main" val="1987031146"/>
                    </a:ext>
                  </a:extLst>
                </a:gridCol>
                <a:gridCol w="514800">
                  <a:extLst>
                    <a:ext uri="{9D8B030D-6E8A-4147-A177-3AD203B41FA5}">
                      <a16:colId xmlns:a16="http://schemas.microsoft.com/office/drawing/2014/main" val="3729774165"/>
                    </a:ext>
                  </a:extLst>
                </a:gridCol>
                <a:gridCol w="514800">
                  <a:extLst>
                    <a:ext uri="{9D8B030D-6E8A-4147-A177-3AD203B41FA5}">
                      <a16:colId xmlns:a16="http://schemas.microsoft.com/office/drawing/2014/main" val="3008468252"/>
                    </a:ext>
                  </a:extLst>
                </a:gridCol>
                <a:gridCol w="514800">
                  <a:extLst>
                    <a:ext uri="{9D8B030D-6E8A-4147-A177-3AD203B41FA5}">
                      <a16:colId xmlns:a16="http://schemas.microsoft.com/office/drawing/2014/main" val="1890123188"/>
                    </a:ext>
                  </a:extLst>
                </a:gridCol>
                <a:gridCol w="514800">
                  <a:extLst>
                    <a:ext uri="{9D8B030D-6E8A-4147-A177-3AD203B41FA5}">
                      <a16:colId xmlns:a16="http://schemas.microsoft.com/office/drawing/2014/main" val="178912396"/>
                    </a:ext>
                  </a:extLst>
                </a:gridCol>
                <a:gridCol w="514800">
                  <a:extLst>
                    <a:ext uri="{9D8B030D-6E8A-4147-A177-3AD203B41FA5}">
                      <a16:colId xmlns:a16="http://schemas.microsoft.com/office/drawing/2014/main" val="3604495306"/>
                    </a:ext>
                  </a:extLst>
                </a:gridCol>
                <a:gridCol w="514800">
                  <a:extLst>
                    <a:ext uri="{9D8B030D-6E8A-4147-A177-3AD203B41FA5}">
                      <a16:colId xmlns:a16="http://schemas.microsoft.com/office/drawing/2014/main" val="2134436158"/>
                    </a:ext>
                  </a:extLst>
                </a:gridCol>
                <a:gridCol w="514800">
                  <a:extLst>
                    <a:ext uri="{9D8B030D-6E8A-4147-A177-3AD203B41FA5}">
                      <a16:colId xmlns:a16="http://schemas.microsoft.com/office/drawing/2014/main" val="2776587491"/>
                    </a:ext>
                  </a:extLst>
                </a:gridCol>
              </a:tblGrid>
              <a:tr h="360000">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244</a:t>
                      </a:r>
                    </a:p>
                  </a:txBody>
                  <a:tcPr marL="6350" marR="6350" marT="6350" marB="0" anchor="ctr">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260</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271</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283</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r>
                        <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rPr>
                        <a:t>319</a:t>
                      </a: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rgbClr val="F2F2F2"/>
                    </a:solid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noFill/>
                  </a:tcPr>
                </a:tc>
                <a:tc>
                  <a:txBody>
                    <a:bodyPr/>
                    <a:lstStyle/>
                    <a:p>
                      <a:pPr algn="ctr" fontAlgn="b"/>
                      <a:endParaRPr lang="en-CA" sz="12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6350" marR="6350" marT="6350" marB="0" anchor="ctr">
                    <a:lnL w="5715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711472063"/>
                  </a:ext>
                </a:extLst>
              </a:tr>
            </a:tbl>
          </a:graphicData>
        </a:graphic>
      </p:graphicFrame>
      <p:sp>
        <p:nvSpPr>
          <p:cNvPr id="25" name="TextBox 24">
            <a:extLst>
              <a:ext uri="{FF2B5EF4-FFF2-40B4-BE49-F238E27FC236}">
                <a16:creationId xmlns:a16="http://schemas.microsoft.com/office/drawing/2014/main" id="{0D16AB5F-CA24-4BB5-B409-30D113DE3449}"/>
              </a:ext>
            </a:extLst>
          </p:cNvPr>
          <p:cNvSpPr txBox="1"/>
          <p:nvPr/>
        </p:nvSpPr>
        <p:spPr>
          <a:xfrm>
            <a:off x="55563" y="1478012"/>
            <a:ext cx="1332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b="1">
                <a:solidFill>
                  <a:schemeClr val="tx1">
                    <a:lumMod val="85000"/>
                    <a:lumOff val="15000"/>
                  </a:schemeClr>
                </a:solidFill>
                <a:latin typeface="Arial" panose="020B0604020202020204" pitchFamily="34" charset="0"/>
                <a:cs typeface="Arial" panose="020B0604020202020204" pitchFamily="34" charset="0"/>
              </a:rPr>
              <a:t>Participating</a:t>
            </a:r>
          </a:p>
          <a:p>
            <a:pPr algn="r"/>
            <a:r>
              <a:rPr lang="en-US" sz="900" b="1">
                <a:solidFill>
                  <a:schemeClr val="tx1">
                    <a:lumMod val="85000"/>
                    <a:lumOff val="15000"/>
                  </a:schemeClr>
                </a:solidFill>
                <a:latin typeface="Arial" panose="020B0604020202020204" pitchFamily="34" charset="0"/>
                <a:cs typeface="Arial" panose="020B0604020202020204" pitchFamily="34" charset="0"/>
              </a:rPr>
              <a:t>Airports</a:t>
            </a:r>
          </a:p>
        </p:txBody>
      </p:sp>
      <p:graphicFrame>
        <p:nvGraphicFramePr>
          <p:cNvPr id="14" name="Chart 13">
            <a:extLst>
              <a:ext uri="{FF2B5EF4-FFF2-40B4-BE49-F238E27FC236}">
                <a16:creationId xmlns:a16="http://schemas.microsoft.com/office/drawing/2014/main" id="{36F0F833-D514-44BB-83E5-F23215420DBE}"/>
              </a:ext>
            </a:extLst>
          </p:cNvPr>
          <p:cNvGraphicFramePr/>
          <p:nvPr/>
        </p:nvGraphicFramePr>
        <p:xfrm>
          <a:off x="923925" y="2038551"/>
          <a:ext cx="10829930" cy="1197864"/>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E1992759-4951-483E-B976-F4761AAE7216}"/>
              </a:ext>
            </a:extLst>
          </p:cNvPr>
          <p:cNvSpPr txBox="1"/>
          <p:nvPr/>
        </p:nvSpPr>
        <p:spPr>
          <a:xfrm>
            <a:off x="811563" y="2623489"/>
            <a:ext cx="576000" cy="255389"/>
          </a:xfrm>
          <a:prstGeom prst="roundRect">
            <a:avLst/>
          </a:prstGeom>
          <a:noFill/>
          <a:ln>
            <a:noFill/>
          </a:ln>
        </p:spPr>
        <p:txBody>
          <a:bodyPr wrap="square" rtlCol="0">
            <a:spAutoFit/>
          </a:bodyPr>
          <a:lstStyle>
            <a:defPPr>
              <a:defRPr lang="en-US"/>
            </a:defPPr>
            <a:lvl1pPr marL="0" algn="l" defTabSz="914400" rtl="0" eaLnBrk="1" latinLnBrk="0" hangingPunct="1">
              <a:defRPr sz="1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b="1">
                <a:solidFill>
                  <a:schemeClr val="tx1">
                    <a:lumMod val="85000"/>
                    <a:lumOff val="15000"/>
                  </a:schemeClr>
                </a:solidFill>
              </a:rPr>
              <a:t>Rank</a:t>
            </a:r>
            <a:endParaRPr lang="en-US" sz="900">
              <a:solidFill>
                <a:schemeClr val="tx1">
                  <a:lumMod val="85000"/>
                  <a:lumOff val="15000"/>
                </a:schemeClr>
              </a:solidFill>
            </a:endParaRPr>
          </a:p>
        </p:txBody>
      </p:sp>
      <p:sp>
        <p:nvSpPr>
          <p:cNvPr id="19" name="Rectangle 18">
            <a:extLst>
              <a:ext uri="{FF2B5EF4-FFF2-40B4-BE49-F238E27FC236}">
                <a16:creationId xmlns:a16="http://schemas.microsoft.com/office/drawing/2014/main" id="{5E35498F-5FBD-424D-A355-EE51EEA52D56}"/>
              </a:ext>
            </a:extLst>
          </p:cNvPr>
          <p:cNvSpPr/>
          <p:nvPr/>
        </p:nvSpPr>
        <p:spPr>
          <a:xfrm>
            <a:off x="342900" y="6159374"/>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sz="800" i="1">
                <a:solidFill>
                  <a:schemeClr val="tx1">
                    <a:lumMod val="85000"/>
                    <a:lumOff val="15000"/>
                  </a:schemeClr>
                </a:solidFill>
                <a:latin typeface="Arial" panose="020B0604020202020204" pitchFamily="34" charset="0"/>
                <a:cs typeface="Arial" panose="020B0604020202020204" pitchFamily="34" charset="0"/>
              </a:rPr>
              <a:t>Q10. Based on your experience today, please rate THIS airport – Overall Satisfaction </a:t>
            </a:r>
          </a:p>
          <a:p>
            <a:r>
              <a:rPr lang="en-US" sz="800" i="1">
                <a:solidFill>
                  <a:schemeClr val="tx1">
                    <a:lumMod val="85000"/>
                    <a:lumOff val="15000"/>
                  </a:schemeClr>
                </a:solidFill>
                <a:latin typeface="Arial" panose="020B0604020202020204" pitchFamily="34" charset="0"/>
                <a:cs typeface="Arial" panose="020B0604020202020204" pitchFamily="34" charset="0"/>
              </a:rPr>
              <a:t>Rank is based on all ASQ participating airports for each quarter.</a:t>
            </a:r>
            <a:r>
              <a:rPr lang="en-CA" sz="800" i="1">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 </a:t>
            </a:r>
            <a:endParaRPr lang="en-US" sz="800" i="1">
              <a:solidFill>
                <a:schemeClr val="tx1">
                  <a:lumMod val="85000"/>
                  <a:lumOff val="15000"/>
                </a:schemeClr>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063B85C4-EC60-43E9-BE66-3510D5322AC4}"/>
              </a:ext>
            </a:extLst>
          </p:cNvPr>
          <p:cNvGrpSpPr/>
          <p:nvPr/>
        </p:nvGrpSpPr>
        <p:grpSpPr>
          <a:xfrm>
            <a:off x="3535376" y="5846757"/>
            <a:ext cx="5516639" cy="286286"/>
            <a:chOff x="4084016" y="5582597"/>
            <a:chExt cx="5516639" cy="286286"/>
          </a:xfrm>
        </p:grpSpPr>
        <p:sp>
          <p:nvSpPr>
            <p:cNvPr id="22" name="Oval 21">
              <a:extLst>
                <a:ext uri="{FF2B5EF4-FFF2-40B4-BE49-F238E27FC236}">
                  <a16:creationId xmlns:a16="http://schemas.microsoft.com/office/drawing/2014/main" id="{B5047A8F-FDE9-4DC1-9320-5496E61BFA6C}"/>
                </a:ext>
              </a:extLst>
            </p:cNvPr>
            <p:cNvSpPr/>
            <p:nvPr/>
          </p:nvSpPr>
          <p:spPr>
            <a:xfrm>
              <a:off x="4084016" y="5687644"/>
              <a:ext cx="91440" cy="86929"/>
            </a:xfrm>
            <a:prstGeom prst="ellipse">
              <a:avLst/>
            </a:prstGeom>
            <a:solidFill>
              <a:schemeClr val="bg1">
                <a:lumMod val="50000"/>
              </a:schemeClr>
            </a:solidFill>
            <a:ln>
              <a:solidFill>
                <a:schemeClr val="bg1">
                  <a:lumMod val="5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tx1">
                    <a:lumMod val="65000"/>
                    <a:lumOff val="35000"/>
                  </a:schemeClr>
                </a:solidFill>
              </a:endParaRPr>
            </a:p>
          </p:txBody>
        </p:sp>
        <p:sp>
          <p:nvSpPr>
            <p:cNvPr id="23" name="Oval 22">
              <a:extLst>
                <a:ext uri="{FF2B5EF4-FFF2-40B4-BE49-F238E27FC236}">
                  <a16:creationId xmlns:a16="http://schemas.microsoft.com/office/drawing/2014/main" id="{D409B8AF-1201-4B5A-B42B-13F7F8B1A187}"/>
                </a:ext>
              </a:extLst>
            </p:cNvPr>
            <p:cNvSpPr/>
            <p:nvPr/>
          </p:nvSpPr>
          <p:spPr>
            <a:xfrm>
              <a:off x="6089918" y="5687644"/>
              <a:ext cx="91440" cy="86929"/>
            </a:xfrm>
            <a:prstGeom prst="ellipse">
              <a:avLst/>
            </a:prstGeom>
            <a:solidFill>
              <a:schemeClr val="bg2"/>
            </a:solidFill>
            <a:ln>
              <a:solidFill>
                <a:schemeClr val="bg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tx1">
                    <a:lumMod val="65000"/>
                    <a:lumOff val="35000"/>
                  </a:schemeClr>
                </a:solidFill>
              </a:endParaRPr>
            </a:p>
          </p:txBody>
        </p:sp>
        <p:sp>
          <p:nvSpPr>
            <p:cNvPr id="26" name="Oval 25">
              <a:extLst>
                <a:ext uri="{FF2B5EF4-FFF2-40B4-BE49-F238E27FC236}">
                  <a16:creationId xmlns:a16="http://schemas.microsoft.com/office/drawing/2014/main" id="{2C47C741-A53A-489A-8CC1-DB95BAD17AEE}"/>
                </a:ext>
              </a:extLst>
            </p:cNvPr>
            <p:cNvSpPr/>
            <p:nvPr/>
          </p:nvSpPr>
          <p:spPr>
            <a:xfrm>
              <a:off x="7381890" y="5687644"/>
              <a:ext cx="91440" cy="86929"/>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tx1">
                    <a:lumMod val="65000"/>
                    <a:lumOff val="35000"/>
                  </a:schemeClr>
                </a:solidFill>
              </a:endParaRPr>
            </a:p>
          </p:txBody>
        </p:sp>
        <p:sp>
          <p:nvSpPr>
            <p:cNvPr id="28" name="TextBox 27">
              <a:extLst>
                <a:ext uri="{FF2B5EF4-FFF2-40B4-BE49-F238E27FC236}">
                  <a16:creationId xmlns:a16="http://schemas.microsoft.com/office/drawing/2014/main" id="{2C86AEC8-7B20-4B0F-87D2-23B214DD82A0}"/>
                </a:ext>
              </a:extLst>
            </p:cNvPr>
            <p:cNvSpPr txBox="1"/>
            <p:nvPr/>
          </p:nvSpPr>
          <p:spPr>
            <a:xfrm>
              <a:off x="4171818" y="5591884"/>
              <a:ext cx="162423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Poor (1) + Fair (2)</a:t>
              </a:r>
            </a:p>
          </p:txBody>
        </p:sp>
        <p:sp>
          <p:nvSpPr>
            <p:cNvPr id="32" name="TextBox 31">
              <a:extLst>
                <a:ext uri="{FF2B5EF4-FFF2-40B4-BE49-F238E27FC236}">
                  <a16:creationId xmlns:a16="http://schemas.microsoft.com/office/drawing/2014/main" id="{ED01BAF6-B683-4172-862F-E7906C13EEB8}"/>
                </a:ext>
              </a:extLst>
            </p:cNvPr>
            <p:cNvSpPr txBox="1"/>
            <p:nvPr/>
          </p:nvSpPr>
          <p:spPr>
            <a:xfrm>
              <a:off x="6181358" y="5585601"/>
              <a:ext cx="81522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a:solidFill>
                    <a:schemeClr val="tx1">
                      <a:lumMod val="65000"/>
                      <a:lumOff val="35000"/>
                    </a:schemeClr>
                  </a:solidFill>
                  <a:latin typeface="Arial" panose="020B0604020202020204" pitchFamily="34" charset="0"/>
                  <a:cs typeface="Arial" panose="020B0604020202020204" pitchFamily="34" charset="0"/>
                </a:rPr>
                <a:t>Good (3)</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F7E2B9B-E9D3-474A-BFFE-9C1DF919F3C9}"/>
                </a:ext>
              </a:extLst>
            </p:cNvPr>
            <p:cNvSpPr txBox="1"/>
            <p:nvPr/>
          </p:nvSpPr>
          <p:spPr>
            <a:xfrm>
              <a:off x="7440655" y="5582597"/>
              <a:ext cx="2160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a:solidFill>
                    <a:schemeClr val="tx1">
                      <a:lumMod val="65000"/>
                      <a:lumOff val="35000"/>
                    </a:schemeClr>
                  </a:solidFill>
                  <a:latin typeface="Arial" panose="020B0604020202020204" pitchFamily="34" charset="0"/>
                  <a:cs typeface="Arial" panose="020B0604020202020204" pitchFamily="34" charset="0"/>
                </a:rPr>
                <a:t>Very Good (4) + Excellent (5)</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1" name="Content Placeholder 2">
            <a:extLst>
              <a:ext uri="{FF2B5EF4-FFF2-40B4-BE49-F238E27FC236}">
                <a16:creationId xmlns:a16="http://schemas.microsoft.com/office/drawing/2014/main" id="{7E635338-3379-4CEC-B51B-AFE2D1E77490}"/>
              </a:ext>
            </a:extLst>
          </p:cNvPr>
          <p:cNvSpPr txBox="1"/>
          <p:nvPr/>
        </p:nvSpPr>
        <p:spPr>
          <a:xfrm>
            <a:off x="3316681" y="6323782"/>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sp>
        <p:nvSpPr>
          <p:cNvPr id="5" name="Slide Number Placeholder 4">
            <a:extLst>
              <a:ext uri="{FF2B5EF4-FFF2-40B4-BE49-F238E27FC236}">
                <a16:creationId xmlns:a16="http://schemas.microsoft.com/office/drawing/2014/main" id="{D1140952-1AA8-B289-4964-4AB491E6EA91}"/>
              </a:ext>
            </a:extLst>
          </p:cNvPr>
          <p:cNvSpPr>
            <a:spLocks noGrp="1"/>
          </p:cNvSpPr>
          <p:nvPr>
            <p:ph type="sldNum" sz="quarter" idx="4"/>
          </p:nvPr>
        </p:nvSpPr>
        <p:spPr/>
        <p:txBody>
          <a:bodyPr/>
          <a:lstStyle/>
          <a:p>
            <a:fld id="{13DAD56E-802A-2646-A8DB-6610A51D0FC3}" type="slidenum">
              <a:rPr lang="en-IN" smtClean="0"/>
              <a:t>32</a:t>
            </a:fld>
            <a:endParaRPr lang="en-IN"/>
          </a:p>
        </p:txBody>
      </p:sp>
    </p:spTree>
    <p:extLst>
      <p:ext uri="{BB962C8B-B14F-4D97-AF65-F5344CB8AC3E}">
        <p14:creationId xmlns:p14="http://schemas.microsoft.com/office/powerpoint/2010/main" val="4951544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B01D52D7-F36B-4CDD-A18E-FA5215E3B5D4}"/>
              </a:ext>
            </a:extLst>
          </p:cNvPr>
          <p:cNvGraphicFramePr>
            <a:graphicFrameLocks noGrp="1"/>
          </p:cNvGraphicFramePr>
          <p:nvPr>
            <p:extLst>
              <p:ext uri="{D42A27DB-BD31-4B8C-83A1-F6EECF244321}">
                <p14:modId xmlns:p14="http://schemas.microsoft.com/office/powerpoint/2010/main" val="1869408316"/>
              </p:ext>
            </p:extLst>
          </p:nvPr>
        </p:nvGraphicFramePr>
        <p:xfrm>
          <a:off x="609600" y="1457960"/>
          <a:ext cx="10965423" cy="3960000"/>
        </p:xfrm>
        <a:graphic>
          <a:graphicData uri="http://schemas.openxmlformats.org/drawingml/2006/table">
            <a:tbl>
              <a:tblPr firstRow="1" bandRow="1">
                <a:tableStyleId>{2D5ABB26-0587-4C30-8999-92F81FD0307C}</a:tableStyleId>
              </a:tblPr>
              <a:tblGrid>
                <a:gridCol w="3655141">
                  <a:extLst>
                    <a:ext uri="{9D8B030D-6E8A-4147-A177-3AD203B41FA5}">
                      <a16:colId xmlns:a16="http://schemas.microsoft.com/office/drawing/2014/main" val="3742067167"/>
                    </a:ext>
                  </a:extLst>
                </a:gridCol>
                <a:gridCol w="3655141">
                  <a:extLst>
                    <a:ext uri="{9D8B030D-6E8A-4147-A177-3AD203B41FA5}">
                      <a16:colId xmlns:a16="http://schemas.microsoft.com/office/drawing/2014/main" val="2072776196"/>
                    </a:ext>
                  </a:extLst>
                </a:gridCol>
                <a:gridCol w="3655141">
                  <a:extLst>
                    <a:ext uri="{9D8B030D-6E8A-4147-A177-3AD203B41FA5}">
                      <a16:colId xmlns:a16="http://schemas.microsoft.com/office/drawing/2014/main" val="2124223064"/>
                    </a:ext>
                  </a:extLst>
                </a:gridCol>
              </a:tblGrid>
              <a:tr h="3960000">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400" b="1" u="none" strike="noStrike">
                          <a:solidFill>
                            <a:schemeClr val="tx1">
                              <a:lumMod val="65000"/>
                              <a:lumOff val="35000"/>
                            </a:schemeClr>
                          </a:solidFill>
                          <a:effectLst/>
                          <a:latin typeface="Arial" panose="020B0604020202020204" pitchFamily="34" charset="0"/>
                          <a:cs typeface="Arial" panose="020B0604020202020204" pitchFamily="34" charset="0"/>
                        </a:rPr>
                        <a:t>Ease of getting to the airport</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CA" sz="1400" b="1" u="none" strike="noStrike">
                          <a:solidFill>
                            <a:schemeClr val="tx1">
                              <a:lumMod val="65000"/>
                              <a:lumOff val="35000"/>
                            </a:schemeClr>
                          </a:solidFill>
                          <a:effectLst/>
                          <a:latin typeface="Arial" panose="020B0604020202020204" pitchFamily="34" charset="0"/>
                          <a:cs typeface="Arial" panose="020B0604020202020204" pitchFamily="34" charset="0"/>
                        </a:rPr>
                        <a:t>Signage to access terminal</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Value for money of the selected mode of transport (including parking facilities if it applies)</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6089473"/>
                  </a:ext>
                </a:extLst>
              </a:tr>
            </a:tbl>
          </a:graphicData>
        </a:graphic>
      </p:graphicFrame>
      <p:sp>
        <p:nvSpPr>
          <p:cNvPr id="57" name="Title 6">
            <a:extLst>
              <a:ext uri="{FF2B5EF4-FFF2-40B4-BE49-F238E27FC236}">
                <a16:creationId xmlns:a16="http://schemas.microsoft.com/office/drawing/2014/main" id="{AAF72C83-5A22-4B97-937F-EE2E86508F14}"/>
              </a:ext>
            </a:extLst>
          </p:cNvPr>
          <p:cNvSpPr>
            <a:spLocks noGrp="1"/>
          </p:cNvSpPr>
          <p:nvPr>
            <p:ph type="title"/>
          </p:nvPr>
        </p:nvSpPr>
        <p:spPr/>
        <p:txBody>
          <a:bodyPr>
            <a:normAutofit/>
          </a:bodyPr>
          <a:lstStyle/>
          <a:p>
            <a:r>
              <a:rPr lang="en-CA" b="1"/>
              <a:t>BWI – Trend Over Time</a:t>
            </a:r>
            <a:endParaRPr lang="en-CA"/>
          </a:p>
        </p:txBody>
      </p:sp>
      <p:sp>
        <p:nvSpPr>
          <p:cNvPr id="17" name="Text Placeholder 16">
            <a:extLst>
              <a:ext uri="{FF2B5EF4-FFF2-40B4-BE49-F238E27FC236}">
                <a16:creationId xmlns:a16="http://schemas.microsoft.com/office/drawing/2014/main" id="{3D7A881C-678C-4B61-ADD6-A7DB83BA3300}"/>
              </a:ext>
            </a:extLst>
          </p:cNvPr>
          <p:cNvSpPr>
            <a:spLocks noGrp="1"/>
          </p:cNvSpPr>
          <p:nvPr>
            <p:ph type="body" sz="quarter" idx="10"/>
          </p:nvPr>
        </p:nvSpPr>
        <p:spPr/>
        <p:txBody>
          <a:bodyPr>
            <a:normAutofit/>
          </a:bodyPr>
          <a:lstStyle/>
          <a:p>
            <a:r>
              <a:rPr lang="en-CA"/>
              <a:t>Satisfaction by Service Quality Items: Arrival at the Airport</a:t>
            </a:r>
          </a:p>
        </p:txBody>
      </p:sp>
      <p:sp>
        <p:nvSpPr>
          <p:cNvPr id="68" name="Rectangle 67">
            <a:extLst>
              <a:ext uri="{FF2B5EF4-FFF2-40B4-BE49-F238E27FC236}">
                <a16:creationId xmlns:a16="http://schemas.microsoft.com/office/drawing/2014/main" id="{FAD892EB-208E-40C3-9DF3-B9D906719DA9}"/>
              </a:ext>
            </a:extLst>
          </p:cNvPr>
          <p:cNvSpPr/>
          <p:nvPr/>
        </p:nvSpPr>
        <p:spPr>
          <a:xfrm>
            <a:off x="342900" y="6156398"/>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10. Based on your experience today, please rate THIS airport on each service item.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p>
        </p:txBody>
      </p:sp>
      <p:sp>
        <p:nvSpPr>
          <p:cNvPr id="30" name="Oval 1">
            <a:extLst>
              <a:ext uri="{FF2B5EF4-FFF2-40B4-BE49-F238E27FC236}">
                <a16:creationId xmlns:a16="http://schemas.microsoft.com/office/drawing/2014/main" id="{2F9D0A6D-2709-4A95-ADDB-B05A7FEDF188}"/>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1" name="Oval 2">
            <a:extLst>
              <a:ext uri="{FF2B5EF4-FFF2-40B4-BE49-F238E27FC236}">
                <a16:creationId xmlns:a16="http://schemas.microsoft.com/office/drawing/2014/main" id="{4B65624D-D222-4375-B569-625A03AA0380}"/>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3" name="Oval 3">
            <a:extLst>
              <a:ext uri="{FF2B5EF4-FFF2-40B4-BE49-F238E27FC236}">
                <a16:creationId xmlns:a16="http://schemas.microsoft.com/office/drawing/2014/main" id="{ABE3A813-D86D-48EC-86C9-A8F27B5F7C28}"/>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4" name="Oval 4">
            <a:extLst>
              <a:ext uri="{FF2B5EF4-FFF2-40B4-BE49-F238E27FC236}">
                <a16:creationId xmlns:a16="http://schemas.microsoft.com/office/drawing/2014/main" id="{64B8894B-F38A-4D0B-85FC-91FD127C077E}"/>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5" name="Oval 5">
            <a:extLst>
              <a:ext uri="{FF2B5EF4-FFF2-40B4-BE49-F238E27FC236}">
                <a16:creationId xmlns:a16="http://schemas.microsoft.com/office/drawing/2014/main" id="{B82AC10C-9820-4623-9C04-457BD184C452}"/>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6" name="TextBox 1">
            <a:extLst>
              <a:ext uri="{FF2B5EF4-FFF2-40B4-BE49-F238E27FC236}">
                <a16:creationId xmlns:a16="http://schemas.microsoft.com/office/drawing/2014/main" id="{C9D00167-936C-479F-81CB-CFCDC0FAD5CF}"/>
              </a:ext>
            </a:extLst>
          </p:cNvPr>
          <p:cNvSpPr txBox="1"/>
          <p:nvPr/>
        </p:nvSpPr>
        <p:spPr>
          <a:xfrm>
            <a:off x="3773067" y="5585601"/>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2022</a:t>
            </a:r>
          </a:p>
        </p:txBody>
      </p:sp>
      <p:sp>
        <p:nvSpPr>
          <p:cNvPr id="37" name="TextBox 2">
            <a:extLst>
              <a:ext uri="{FF2B5EF4-FFF2-40B4-BE49-F238E27FC236}">
                <a16:creationId xmlns:a16="http://schemas.microsoft.com/office/drawing/2014/main" id="{F4ABB392-4BA9-46F4-A86C-CF4BF5A7AA8C}"/>
              </a:ext>
            </a:extLst>
          </p:cNvPr>
          <p:cNvSpPr txBox="1"/>
          <p:nvPr/>
        </p:nvSpPr>
        <p:spPr>
          <a:xfrm>
            <a:off x="4735292"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Q3 2022</a:t>
            </a:r>
          </a:p>
        </p:txBody>
      </p:sp>
      <p:sp>
        <p:nvSpPr>
          <p:cNvPr id="38" name="TextBox 3">
            <a:extLst>
              <a:ext uri="{FF2B5EF4-FFF2-40B4-BE49-F238E27FC236}">
                <a16:creationId xmlns:a16="http://schemas.microsoft.com/office/drawing/2014/main" id="{5A1BB68E-A781-4E6A-BF68-ABCCE7EC5D4A}"/>
              </a:ext>
            </a:extLst>
          </p:cNvPr>
          <p:cNvSpPr txBox="1"/>
          <p:nvPr/>
        </p:nvSpPr>
        <p:spPr>
          <a:xfrm>
            <a:off x="5694068"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Q4 2022</a:t>
            </a:r>
          </a:p>
        </p:txBody>
      </p:sp>
      <p:sp>
        <p:nvSpPr>
          <p:cNvPr id="39" name="TextBox 4">
            <a:extLst>
              <a:ext uri="{FF2B5EF4-FFF2-40B4-BE49-F238E27FC236}">
                <a16:creationId xmlns:a16="http://schemas.microsoft.com/office/drawing/2014/main" id="{3EBA4AC6-C6E8-4859-A070-E879A62F5E7E}"/>
              </a:ext>
            </a:extLst>
          </p:cNvPr>
          <p:cNvSpPr txBox="1"/>
          <p:nvPr/>
        </p:nvSpPr>
        <p:spPr>
          <a:xfrm>
            <a:off x="6667393"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Q1 2023</a:t>
            </a:r>
          </a:p>
        </p:txBody>
      </p:sp>
      <p:sp>
        <p:nvSpPr>
          <p:cNvPr id="40" name="TextBox 5">
            <a:extLst>
              <a:ext uri="{FF2B5EF4-FFF2-40B4-BE49-F238E27FC236}">
                <a16:creationId xmlns:a16="http://schemas.microsoft.com/office/drawing/2014/main" id="{3A950509-C6BB-4800-A6E0-D6B6997425E2}"/>
              </a:ext>
            </a:extLst>
          </p:cNvPr>
          <p:cNvSpPr txBox="1"/>
          <p:nvPr/>
        </p:nvSpPr>
        <p:spPr>
          <a:xfrm>
            <a:off x="7641375" y="5582597"/>
            <a:ext cx="1078555"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2023</a:t>
            </a:r>
          </a:p>
        </p:txBody>
      </p:sp>
      <p:sp>
        <p:nvSpPr>
          <p:cNvPr id="3" name="Oval 6">
            <a:extLst>
              <a:ext uri="{FF2B5EF4-FFF2-40B4-BE49-F238E27FC236}">
                <a16:creationId xmlns:a16="http://schemas.microsoft.com/office/drawing/2014/main" id="{B3F30F01-65AB-4443-A304-5B889D6E5DEB}"/>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45" name="TextBox 44">
            <a:extLst>
              <a:ext uri="{FF2B5EF4-FFF2-40B4-BE49-F238E27FC236}">
                <a16:creationId xmlns:a16="http://schemas.microsoft.com/office/drawing/2014/main" id="{D4A0BE99-9CB4-413F-A201-BB6508C13008}"/>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pic>
        <p:nvPicPr>
          <p:cNvPr id="44" name="Graphic 43" descr="Taxi outline">
            <a:extLst>
              <a:ext uri="{FF2B5EF4-FFF2-40B4-BE49-F238E27FC236}">
                <a16:creationId xmlns:a16="http://schemas.microsoft.com/office/drawing/2014/main" id="{253899A7-8124-490D-9F05-DB7D14F81C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146" y="335126"/>
            <a:ext cx="654356" cy="654356"/>
          </a:xfrm>
          <a:prstGeom prst="rect">
            <a:avLst/>
          </a:prstGeom>
        </p:spPr>
      </p:pic>
      <p:sp>
        <p:nvSpPr>
          <p:cNvPr id="29" name="Content Placeholder 2">
            <a:extLst>
              <a:ext uri="{FF2B5EF4-FFF2-40B4-BE49-F238E27FC236}">
                <a16:creationId xmlns:a16="http://schemas.microsoft.com/office/drawing/2014/main" id="{EB56F2B4-B711-4BC9-94F8-25C211F3BDC7}"/>
              </a:ext>
            </a:extLst>
          </p:cNvPr>
          <p:cNvSpPr txBox="1"/>
          <p:nvPr/>
        </p:nvSpPr>
        <p:spPr>
          <a:xfrm>
            <a:off x="2691765" y="6079388"/>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graphicFrame>
        <p:nvGraphicFramePr>
          <p:cNvPr id="26" name="Chart 1">
            <a:extLst>
              <a:ext uri="{FF2B5EF4-FFF2-40B4-BE49-F238E27FC236}">
                <a16:creationId xmlns:a16="http://schemas.microsoft.com/office/drawing/2014/main" id="{1C3B8914-35E7-48A7-B0EE-D6B1927D10AF}"/>
              </a:ext>
            </a:extLst>
          </p:cNvPr>
          <p:cNvGraphicFramePr/>
          <p:nvPr>
            <p:extLst>
              <p:ext uri="{D42A27DB-BD31-4B8C-83A1-F6EECF244321}">
                <p14:modId xmlns:p14="http://schemas.microsoft.com/office/powerpoint/2010/main" val="1576801594"/>
              </p:ext>
            </p:extLst>
          </p:nvPr>
        </p:nvGraphicFramePr>
        <p:xfrm>
          <a:off x="1483121" y="1901337"/>
          <a:ext cx="190509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
            <a:extLst>
              <a:ext uri="{FF2B5EF4-FFF2-40B4-BE49-F238E27FC236}">
                <a16:creationId xmlns:a16="http://schemas.microsoft.com/office/drawing/2014/main" id="{D5ADB476-5883-4882-A326-5B7430DD488F}"/>
              </a:ext>
            </a:extLst>
          </p:cNvPr>
          <p:cNvGraphicFramePr/>
          <p:nvPr>
            <p:extLst>
              <p:ext uri="{D42A27DB-BD31-4B8C-83A1-F6EECF244321}">
                <p14:modId xmlns:p14="http://schemas.microsoft.com/office/powerpoint/2010/main" val="415623898"/>
              </p:ext>
            </p:extLst>
          </p:nvPr>
        </p:nvGraphicFramePr>
        <p:xfrm>
          <a:off x="5138718" y="1901337"/>
          <a:ext cx="1895598"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Chart 3">
            <a:extLst>
              <a:ext uri="{FF2B5EF4-FFF2-40B4-BE49-F238E27FC236}">
                <a16:creationId xmlns:a16="http://schemas.microsoft.com/office/drawing/2014/main" id="{CC5ACF33-481F-4FBA-BB34-C48E8EC3D70B}"/>
              </a:ext>
            </a:extLst>
          </p:cNvPr>
          <p:cNvGraphicFramePr/>
          <p:nvPr>
            <p:extLst>
              <p:ext uri="{D42A27DB-BD31-4B8C-83A1-F6EECF244321}">
                <p14:modId xmlns:p14="http://schemas.microsoft.com/office/powerpoint/2010/main" val="3470693827"/>
              </p:ext>
            </p:extLst>
          </p:nvPr>
        </p:nvGraphicFramePr>
        <p:xfrm>
          <a:off x="8809721" y="1901337"/>
          <a:ext cx="1900589" cy="3559161"/>
        </p:xfrm>
        <a:graphic>
          <a:graphicData uri="http://schemas.openxmlformats.org/drawingml/2006/chart">
            <c:chart xmlns:c="http://schemas.openxmlformats.org/drawingml/2006/chart" xmlns:r="http://schemas.openxmlformats.org/officeDocument/2006/relationships" r:id="rId7"/>
          </a:graphicData>
        </a:graphic>
      </p:graphicFrame>
      <p:sp>
        <p:nvSpPr>
          <p:cNvPr id="5" name="Slide Number Placeholder 4">
            <a:extLst>
              <a:ext uri="{FF2B5EF4-FFF2-40B4-BE49-F238E27FC236}">
                <a16:creationId xmlns:a16="http://schemas.microsoft.com/office/drawing/2014/main" id="{44FD82CF-84B2-EF32-D323-6D357069AB44}"/>
              </a:ext>
            </a:extLst>
          </p:cNvPr>
          <p:cNvSpPr>
            <a:spLocks noGrp="1"/>
          </p:cNvSpPr>
          <p:nvPr>
            <p:ph type="sldNum" sz="quarter" idx="4"/>
          </p:nvPr>
        </p:nvSpPr>
        <p:spPr/>
        <p:txBody>
          <a:bodyPr/>
          <a:lstStyle/>
          <a:p>
            <a:fld id="{13DAD56E-802A-2646-A8DB-6610A51D0FC3}" type="slidenum">
              <a:rPr lang="en-IN" smtClean="0"/>
              <a:t>33</a:t>
            </a:fld>
            <a:endParaRPr lang="en-IN"/>
          </a:p>
        </p:txBody>
      </p:sp>
    </p:spTree>
    <p:extLst>
      <p:ext uri="{BB962C8B-B14F-4D97-AF65-F5344CB8AC3E}">
        <p14:creationId xmlns:p14="http://schemas.microsoft.com/office/powerpoint/2010/main" val="29448457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B01D52D7-F36B-4CDD-A18E-FA5215E3B5D4}"/>
              </a:ext>
            </a:extLst>
          </p:cNvPr>
          <p:cNvGraphicFramePr>
            <a:graphicFrameLocks noGrp="1"/>
          </p:cNvGraphicFramePr>
          <p:nvPr>
            <p:extLst>
              <p:ext uri="{D42A27DB-BD31-4B8C-83A1-F6EECF244321}">
                <p14:modId xmlns:p14="http://schemas.microsoft.com/office/powerpoint/2010/main" val="2064522562"/>
              </p:ext>
            </p:extLst>
          </p:nvPr>
        </p:nvGraphicFramePr>
        <p:xfrm>
          <a:off x="609600" y="1457960"/>
          <a:ext cx="10965423" cy="3960000"/>
        </p:xfrm>
        <a:graphic>
          <a:graphicData uri="http://schemas.openxmlformats.org/drawingml/2006/table">
            <a:tbl>
              <a:tblPr firstRow="1" bandRow="1">
                <a:tableStyleId>{2D5ABB26-0587-4C30-8999-92F81FD0307C}</a:tableStyleId>
              </a:tblPr>
              <a:tblGrid>
                <a:gridCol w="3655141">
                  <a:extLst>
                    <a:ext uri="{9D8B030D-6E8A-4147-A177-3AD203B41FA5}">
                      <a16:colId xmlns:a16="http://schemas.microsoft.com/office/drawing/2014/main" val="3742067167"/>
                    </a:ext>
                  </a:extLst>
                </a:gridCol>
                <a:gridCol w="3655141">
                  <a:extLst>
                    <a:ext uri="{9D8B030D-6E8A-4147-A177-3AD203B41FA5}">
                      <a16:colId xmlns:a16="http://schemas.microsoft.com/office/drawing/2014/main" val="2072776196"/>
                    </a:ext>
                  </a:extLst>
                </a:gridCol>
                <a:gridCol w="3655141">
                  <a:extLst>
                    <a:ext uri="{9D8B030D-6E8A-4147-A177-3AD203B41FA5}">
                      <a16:colId xmlns:a16="http://schemas.microsoft.com/office/drawing/2014/main" val="2124223064"/>
                    </a:ext>
                  </a:extLst>
                </a:gridCol>
              </a:tblGrid>
              <a:tr h="3960000">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Ease of finding check-in area</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Waiting time at check-in, including baggage drop  if applicable</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Courtesy and helpfulness of staff in the check-in area</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6089473"/>
                  </a:ext>
                </a:extLst>
              </a:tr>
            </a:tbl>
          </a:graphicData>
        </a:graphic>
      </p:graphicFrame>
      <p:sp>
        <p:nvSpPr>
          <p:cNvPr id="57" name="Title 6">
            <a:extLst>
              <a:ext uri="{FF2B5EF4-FFF2-40B4-BE49-F238E27FC236}">
                <a16:creationId xmlns:a16="http://schemas.microsoft.com/office/drawing/2014/main" id="{AAF72C83-5A22-4B97-937F-EE2E86508F14}"/>
              </a:ext>
            </a:extLst>
          </p:cNvPr>
          <p:cNvSpPr>
            <a:spLocks noGrp="1"/>
          </p:cNvSpPr>
          <p:nvPr>
            <p:ph type="title"/>
          </p:nvPr>
        </p:nvSpPr>
        <p:spPr/>
        <p:txBody>
          <a:bodyPr>
            <a:normAutofit/>
          </a:bodyPr>
          <a:lstStyle/>
          <a:p>
            <a:r>
              <a:rPr lang="en-CA"/>
              <a:t>BWI – Trend Over Time</a:t>
            </a:r>
          </a:p>
        </p:txBody>
      </p:sp>
      <p:sp>
        <p:nvSpPr>
          <p:cNvPr id="17" name="Text Placeholder 16">
            <a:extLst>
              <a:ext uri="{FF2B5EF4-FFF2-40B4-BE49-F238E27FC236}">
                <a16:creationId xmlns:a16="http://schemas.microsoft.com/office/drawing/2014/main" id="{3D7A881C-678C-4B61-ADD6-A7DB83BA3300}"/>
              </a:ext>
            </a:extLst>
          </p:cNvPr>
          <p:cNvSpPr>
            <a:spLocks noGrp="1"/>
          </p:cNvSpPr>
          <p:nvPr>
            <p:ph type="body" sz="quarter" idx="10"/>
          </p:nvPr>
        </p:nvSpPr>
        <p:spPr/>
        <p:txBody>
          <a:bodyPr>
            <a:normAutofit/>
          </a:bodyPr>
          <a:lstStyle/>
          <a:p>
            <a:r>
              <a:rPr lang="en-CA"/>
              <a:t>Satisfaction by Service Quality Items: Check-In</a:t>
            </a:r>
          </a:p>
        </p:txBody>
      </p:sp>
      <p:sp>
        <p:nvSpPr>
          <p:cNvPr id="68" name="Rectangle 67">
            <a:extLst>
              <a:ext uri="{FF2B5EF4-FFF2-40B4-BE49-F238E27FC236}">
                <a16:creationId xmlns:a16="http://schemas.microsoft.com/office/drawing/2014/main" id="{FAD892EB-208E-40C3-9DF3-B9D906719DA9}"/>
              </a:ext>
            </a:extLst>
          </p:cNvPr>
          <p:cNvSpPr/>
          <p:nvPr/>
        </p:nvSpPr>
        <p:spPr>
          <a:xfrm>
            <a:off x="342900" y="6156398"/>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10. Based on your experience today, please rate THIS airport on each service item.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p>
        </p:txBody>
      </p:sp>
      <p:sp>
        <p:nvSpPr>
          <p:cNvPr id="30" name="Oval 1">
            <a:extLst>
              <a:ext uri="{FF2B5EF4-FFF2-40B4-BE49-F238E27FC236}">
                <a16:creationId xmlns:a16="http://schemas.microsoft.com/office/drawing/2014/main" id="{2F9D0A6D-2709-4A95-ADDB-B05A7FEDF188}"/>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1" name="Oval 2">
            <a:extLst>
              <a:ext uri="{FF2B5EF4-FFF2-40B4-BE49-F238E27FC236}">
                <a16:creationId xmlns:a16="http://schemas.microsoft.com/office/drawing/2014/main" id="{4B65624D-D222-4375-B569-625A03AA0380}"/>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3" name="Oval 3">
            <a:extLst>
              <a:ext uri="{FF2B5EF4-FFF2-40B4-BE49-F238E27FC236}">
                <a16:creationId xmlns:a16="http://schemas.microsoft.com/office/drawing/2014/main" id="{ABE3A813-D86D-48EC-86C9-A8F27B5F7C28}"/>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4" name="Oval 4">
            <a:extLst>
              <a:ext uri="{FF2B5EF4-FFF2-40B4-BE49-F238E27FC236}">
                <a16:creationId xmlns:a16="http://schemas.microsoft.com/office/drawing/2014/main" id="{64B8894B-F38A-4D0B-85FC-91FD127C077E}"/>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5" name="Oval 5">
            <a:extLst>
              <a:ext uri="{FF2B5EF4-FFF2-40B4-BE49-F238E27FC236}">
                <a16:creationId xmlns:a16="http://schemas.microsoft.com/office/drawing/2014/main" id="{B82AC10C-9820-4623-9C04-457BD184C452}"/>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6" name="TextBox 1">
            <a:extLst>
              <a:ext uri="{FF2B5EF4-FFF2-40B4-BE49-F238E27FC236}">
                <a16:creationId xmlns:a16="http://schemas.microsoft.com/office/drawing/2014/main" id="{C9D00167-936C-479F-81CB-CFCDC0FAD5CF}"/>
              </a:ext>
            </a:extLst>
          </p:cNvPr>
          <p:cNvSpPr txBox="1"/>
          <p:nvPr/>
        </p:nvSpPr>
        <p:spPr>
          <a:xfrm>
            <a:off x="3773067" y="5585601"/>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2022</a:t>
            </a:r>
          </a:p>
        </p:txBody>
      </p:sp>
      <p:sp>
        <p:nvSpPr>
          <p:cNvPr id="37" name="TextBox 2">
            <a:extLst>
              <a:ext uri="{FF2B5EF4-FFF2-40B4-BE49-F238E27FC236}">
                <a16:creationId xmlns:a16="http://schemas.microsoft.com/office/drawing/2014/main" id="{F4ABB392-4BA9-46F4-A86C-CF4BF5A7AA8C}"/>
              </a:ext>
            </a:extLst>
          </p:cNvPr>
          <p:cNvSpPr txBox="1"/>
          <p:nvPr/>
        </p:nvSpPr>
        <p:spPr>
          <a:xfrm>
            <a:off x="4735292"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Q3 2022</a:t>
            </a:r>
          </a:p>
        </p:txBody>
      </p:sp>
      <p:sp>
        <p:nvSpPr>
          <p:cNvPr id="38" name="TextBox 3">
            <a:extLst>
              <a:ext uri="{FF2B5EF4-FFF2-40B4-BE49-F238E27FC236}">
                <a16:creationId xmlns:a16="http://schemas.microsoft.com/office/drawing/2014/main" id="{5A1BB68E-A781-4E6A-BF68-ABCCE7EC5D4A}"/>
              </a:ext>
            </a:extLst>
          </p:cNvPr>
          <p:cNvSpPr txBox="1"/>
          <p:nvPr/>
        </p:nvSpPr>
        <p:spPr>
          <a:xfrm>
            <a:off x="5694068"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Q4 2022</a:t>
            </a:r>
          </a:p>
        </p:txBody>
      </p:sp>
      <p:sp>
        <p:nvSpPr>
          <p:cNvPr id="39" name="TextBox 4">
            <a:extLst>
              <a:ext uri="{FF2B5EF4-FFF2-40B4-BE49-F238E27FC236}">
                <a16:creationId xmlns:a16="http://schemas.microsoft.com/office/drawing/2014/main" id="{3EBA4AC6-C6E8-4859-A070-E879A62F5E7E}"/>
              </a:ext>
            </a:extLst>
          </p:cNvPr>
          <p:cNvSpPr txBox="1"/>
          <p:nvPr/>
        </p:nvSpPr>
        <p:spPr>
          <a:xfrm>
            <a:off x="6667393"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Q1 2023</a:t>
            </a:r>
          </a:p>
        </p:txBody>
      </p:sp>
      <p:sp>
        <p:nvSpPr>
          <p:cNvPr id="40" name="TextBox 5">
            <a:extLst>
              <a:ext uri="{FF2B5EF4-FFF2-40B4-BE49-F238E27FC236}">
                <a16:creationId xmlns:a16="http://schemas.microsoft.com/office/drawing/2014/main" id="{3A950509-C6BB-4800-A6E0-D6B6997425E2}"/>
              </a:ext>
            </a:extLst>
          </p:cNvPr>
          <p:cNvSpPr txBox="1"/>
          <p:nvPr/>
        </p:nvSpPr>
        <p:spPr>
          <a:xfrm>
            <a:off x="7641374"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2023</a:t>
            </a:r>
          </a:p>
        </p:txBody>
      </p:sp>
      <p:sp>
        <p:nvSpPr>
          <p:cNvPr id="3" name="Oval 2">
            <a:extLst>
              <a:ext uri="{FF2B5EF4-FFF2-40B4-BE49-F238E27FC236}">
                <a16:creationId xmlns:a16="http://schemas.microsoft.com/office/drawing/2014/main" id="{B3F30F01-65AB-4443-A304-5B889D6E5DEB}"/>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23" name="Graphic 22" descr="Suitcase outline">
            <a:extLst>
              <a:ext uri="{FF2B5EF4-FFF2-40B4-BE49-F238E27FC236}">
                <a16:creationId xmlns:a16="http://schemas.microsoft.com/office/drawing/2014/main" id="{3790C74C-2312-C240-BE45-BCFDF25B95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942" y="331811"/>
            <a:ext cx="570365" cy="570365"/>
          </a:xfrm>
          <a:prstGeom prst="rect">
            <a:avLst/>
          </a:prstGeom>
        </p:spPr>
      </p:pic>
      <p:sp>
        <p:nvSpPr>
          <p:cNvPr id="28" name="TextBox 27">
            <a:extLst>
              <a:ext uri="{FF2B5EF4-FFF2-40B4-BE49-F238E27FC236}">
                <a16:creationId xmlns:a16="http://schemas.microsoft.com/office/drawing/2014/main" id="{7AF356CF-2B68-42F6-ABB6-F0D5D4C9DA21}"/>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sp>
        <p:nvSpPr>
          <p:cNvPr id="24" name="Content Placeholder 2">
            <a:extLst>
              <a:ext uri="{FF2B5EF4-FFF2-40B4-BE49-F238E27FC236}">
                <a16:creationId xmlns:a16="http://schemas.microsoft.com/office/drawing/2014/main" id="{48913F43-7D6A-4D52-8E44-E47BDF530717}"/>
              </a:ext>
            </a:extLst>
          </p:cNvPr>
          <p:cNvSpPr txBox="1"/>
          <p:nvPr/>
        </p:nvSpPr>
        <p:spPr>
          <a:xfrm>
            <a:off x="2691765" y="6079388"/>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graphicFrame>
        <p:nvGraphicFramePr>
          <p:cNvPr id="25" name="Chart 1">
            <a:extLst>
              <a:ext uri="{FF2B5EF4-FFF2-40B4-BE49-F238E27FC236}">
                <a16:creationId xmlns:a16="http://schemas.microsoft.com/office/drawing/2014/main" id="{44A4F745-DC06-4D85-BB61-D4653661EF67}"/>
              </a:ext>
            </a:extLst>
          </p:cNvPr>
          <p:cNvGraphicFramePr/>
          <p:nvPr>
            <p:extLst>
              <p:ext uri="{D42A27DB-BD31-4B8C-83A1-F6EECF244321}">
                <p14:modId xmlns:p14="http://schemas.microsoft.com/office/powerpoint/2010/main" val="3175512994"/>
              </p:ext>
            </p:extLst>
          </p:nvPr>
        </p:nvGraphicFramePr>
        <p:xfrm>
          <a:off x="1464350" y="1901337"/>
          <a:ext cx="190509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2">
            <a:extLst>
              <a:ext uri="{FF2B5EF4-FFF2-40B4-BE49-F238E27FC236}">
                <a16:creationId xmlns:a16="http://schemas.microsoft.com/office/drawing/2014/main" id="{CFBA148C-8872-43FA-A3D9-CA35A75A3EC5}"/>
              </a:ext>
            </a:extLst>
          </p:cNvPr>
          <p:cNvGraphicFramePr/>
          <p:nvPr>
            <p:extLst>
              <p:ext uri="{D42A27DB-BD31-4B8C-83A1-F6EECF244321}">
                <p14:modId xmlns:p14="http://schemas.microsoft.com/office/powerpoint/2010/main" val="687082247"/>
              </p:ext>
            </p:extLst>
          </p:nvPr>
        </p:nvGraphicFramePr>
        <p:xfrm>
          <a:off x="5158757" y="1901337"/>
          <a:ext cx="1895598"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3">
            <a:extLst>
              <a:ext uri="{FF2B5EF4-FFF2-40B4-BE49-F238E27FC236}">
                <a16:creationId xmlns:a16="http://schemas.microsoft.com/office/drawing/2014/main" id="{95747479-CD45-4133-9352-351479BCE56D}"/>
              </a:ext>
            </a:extLst>
          </p:cNvPr>
          <p:cNvGraphicFramePr/>
          <p:nvPr>
            <p:extLst>
              <p:ext uri="{D42A27DB-BD31-4B8C-83A1-F6EECF244321}">
                <p14:modId xmlns:p14="http://schemas.microsoft.com/office/powerpoint/2010/main" val="3187663123"/>
              </p:ext>
            </p:extLst>
          </p:nvPr>
        </p:nvGraphicFramePr>
        <p:xfrm>
          <a:off x="8827061" y="1901337"/>
          <a:ext cx="1900589" cy="3559161"/>
        </p:xfrm>
        <a:graphic>
          <a:graphicData uri="http://schemas.openxmlformats.org/drawingml/2006/chart">
            <c:chart xmlns:c="http://schemas.openxmlformats.org/drawingml/2006/chart" xmlns:r="http://schemas.openxmlformats.org/officeDocument/2006/relationships" r:id="rId7"/>
          </a:graphicData>
        </a:graphic>
      </p:graphicFrame>
      <p:sp>
        <p:nvSpPr>
          <p:cNvPr id="5" name="Slide Number Placeholder 4">
            <a:extLst>
              <a:ext uri="{FF2B5EF4-FFF2-40B4-BE49-F238E27FC236}">
                <a16:creationId xmlns:a16="http://schemas.microsoft.com/office/drawing/2014/main" id="{1A012AB0-39D6-BD88-0928-9BEADE218D45}"/>
              </a:ext>
            </a:extLst>
          </p:cNvPr>
          <p:cNvSpPr>
            <a:spLocks noGrp="1"/>
          </p:cNvSpPr>
          <p:nvPr>
            <p:ph type="sldNum" sz="quarter" idx="4"/>
          </p:nvPr>
        </p:nvSpPr>
        <p:spPr/>
        <p:txBody>
          <a:bodyPr/>
          <a:lstStyle/>
          <a:p>
            <a:fld id="{13DAD56E-802A-2646-A8DB-6610A51D0FC3}" type="slidenum">
              <a:rPr lang="en-IN" smtClean="0"/>
              <a:t>34</a:t>
            </a:fld>
            <a:endParaRPr lang="en-IN"/>
          </a:p>
        </p:txBody>
      </p:sp>
    </p:spTree>
    <p:extLst>
      <p:ext uri="{BB962C8B-B14F-4D97-AF65-F5344CB8AC3E}">
        <p14:creationId xmlns:p14="http://schemas.microsoft.com/office/powerpoint/2010/main" val="394736017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B01D52D7-F36B-4CDD-A18E-FA5215E3B5D4}"/>
              </a:ext>
            </a:extLst>
          </p:cNvPr>
          <p:cNvGraphicFramePr>
            <a:graphicFrameLocks noGrp="1"/>
          </p:cNvGraphicFramePr>
          <p:nvPr>
            <p:extLst>
              <p:ext uri="{D42A27DB-BD31-4B8C-83A1-F6EECF244321}">
                <p14:modId xmlns:p14="http://schemas.microsoft.com/office/powerpoint/2010/main" val="1168807594"/>
              </p:ext>
            </p:extLst>
          </p:nvPr>
        </p:nvGraphicFramePr>
        <p:xfrm>
          <a:off x="609600" y="1457960"/>
          <a:ext cx="10965423" cy="3960000"/>
        </p:xfrm>
        <a:graphic>
          <a:graphicData uri="http://schemas.openxmlformats.org/drawingml/2006/table">
            <a:tbl>
              <a:tblPr firstRow="1" bandRow="1">
                <a:tableStyleId>{2D5ABB26-0587-4C30-8999-92F81FD0307C}</a:tableStyleId>
              </a:tblPr>
              <a:tblGrid>
                <a:gridCol w="3655141">
                  <a:extLst>
                    <a:ext uri="{9D8B030D-6E8A-4147-A177-3AD203B41FA5}">
                      <a16:colId xmlns:a16="http://schemas.microsoft.com/office/drawing/2014/main" val="3742067167"/>
                    </a:ext>
                  </a:extLst>
                </a:gridCol>
                <a:gridCol w="3655141">
                  <a:extLst>
                    <a:ext uri="{9D8B030D-6E8A-4147-A177-3AD203B41FA5}">
                      <a16:colId xmlns:a16="http://schemas.microsoft.com/office/drawing/2014/main" val="2072776196"/>
                    </a:ext>
                  </a:extLst>
                </a:gridCol>
                <a:gridCol w="3655141">
                  <a:extLst>
                    <a:ext uri="{9D8B030D-6E8A-4147-A177-3AD203B41FA5}">
                      <a16:colId xmlns:a16="http://schemas.microsoft.com/office/drawing/2014/main" val="2124223064"/>
                    </a:ext>
                  </a:extLst>
                </a:gridCol>
              </a:tblGrid>
              <a:tr h="3960000">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Ease of going through security screening</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Waiting time at the security screening</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Courtesy and helpfulness of security screening staff</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6089473"/>
                  </a:ext>
                </a:extLst>
              </a:tr>
            </a:tbl>
          </a:graphicData>
        </a:graphic>
      </p:graphicFrame>
      <p:sp>
        <p:nvSpPr>
          <p:cNvPr id="68" name="Rectangle 67">
            <a:extLst>
              <a:ext uri="{FF2B5EF4-FFF2-40B4-BE49-F238E27FC236}">
                <a16:creationId xmlns:a16="http://schemas.microsoft.com/office/drawing/2014/main" id="{FAD892EB-208E-40C3-9DF3-B9D906719DA9}"/>
              </a:ext>
            </a:extLst>
          </p:cNvPr>
          <p:cNvSpPr/>
          <p:nvPr/>
        </p:nvSpPr>
        <p:spPr>
          <a:xfrm>
            <a:off x="342900" y="6156398"/>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10. Based on your experience today, please rate THIS airport on each service item.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p>
        </p:txBody>
      </p:sp>
      <p:sp>
        <p:nvSpPr>
          <p:cNvPr id="30" name="Oval 1">
            <a:extLst>
              <a:ext uri="{FF2B5EF4-FFF2-40B4-BE49-F238E27FC236}">
                <a16:creationId xmlns:a16="http://schemas.microsoft.com/office/drawing/2014/main" id="{2F9D0A6D-2709-4A95-ADDB-B05A7FEDF188}"/>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1" name="Oval 2">
            <a:extLst>
              <a:ext uri="{FF2B5EF4-FFF2-40B4-BE49-F238E27FC236}">
                <a16:creationId xmlns:a16="http://schemas.microsoft.com/office/drawing/2014/main" id="{4B65624D-D222-4375-B569-625A03AA0380}"/>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3" name="Oval 3">
            <a:extLst>
              <a:ext uri="{FF2B5EF4-FFF2-40B4-BE49-F238E27FC236}">
                <a16:creationId xmlns:a16="http://schemas.microsoft.com/office/drawing/2014/main" id="{ABE3A813-D86D-48EC-86C9-A8F27B5F7C28}"/>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4" name="Oval 4">
            <a:extLst>
              <a:ext uri="{FF2B5EF4-FFF2-40B4-BE49-F238E27FC236}">
                <a16:creationId xmlns:a16="http://schemas.microsoft.com/office/drawing/2014/main" id="{64B8894B-F38A-4D0B-85FC-91FD127C077E}"/>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5" name="Oval 5">
            <a:extLst>
              <a:ext uri="{FF2B5EF4-FFF2-40B4-BE49-F238E27FC236}">
                <a16:creationId xmlns:a16="http://schemas.microsoft.com/office/drawing/2014/main" id="{B82AC10C-9820-4623-9C04-457BD184C452}"/>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6" name="TextBox 1">
            <a:extLst>
              <a:ext uri="{FF2B5EF4-FFF2-40B4-BE49-F238E27FC236}">
                <a16:creationId xmlns:a16="http://schemas.microsoft.com/office/drawing/2014/main" id="{C9D00167-936C-479F-81CB-CFCDC0FAD5CF}"/>
              </a:ext>
            </a:extLst>
          </p:cNvPr>
          <p:cNvSpPr txBox="1"/>
          <p:nvPr/>
        </p:nvSpPr>
        <p:spPr>
          <a:xfrm>
            <a:off x="3773067" y="5585601"/>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2022</a:t>
            </a:r>
          </a:p>
        </p:txBody>
      </p:sp>
      <p:sp>
        <p:nvSpPr>
          <p:cNvPr id="37" name="TextBox 2">
            <a:extLst>
              <a:ext uri="{FF2B5EF4-FFF2-40B4-BE49-F238E27FC236}">
                <a16:creationId xmlns:a16="http://schemas.microsoft.com/office/drawing/2014/main" id="{F4ABB392-4BA9-46F4-A86C-CF4BF5A7AA8C}"/>
              </a:ext>
            </a:extLst>
          </p:cNvPr>
          <p:cNvSpPr txBox="1"/>
          <p:nvPr/>
        </p:nvSpPr>
        <p:spPr>
          <a:xfrm>
            <a:off x="4735292"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Q3 2022</a:t>
            </a:r>
          </a:p>
        </p:txBody>
      </p:sp>
      <p:sp>
        <p:nvSpPr>
          <p:cNvPr id="38" name="TextBox 3">
            <a:extLst>
              <a:ext uri="{FF2B5EF4-FFF2-40B4-BE49-F238E27FC236}">
                <a16:creationId xmlns:a16="http://schemas.microsoft.com/office/drawing/2014/main" id="{5A1BB68E-A781-4E6A-BF68-ABCCE7EC5D4A}"/>
              </a:ext>
            </a:extLst>
          </p:cNvPr>
          <p:cNvSpPr txBox="1"/>
          <p:nvPr/>
        </p:nvSpPr>
        <p:spPr>
          <a:xfrm>
            <a:off x="5694068"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Q4 2022</a:t>
            </a:r>
          </a:p>
        </p:txBody>
      </p:sp>
      <p:sp>
        <p:nvSpPr>
          <p:cNvPr id="39" name="TextBox 4">
            <a:extLst>
              <a:ext uri="{FF2B5EF4-FFF2-40B4-BE49-F238E27FC236}">
                <a16:creationId xmlns:a16="http://schemas.microsoft.com/office/drawing/2014/main" id="{3EBA4AC6-C6E8-4859-A070-E879A62F5E7E}"/>
              </a:ext>
            </a:extLst>
          </p:cNvPr>
          <p:cNvSpPr txBox="1"/>
          <p:nvPr/>
        </p:nvSpPr>
        <p:spPr>
          <a:xfrm>
            <a:off x="6667393"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Q1 2023</a:t>
            </a:r>
          </a:p>
        </p:txBody>
      </p:sp>
      <p:sp>
        <p:nvSpPr>
          <p:cNvPr id="40" name="TextBox 5">
            <a:extLst>
              <a:ext uri="{FF2B5EF4-FFF2-40B4-BE49-F238E27FC236}">
                <a16:creationId xmlns:a16="http://schemas.microsoft.com/office/drawing/2014/main" id="{3A950509-C6BB-4800-A6E0-D6B6997425E2}"/>
              </a:ext>
            </a:extLst>
          </p:cNvPr>
          <p:cNvSpPr txBox="1"/>
          <p:nvPr/>
        </p:nvSpPr>
        <p:spPr>
          <a:xfrm>
            <a:off x="7641374"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2023</a:t>
            </a:r>
          </a:p>
        </p:txBody>
      </p:sp>
      <p:sp>
        <p:nvSpPr>
          <p:cNvPr id="3" name="Oval 2">
            <a:extLst>
              <a:ext uri="{FF2B5EF4-FFF2-40B4-BE49-F238E27FC236}">
                <a16:creationId xmlns:a16="http://schemas.microsoft.com/office/drawing/2014/main" id="{B3F30F01-65AB-4443-A304-5B889D6E5DEB}"/>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42" name="Title 6">
            <a:extLst>
              <a:ext uri="{FF2B5EF4-FFF2-40B4-BE49-F238E27FC236}">
                <a16:creationId xmlns:a16="http://schemas.microsoft.com/office/drawing/2014/main" id="{C30E04A1-5544-3146-852A-2C8EE37418BC}"/>
              </a:ext>
            </a:extLst>
          </p:cNvPr>
          <p:cNvSpPr>
            <a:spLocks noGrp="1"/>
          </p:cNvSpPr>
          <p:nvPr>
            <p:ph type="title"/>
          </p:nvPr>
        </p:nvSpPr>
        <p:spPr>
          <a:xfrm>
            <a:off x="1073383" y="161557"/>
            <a:ext cx="8807302" cy="640451"/>
          </a:xfrm>
        </p:spPr>
        <p:txBody>
          <a:bodyPr/>
          <a:lstStyle/>
          <a:p>
            <a:r>
              <a:rPr lang="en-CA" b="1"/>
              <a:t>BWI – Trend Over Time</a:t>
            </a:r>
            <a:endParaRPr lang="en-CA"/>
          </a:p>
        </p:txBody>
      </p:sp>
      <p:sp>
        <p:nvSpPr>
          <p:cNvPr id="43" name="Text Placeholder 16">
            <a:extLst>
              <a:ext uri="{FF2B5EF4-FFF2-40B4-BE49-F238E27FC236}">
                <a16:creationId xmlns:a16="http://schemas.microsoft.com/office/drawing/2014/main" id="{8C838F89-E812-704C-8536-6A829B05B7C5}"/>
              </a:ext>
            </a:extLst>
          </p:cNvPr>
          <p:cNvSpPr>
            <a:spLocks noGrp="1"/>
          </p:cNvSpPr>
          <p:nvPr>
            <p:ph type="body" sz="quarter" idx="10"/>
          </p:nvPr>
        </p:nvSpPr>
        <p:spPr>
          <a:xfrm>
            <a:off x="1076330" y="644761"/>
            <a:ext cx="9237251" cy="457680"/>
          </a:xfrm>
        </p:spPr>
        <p:txBody>
          <a:bodyPr>
            <a:normAutofit/>
          </a:bodyPr>
          <a:lstStyle/>
          <a:p>
            <a:r>
              <a:rPr lang="en-CA"/>
              <a:t>Satisfaction by Service Quality Items: Security Screening</a:t>
            </a:r>
          </a:p>
        </p:txBody>
      </p:sp>
      <p:pic>
        <p:nvPicPr>
          <p:cNvPr id="44" name="Graphic 43" descr="Police male outline">
            <a:extLst>
              <a:ext uri="{FF2B5EF4-FFF2-40B4-BE49-F238E27FC236}">
                <a16:creationId xmlns:a16="http://schemas.microsoft.com/office/drawing/2014/main" id="{9BB4C4D0-C356-8540-9BD2-71F736876E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761" y="348208"/>
            <a:ext cx="619125" cy="612293"/>
          </a:xfrm>
          <a:prstGeom prst="rect">
            <a:avLst/>
          </a:prstGeom>
        </p:spPr>
      </p:pic>
      <p:sp>
        <p:nvSpPr>
          <p:cNvPr id="28" name="TextBox 27">
            <a:extLst>
              <a:ext uri="{FF2B5EF4-FFF2-40B4-BE49-F238E27FC236}">
                <a16:creationId xmlns:a16="http://schemas.microsoft.com/office/drawing/2014/main" id="{533E8FA7-04C5-4769-A60F-69513340C85E}"/>
              </a:ext>
            </a:extLst>
          </p:cNvPr>
          <p:cNvSpPr txBox="1"/>
          <p:nvPr/>
        </p:nvSpPr>
        <p:spPr>
          <a:xfrm>
            <a:off x="26916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sp>
        <p:nvSpPr>
          <p:cNvPr id="25" name="Content Placeholder 2">
            <a:extLst>
              <a:ext uri="{FF2B5EF4-FFF2-40B4-BE49-F238E27FC236}">
                <a16:creationId xmlns:a16="http://schemas.microsoft.com/office/drawing/2014/main" id="{38BC5E17-A265-420F-95DC-33ABDDF5F3D8}"/>
              </a:ext>
            </a:extLst>
          </p:cNvPr>
          <p:cNvSpPr txBox="1"/>
          <p:nvPr/>
        </p:nvSpPr>
        <p:spPr>
          <a:xfrm>
            <a:off x="2691765" y="6079388"/>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graphicFrame>
        <p:nvGraphicFramePr>
          <p:cNvPr id="24" name="Chart 1">
            <a:extLst>
              <a:ext uri="{FF2B5EF4-FFF2-40B4-BE49-F238E27FC236}">
                <a16:creationId xmlns:a16="http://schemas.microsoft.com/office/drawing/2014/main" id="{BCC5405C-F35B-422A-A024-76A31D1BC406}"/>
              </a:ext>
            </a:extLst>
          </p:cNvPr>
          <p:cNvGraphicFramePr/>
          <p:nvPr>
            <p:extLst>
              <p:ext uri="{D42A27DB-BD31-4B8C-83A1-F6EECF244321}">
                <p14:modId xmlns:p14="http://schemas.microsoft.com/office/powerpoint/2010/main" val="308177493"/>
              </p:ext>
            </p:extLst>
          </p:nvPr>
        </p:nvGraphicFramePr>
        <p:xfrm>
          <a:off x="1476223" y="1901337"/>
          <a:ext cx="190509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2">
            <a:extLst>
              <a:ext uri="{FF2B5EF4-FFF2-40B4-BE49-F238E27FC236}">
                <a16:creationId xmlns:a16="http://schemas.microsoft.com/office/drawing/2014/main" id="{4382D162-A453-4176-B151-8B3ADD1AE13F}"/>
              </a:ext>
            </a:extLst>
          </p:cNvPr>
          <p:cNvGraphicFramePr/>
          <p:nvPr>
            <p:extLst>
              <p:ext uri="{D42A27DB-BD31-4B8C-83A1-F6EECF244321}">
                <p14:modId xmlns:p14="http://schemas.microsoft.com/office/powerpoint/2010/main" val="3497618807"/>
              </p:ext>
            </p:extLst>
          </p:nvPr>
        </p:nvGraphicFramePr>
        <p:xfrm>
          <a:off x="5148201" y="1901337"/>
          <a:ext cx="1895598"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hart 3">
            <a:extLst>
              <a:ext uri="{FF2B5EF4-FFF2-40B4-BE49-F238E27FC236}">
                <a16:creationId xmlns:a16="http://schemas.microsoft.com/office/drawing/2014/main" id="{95A7908F-1973-4C89-B708-D2681AC8153F}"/>
              </a:ext>
            </a:extLst>
          </p:cNvPr>
          <p:cNvGraphicFramePr/>
          <p:nvPr>
            <p:extLst>
              <p:ext uri="{D42A27DB-BD31-4B8C-83A1-F6EECF244321}">
                <p14:modId xmlns:p14="http://schemas.microsoft.com/office/powerpoint/2010/main" val="4058842459"/>
              </p:ext>
            </p:extLst>
          </p:nvPr>
        </p:nvGraphicFramePr>
        <p:xfrm>
          <a:off x="8815181" y="1901337"/>
          <a:ext cx="1900589" cy="3559161"/>
        </p:xfrm>
        <a:graphic>
          <a:graphicData uri="http://schemas.openxmlformats.org/drawingml/2006/chart">
            <c:chart xmlns:c="http://schemas.openxmlformats.org/drawingml/2006/chart" xmlns:r="http://schemas.openxmlformats.org/officeDocument/2006/relationships" r:id="rId7"/>
          </a:graphicData>
        </a:graphic>
      </p:graphicFrame>
      <p:sp>
        <p:nvSpPr>
          <p:cNvPr id="5" name="Slide Number Placeholder 4">
            <a:extLst>
              <a:ext uri="{FF2B5EF4-FFF2-40B4-BE49-F238E27FC236}">
                <a16:creationId xmlns:a16="http://schemas.microsoft.com/office/drawing/2014/main" id="{9C21C739-A24A-DD48-52B0-EFEB846668DE}"/>
              </a:ext>
            </a:extLst>
          </p:cNvPr>
          <p:cNvSpPr>
            <a:spLocks noGrp="1"/>
          </p:cNvSpPr>
          <p:nvPr>
            <p:ph type="sldNum" sz="quarter" idx="4"/>
          </p:nvPr>
        </p:nvSpPr>
        <p:spPr/>
        <p:txBody>
          <a:bodyPr/>
          <a:lstStyle/>
          <a:p>
            <a:fld id="{13DAD56E-802A-2646-A8DB-6610A51D0FC3}" type="slidenum">
              <a:rPr lang="en-IN" smtClean="0"/>
              <a:t>35</a:t>
            </a:fld>
            <a:endParaRPr lang="en-IN"/>
          </a:p>
        </p:txBody>
      </p:sp>
    </p:spTree>
    <p:extLst>
      <p:ext uri="{BB962C8B-B14F-4D97-AF65-F5344CB8AC3E}">
        <p14:creationId xmlns:p14="http://schemas.microsoft.com/office/powerpoint/2010/main" val="282030070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6">
            <a:extLst>
              <a:ext uri="{FF2B5EF4-FFF2-40B4-BE49-F238E27FC236}">
                <a16:creationId xmlns:a16="http://schemas.microsoft.com/office/drawing/2014/main" id="{1070F3FC-3EB5-4E60-9D7A-56CF5E2FBE48}"/>
              </a:ext>
            </a:extLst>
          </p:cNvPr>
          <p:cNvSpPr>
            <a:spLocks noGrp="1"/>
          </p:cNvSpPr>
          <p:nvPr>
            <p:ph type="title"/>
          </p:nvPr>
        </p:nvSpPr>
        <p:spPr/>
        <p:txBody>
          <a:bodyPr/>
          <a:lstStyle/>
          <a:p>
            <a:r>
              <a:rPr lang="en-CA" b="1"/>
              <a:t>BWI – Trend Over Time</a:t>
            </a:r>
            <a:endParaRPr lang="en-CA"/>
          </a:p>
        </p:txBody>
      </p:sp>
      <p:sp>
        <p:nvSpPr>
          <p:cNvPr id="17" name="Text Placeholder 16">
            <a:extLst>
              <a:ext uri="{FF2B5EF4-FFF2-40B4-BE49-F238E27FC236}">
                <a16:creationId xmlns:a16="http://schemas.microsoft.com/office/drawing/2014/main" id="{3D7A881C-678C-4B61-ADD6-A7DB83BA3300}"/>
              </a:ext>
            </a:extLst>
          </p:cNvPr>
          <p:cNvSpPr>
            <a:spLocks noGrp="1"/>
          </p:cNvSpPr>
          <p:nvPr>
            <p:ph type="body" sz="quarter" idx="10"/>
          </p:nvPr>
        </p:nvSpPr>
        <p:spPr/>
        <p:txBody>
          <a:bodyPr>
            <a:normAutofit/>
          </a:bodyPr>
          <a:lstStyle/>
          <a:p>
            <a:r>
              <a:rPr lang="en-CA"/>
              <a:t>Satisfaction by Service Quality Items: Border/Passport Control</a:t>
            </a:r>
          </a:p>
        </p:txBody>
      </p:sp>
      <p:graphicFrame>
        <p:nvGraphicFramePr>
          <p:cNvPr id="25" name="Table 31">
            <a:extLst>
              <a:ext uri="{FF2B5EF4-FFF2-40B4-BE49-F238E27FC236}">
                <a16:creationId xmlns:a16="http://schemas.microsoft.com/office/drawing/2014/main" id="{FA9E711F-2648-47B9-9964-BCCEEEC0D72C}"/>
              </a:ext>
            </a:extLst>
          </p:cNvPr>
          <p:cNvGraphicFramePr>
            <a:graphicFrameLocks noGrp="1"/>
          </p:cNvGraphicFramePr>
          <p:nvPr>
            <p:extLst>
              <p:ext uri="{D42A27DB-BD31-4B8C-83A1-F6EECF244321}">
                <p14:modId xmlns:p14="http://schemas.microsoft.com/office/powerpoint/2010/main" val="2743221076"/>
              </p:ext>
            </p:extLst>
          </p:nvPr>
        </p:nvGraphicFramePr>
        <p:xfrm>
          <a:off x="609599" y="1447799"/>
          <a:ext cx="10965422" cy="3960000"/>
        </p:xfrm>
        <a:graphic>
          <a:graphicData uri="http://schemas.openxmlformats.org/drawingml/2006/table">
            <a:tbl>
              <a:tblPr firstRow="1" bandRow="1">
                <a:tableStyleId>{2D5ABB26-0587-4C30-8999-92F81FD0307C}</a:tableStyleId>
              </a:tblPr>
              <a:tblGrid>
                <a:gridCol w="5482711">
                  <a:extLst>
                    <a:ext uri="{9D8B030D-6E8A-4147-A177-3AD203B41FA5}">
                      <a16:colId xmlns:a16="http://schemas.microsoft.com/office/drawing/2014/main" val="3742067167"/>
                    </a:ext>
                  </a:extLst>
                </a:gridCol>
                <a:gridCol w="5482711">
                  <a:extLst>
                    <a:ext uri="{9D8B030D-6E8A-4147-A177-3AD203B41FA5}">
                      <a16:colId xmlns:a16="http://schemas.microsoft.com/office/drawing/2014/main" val="2072776196"/>
                    </a:ext>
                  </a:extLst>
                </a:gridCol>
              </a:tblGrid>
              <a:tr h="3960000">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Waiting time at border/passport control</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Courtesy and helpfulness of border/passport control staff</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6089473"/>
                  </a:ext>
                </a:extLst>
              </a:tr>
            </a:tbl>
          </a:graphicData>
        </a:graphic>
      </p:graphicFrame>
      <p:sp>
        <p:nvSpPr>
          <p:cNvPr id="32" name="Rectangle 31">
            <a:extLst>
              <a:ext uri="{FF2B5EF4-FFF2-40B4-BE49-F238E27FC236}">
                <a16:creationId xmlns:a16="http://schemas.microsoft.com/office/drawing/2014/main" id="{DA88585A-0DBA-4A17-BDC2-BF57E796F4EE}"/>
              </a:ext>
            </a:extLst>
          </p:cNvPr>
          <p:cNvSpPr/>
          <p:nvPr/>
        </p:nvSpPr>
        <p:spPr>
          <a:xfrm>
            <a:off x="342900" y="6156398"/>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10. Based on your experience today, please rate THIS airport on each service item. </a:t>
            </a:r>
          </a:p>
          <a:p>
            <a:r>
              <a:rPr kumimoji="0" lang="en-US" sz="80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endParaRPr lang="en-US" sz="800" i="1">
              <a:solidFill>
                <a:schemeClr val="tx1">
                  <a:lumMod val="85000"/>
                  <a:lumOff val="1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AC65600-E6C1-4617-852A-92CA54295C3A}"/>
              </a:ext>
            </a:extLst>
          </p:cNvPr>
          <p:cNvGrpSpPr/>
          <p:nvPr/>
        </p:nvGrpSpPr>
        <p:grpSpPr>
          <a:xfrm>
            <a:off x="214324" y="225661"/>
            <a:ext cx="828000" cy="828000"/>
            <a:chOff x="265124" y="225661"/>
            <a:chExt cx="828000" cy="828000"/>
          </a:xfrm>
        </p:grpSpPr>
        <p:sp>
          <p:nvSpPr>
            <p:cNvPr id="63" name="Oval 62">
              <a:extLst>
                <a:ext uri="{FF2B5EF4-FFF2-40B4-BE49-F238E27FC236}">
                  <a16:creationId xmlns:a16="http://schemas.microsoft.com/office/drawing/2014/main" id="{6BD2CD64-50E9-4C29-9591-C3460830DB95}"/>
                </a:ext>
              </a:extLst>
            </p:cNvPr>
            <p:cNvSpPr/>
            <p:nvPr/>
          </p:nvSpPr>
          <p:spPr>
            <a:xfrm>
              <a:off x="2651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27" name="Freeform 5">
              <a:extLst>
                <a:ext uri="{FF2B5EF4-FFF2-40B4-BE49-F238E27FC236}">
                  <a16:creationId xmlns:a16="http://schemas.microsoft.com/office/drawing/2014/main" id="{F3121BB2-6683-4284-8C14-95809F093829}"/>
                </a:ext>
              </a:extLst>
            </p:cNvPr>
            <p:cNvSpPr>
              <a:spLocks noChangeAspect="1" noEditPoints="1"/>
            </p:cNvSpPr>
            <p:nvPr/>
          </p:nvSpPr>
          <p:spPr bwMode="auto">
            <a:xfrm>
              <a:off x="504624" y="375692"/>
              <a:ext cx="412799" cy="506673"/>
            </a:xfrm>
            <a:custGeom>
              <a:avLst/>
              <a:gdLst>
                <a:gd name="T0" fmla="*/ 590 w 829"/>
                <a:gd name="T1" fmla="*/ 806 h 906"/>
                <a:gd name="T2" fmla="*/ 283 w 829"/>
                <a:gd name="T3" fmla="*/ 26 h 906"/>
                <a:gd name="T4" fmla="*/ 192 w 829"/>
                <a:gd name="T5" fmla="*/ 454 h 906"/>
                <a:gd name="T6" fmla="*/ 192 w 829"/>
                <a:gd name="T7" fmla="*/ 454 h 906"/>
                <a:gd name="T8" fmla="*/ 200 w 829"/>
                <a:gd name="T9" fmla="*/ 539 h 906"/>
                <a:gd name="T10" fmla="*/ 207 w 829"/>
                <a:gd name="T11" fmla="*/ 368 h 906"/>
                <a:gd name="T12" fmla="*/ 150 w 829"/>
                <a:gd name="T13" fmla="*/ 584 h 906"/>
                <a:gd name="T14" fmla="*/ 266 w 829"/>
                <a:gd name="T15" fmla="*/ 639 h 906"/>
                <a:gd name="T16" fmla="*/ 104 w 829"/>
                <a:gd name="T17" fmla="*/ 478 h 906"/>
                <a:gd name="T18" fmla="*/ 151 w 829"/>
                <a:gd name="T19" fmla="*/ 347 h 906"/>
                <a:gd name="T20" fmla="*/ 158 w 829"/>
                <a:gd name="T21" fmla="*/ 767 h 906"/>
                <a:gd name="T22" fmla="*/ 123 w 829"/>
                <a:gd name="T23" fmla="*/ 781 h 906"/>
                <a:gd name="T24" fmla="*/ 155 w 829"/>
                <a:gd name="T25" fmla="*/ 758 h 906"/>
                <a:gd name="T26" fmla="*/ 177 w 829"/>
                <a:gd name="T27" fmla="*/ 385 h 906"/>
                <a:gd name="T28" fmla="*/ 211 w 829"/>
                <a:gd name="T29" fmla="*/ 796 h 906"/>
                <a:gd name="T30" fmla="*/ 343 w 829"/>
                <a:gd name="T31" fmla="*/ 628 h 906"/>
                <a:gd name="T32" fmla="*/ 422 w 829"/>
                <a:gd name="T33" fmla="*/ 564 h 906"/>
                <a:gd name="T34" fmla="*/ 343 w 829"/>
                <a:gd name="T35" fmla="*/ 305 h 906"/>
                <a:gd name="T36" fmla="*/ 29 w 829"/>
                <a:gd name="T37" fmla="*/ 183 h 906"/>
                <a:gd name="T38" fmla="*/ 527 w 829"/>
                <a:gd name="T39" fmla="*/ 906 h 906"/>
                <a:gd name="T40" fmla="*/ 167 w 829"/>
                <a:gd name="T41" fmla="*/ 791 h 906"/>
                <a:gd name="T42" fmla="*/ 123 w 829"/>
                <a:gd name="T43" fmla="*/ 835 h 906"/>
                <a:gd name="T44" fmla="*/ 159 w 829"/>
                <a:gd name="T45" fmla="*/ 737 h 906"/>
                <a:gd name="T46" fmla="*/ 167 w 829"/>
                <a:gd name="T47" fmla="*/ 791 h 906"/>
                <a:gd name="T48" fmla="*/ 196 w 829"/>
                <a:gd name="T49" fmla="*/ 835 h 906"/>
                <a:gd name="T50" fmla="*/ 274 w 829"/>
                <a:gd name="T51" fmla="*/ 835 h 906"/>
                <a:gd name="T52" fmla="*/ 321 w 829"/>
                <a:gd name="T53" fmla="*/ 837 h 906"/>
                <a:gd name="T54" fmla="*/ 307 w 829"/>
                <a:gd name="T55" fmla="*/ 815 h 906"/>
                <a:gd name="T56" fmla="*/ 339 w 829"/>
                <a:gd name="T57" fmla="*/ 800 h 906"/>
                <a:gd name="T58" fmla="*/ 284 w 829"/>
                <a:gd name="T59" fmla="*/ 762 h 906"/>
                <a:gd name="T60" fmla="*/ 348 w 829"/>
                <a:gd name="T61" fmla="*/ 742 h 906"/>
                <a:gd name="T62" fmla="*/ 320 w 829"/>
                <a:gd name="T63" fmla="*/ 751 h 906"/>
                <a:gd name="T64" fmla="*/ 324 w 829"/>
                <a:gd name="T65" fmla="*/ 773 h 906"/>
                <a:gd name="T66" fmla="*/ 356 w 829"/>
                <a:gd name="T67" fmla="*/ 822 h 906"/>
                <a:gd name="T68" fmla="*/ 384 w 829"/>
                <a:gd name="T69" fmla="*/ 828 h 906"/>
                <a:gd name="T70" fmla="*/ 413 w 829"/>
                <a:gd name="T71" fmla="*/ 820 h 906"/>
                <a:gd name="T72" fmla="*/ 424 w 829"/>
                <a:gd name="T73" fmla="*/ 796 h 906"/>
                <a:gd name="T74" fmla="*/ 380 w 829"/>
                <a:gd name="T75" fmla="*/ 748 h 906"/>
                <a:gd name="T76" fmla="*/ 450 w 829"/>
                <a:gd name="T77" fmla="*/ 764 h 906"/>
                <a:gd name="T78" fmla="*/ 398 w 829"/>
                <a:gd name="T79" fmla="*/ 754 h 906"/>
                <a:gd name="T80" fmla="*/ 438 w 829"/>
                <a:gd name="T81" fmla="*/ 780 h 906"/>
                <a:gd name="T82" fmla="*/ 476 w 829"/>
                <a:gd name="T83" fmla="*/ 476 h 906"/>
                <a:gd name="T84" fmla="*/ 278 w 829"/>
                <a:gd name="T85" fmla="*/ 665 h 906"/>
                <a:gd name="T86" fmla="*/ 80 w 829"/>
                <a:gd name="T87" fmla="*/ 476 h 906"/>
                <a:gd name="T88" fmla="*/ 129 w 829"/>
                <a:gd name="T89" fmla="*/ 336 h 906"/>
                <a:gd name="T90" fmla="*/ 278 w 829"/>
                <a:gd name="T91" fmla="*/ 268 h 906"/>
                <a:gd name="T92" fmla="*/ 427 w 829"/>
                <a:gd name="T93" fmla="*/ 336 h 906"/>
                <a:gd name="T94" fmla="*/ 476 w 829"/>
                <a:gd name="T95" fmla="*/ 476 h 906"/>
                <a:gd name="T96" fmla="*/ 379 w 829"/>
                <a:gd name="T97" fmla="*/ 385 h 906"/>
                <a:gd name="T98" fmla="*/ 290 w 829"/>
                <a:gd name="T99" fmla="*/ 555 h 906"/>
                <a:gd name="T100" fmla="*/ 290 w 829"/>
                <a:gd name="T101" fmla="*/ 294 h 906"/>
                <a:gd name="T102" fmla="*/ 290 w 829"/>
                <a:gd name="T103" fmla="*/ 399 h 906"/>
                <a:gd name="T104" fmla="*/ 290 w 829"/>
                <a:gd name="T105" fmla="*/ 531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9" h="905">
                  <a:moveTo>
                    <a:pt x="826" y="148"/>
                  </a:moveTo>
                  <a:cubicBezTo>
                    <a:pt x="680" y="796"/>
                    <a:pt x="680" y="796"/>
                    <a:pt x="680" y="796"/>
                  </a:cubicBezTo>
                  <a:cubicBezTo>
                    <a:pt x="676" y="812"/>
                    <a:pt x="660" y="822"/>
                    <a:pt x="645" y="818"/>
                  </a:cubicBezTo>
                  <a:cubicBezTo>
                    <a:pt x="590" y="806"/>
                    <a:pt x="590" y="806"/>
                    <a:pt x="590" y="806"/>
                  </a:cubicBezTo>
                  <a:cubicBezTo>
                    <a:pt x="590" y="201"/>
                    <a:pt x="590" y="201"/>
                    <a:pt x="590" y="201"/>
                  </a:cubicBezTo>
                  <a:cubicBezTo>
                    <a:pt x="590" y="173"/>
                    <a:pt x="567" y="150"/>
                    <a:pt x="538" y="150"/>
                  </a:cubicBezTo>
                  <a:cubicBezTo>
                    <a:pt x="255" y="150"/>
                    <a:pt x="255" y="150"/>
                    <a:pt x="255" y="150"/>
                  </a:cubicBezTo>
                  <a:cubicBezTo>
                    <a:pt x="283" y="26"/>
                    <a:pt x="283" y="26"/>
                    <a:pt x="283" y="26"/>
                  </a:cubicBezTo>
                  <a:cubicBezTo>
                    <a:pt x="286" y="10"/>
                    <a:pt x="302" y="0"/>
                    <a:pt x="318" y="4"/>
                  </a:cubicBezTo>
                  <a:cubicBezTo>
                    <a:pt x="804" y="113"/>
                    <a:pt x="804" y="113"/>
                    <a:pt x="804" y="113"/>
                  </a:cubicBezTo>
                  <a:cubicBezTo>
                    <a:pt x="819" y="117"/>
                    <a:pt x="829" y="132"/>
                    <a:pt x="826" y="148"/>
                  </a:cubicBezTo>
                  <a:close/>
                  <a:moveTo>
                    <a:pt x="192" y="454"/>
                  </a:moveTo>
                  <a:cubicBezTo>
                    <a:pt x="266" y="454"/>
                    <a:pt x="266" y="454"/>
                    <a:pt x="266" y="454"/>
                  </a:cubicBezTo>
                  <a:cubicBezTo>
                    <a:pt x="266" y="399"/>
                    <a:pt x="266" y="399"/>
                    <a:pt x="266" y="399"/>
                  </a:cubicBezTo>
                  <a:cubicBezTo>
                    <a:pt x="243" y="399"/>
                    <a:pt x="221" y="396"/>
                    <a:pt x="200" y="391"/>
                  </a:cubicBezTo>
                  <a:cubicBezTo>
                    <a:pt x="195" y="411"/>
                    <a:pt x="193" y="432"/>
                    <a:pt x="192" y="454"/>
                  </a:cubicBezTo>
                  <a:close/>
                  <a:moveTo>
                    <a:pt x="192" y="478"/>
                  </a:moveTo>
                  <a:cubicBezTo>
                    <a:pt x="266" y="478"/>
                    <a:pt x="266" y="478"/>
                    <a:pt x="266" y="478"/>
                  </a:cubicBezTo>
                  <a:cubicBezTo>
                    <a:pt x="266" y="531"/>
                    <a:pt x="266" y="531"/>
                    <a:pt x="266" y="531"/>
                  </a:cubicBezTo>
                  <a:cubicBezTo>
                    <a:pt x="243" y="532"/>
                    <a:pt x="221" y="534"/>
                    <a:pt x="200" y="539"/>
                  </a:cubicBezTo>
                  <a:cubicBezTo>
                    <a:pt x="195" y="520"/>
                    <a:pt x="193" y="499"/>
                    <a:pt x="192" y="478"/>
                  </a:cubicBezTo>
                  <a:close/>
                  <a:moveTo>
                    <a:pt x="266" y="294"/>
                  </a:moveTo>
                  <a:cubicBezTo>
                    <a:pt x="266" y="375"/>
                    <a:pt x="266" y="375"/>
                    <a:pt x="266" y="375"/>
                  </a:cubicBezTo>
                  <a:cubicBezTo>
                    <a:pt x="246" y="374"/>
                    <a:pt x="226" y="372"/>
                    <a:pt x="207" y="368"/>
                  </a:cubicBezTo>
                  <a:cubicBezTo>
                    <a:pt x="221" y="328"/>
                    <a:pt x="243" y="301"/>
                    <a:pt x="266" y="294"/>
                  </a:cubicBezTo>
                  <a:close/>
                  <a:moveTo>
                    <a:pt x="183" y="569"/>
                  </a:moveTo>
                  <a:cubicBezTo>
                    <a:pt x="191" y="592"/>
                    <a:pt x="201" y="612"/>
                    <a:pt x="213" y="628"/>
                  </a:cubicBezTo>
                  <a:cubicBezTo>
                    <a:pt x="189" y="618"/>
                    <a:pt x="167" y="603"/>
                    <a:pt x="150" y="584"/>
                  </a:cubicBezTo>
                  <a:cubicBezTo>
                    <a:pt x="159" y="578"/>
                    <a:pt x="171" y="573"/>
                    <a:pt x="183" y="569"/>
                  </a:cubicBezTo>
                  <a:close/>
                  <a:moveTo>
                    <a:pt x="207" y="563"/>
                  </a:moveTo>
                  <a:cubicBezTo>
                    <a:pt x="226" y="558"/>
                    <a:pt x="245" y="556"/>
                    <a:pt x="266" y="555"/>
                  </a:cubicBezTo>
                  <a:cubicBezTo>
                    <a:pt x="266" y="639"/>
                    <a:pt x="266" y="639"/>
                    <a:pt x="266" y="639"/>
                  </a:cubicBezTo>
                  <a:cubicBezTo>
                    <a:pt x="242" y="631"/>
                    <a:pt x="221" y="604"/>
                    <a:pt x="207" y="563"/>
                  </a:cubicBezTo>
                  <a:close/>
                  <a:moveTo>
                    <a:pt x="176" y="546"/>
                  </a:moveTo>
                  <a:cubicBezTo>
                    <a:pt x="161" y="551"/>
                    <a:pt x="147" y="557"/>
                    <a:pt x="134" y="564"/>
                  </a:cubicBezTo>
                  <a:cubicBezTo>
                    <a:pt x="117" y="539"/>
                    <a:pt x="106" y="509"/>
                    <a:pt x="104" y="478"/>
                  </a:cubicBezTo>
                  <a:cubicBezTo>
                    <a:pt x="168" y="478"/>
                    <a:pt x="168" y="478"/>
                    <a:pt x="168" y="478"/>
                  </a:cubicBezTo>
                  <a:cubicBezTo>
                    <a:pt x="168" y="502"/>
                    <a:pt x="171" y="524"/>
                    <a:pt x="176" y="546"/>
                  </a:cubicBezTo>
                  <a:close/>
                  <a:moveTo>
                    <a:pt x="184" y="361"/>
                  </a:moveTo>
                  <a:cubicBezTo>
                    <a:pt x="172" y="357"/>
                    <a:pt x="161" y="352"/>
                    <a:pt x="151" y="347"/>
                  </a:cubicBezTo>
                  <a:cubicBezTo>
                    <a:pt x="168" y="329"/>
                    <a:pt x="189" y="314"/>
                    <a:pt x="213" y="305"/>
                  </a:cubicBezTo>
                  <a:cubicBezTo>
                    <a:pt x="201" y="320"/>
                    <a:pt x="191" y="339"/>
                    <a:pt x="184" y="361"/>
                  </a:cubicBezTo>
                  <a:close/>
                  <a:moveTo>
                    <a:pt x="155" y="758"/>
                  </a:moveTo>
                  <a:cubicBezTo>
                    <a:pt x="157" y="760"/>
                    <a:pt x="158" y="763"/>
                    <a:pt x="158" y="767"/>
                  </a:cubicBezTo>
                  <a:cubicBezTo>
                    <a:pt x="158" y="770"/>
                    <a:pt x="158" y="772"/>
                    <a:pt x="156" y="774"/>
                  </a:cubicBezTo>
                  <a:cubicBezTo>
                    <a:pt x="155" y="777"/>
                    <a:pt x="152" y="778"/>
                    <a:pt x="150" y="779"/>
                  </a:cubicBezTo>
                  <a:cubicBezTo>
                    <a:pt x="147" y="780"/>
                    <a:pt x="142" y="781"/>
                    <a:pt x="134" y="781"/>
                  </a:cubicBezTo>
                  <a:cubicBezTo>
                    <a:pt x="123" y="781"/>
                    <a:pt x="123" y="781"/>
                    <a:pt x="123" y="781"/>
                  </a:cubicBezTo>
                  <a:cubicBezTo>
                    <a:pt x="123" y="753"/>
                    <a:pt x="123" y="753"/>
                    <a:pt x="123" y="753"/>
                  </a:cubicBezTo>
                  <a:cubicBezTo>
                    <a:pt x="133" y="753"/>
                    <a:pt x="133" y="753"/>
                    <a:pt x="133" y="753"/>
                  </a:cubicBezTo>
                  <a:cubicBezTo>
                    <a:pt x="140" y="753"/>
                    <a:pt x="145" y="753"/>
                    <a:pt x="147" y="753"/>
                  </a:cubicBezTo>
                  <a:cubicBezTo>
                    <a:pt x="150" y="754"/>
                    <a:pt x="153" y="755"/>
                    <a:pt x="155" y="758"/>
                  </a:cubicBezTo>
                  <a:close/>
                  <a:moveTo>
                    <a:pt x="168" y="454"/>
                  </a:moveTo>
                  <a:cubicBezTo>
                    <a:pt x="104" y="454"/>
                    <a:pt x="104" y="454"/>
                    <a:pt x="104" y="454"/>
                  </a:cubicBezTo>
                  <a:cubicBezTo>
                    <a:pt x="106" y="423"/>
                    <a:pt x="117" y="393"/>
                    <a:pt x="135" y="367"/>
                  </a:cubicBezTo>
                  <a:cubicBezTo>
                    <a:pt x="148" y="374"/>
                    <a:pt x="162" y="380"/>
                    <a:pt x="177" y="385"/>
                  </a:cubicBezTo>
                  <a:cubicBezTo>
                    <a:pt x="171" y="407"/>
                    <a:pt x="168" y="430"/>
                    <a:pt x="168" y="454"/>
                  </a:cubicBezTo>
                  <a:close/>
                  <a:moveTo>
                    <a:pt x="224" y="759"/>
                  </a:moveTo>
                  <a:cubicBezTo>
                    <a:pt x="238" y="796"/>
                    <a:pt x="238" y="796"/>
                    <a:pt x="238" y="796"/>
                  </a:cubicBezTo>
                  <a:cubicBezTo>
                    <a:pt x="211" y="796"/>
                    <a:pt x="211" y="796"/>
                    <a:pt x="211" y="796"/>
                  </a:cubicBezTo>
                  <a:lnTo>
                    <a:pt x="224" y="759"/>
                  </a:lnTo>
                  <a:close/>
                  <a:moveTo>
                    <a:pt x="373" y="569"/>
                  </a:moveTo>
                  <a:cubicBezTo>
                    <a:pt x="385" y="573"/>
                    <a:pt x="396" y="578"/>
                    <a:pt x="406" y="584"/>
                  </a:cubicBezTo>
                  <a:cubicBezTo>
                    <a:pt x="389" y="603"/>
                    <a:pt x="367" y="618"/>
                    <a:pt x="343" y="628"/>
                  </a:cubicBezTo>
                  <a:cubicBezTo>
                    <a:pt x="355" y="612"/>
                    <a:pt x="365" y="592"/>
                    <a:pt x="373" y="569"/>
                  </a:cubicBezTo>
                  <a:close/>
                  <a:moveTo>
                    <a:pt x="388" y="478"/>
                  </a:moveTo>
                  <a:cubicBezTo>
                    <a:pt x="452" y="478"/>
                    <a:pt x="452" y="478"/>
                    <a:pt x="452" y="478"/>
                  </a:cubicBezTo>
                  <a:cubicBezTo>
                    <a:pt x="450" y="509"/>
                    <a:pt x="439" y="539"/>
                    <a:pt x="422" y="564"/>
                  </a:cubicBezTo>
                  <a:cubicBezTo>
                    <a:pt x="409" y="557"/>
                    <a:pt x="395" y="551"/>
                    <a:pt x="380" y="546"/>
                  </a:cubicBezTo>
                  <a:cubicBezTo>
                    <a:pt x="385" y="524"/>
                    <a:pt x="388" y="502"/>
                    <a:pt x="388" y="478"/>
                  </a:cubicBezTo>
                  <a:close/>
                  <a:moveTo>
                    <a:pt x="372" y="361"/>
                  </a:moveTo>
                  <a:cubicBezTo>
                    <a:pt x="365" y="339"/>
                    <a:pt x="355" y="320"/>
                    <a:pt x="343" y="305"/>
                  </a:cubicBezTo>
                  <a:cubicBezTo>
                    <a:pt x="366" y="314"/>
                    <a:pt x="388" y="329"/>
                    <a:pt x="405" y="347"/>
                  </a:cubicBezTo>
                  <a:cubicBezTo>
                    <a:pt x="395" y="352"/>
                    <a:pt x="384" y="357"/>
                    <a:pt x="372" y="361"/>
                  </a:cubicBezTo>
                  <a:close/>
                  <a:moveTo>
                    <a:pt x="527" y="183"/>
                  </a:moveTo>
                  <a:cubicBezTo>
                    <a:pt x="29" y="183"/>
                    <a:pt x="29" y="183"/>
                    <a:pt x="29" y="183"/>
                  </a:cubicBezTo>
                  <a:cubicBezTo>
                    <a:pt x="13" y="183"/>
                    <a:pt x="0" y="196"/>
                    <a:pt x="0" y="212"/>
                  </a:cubicBezTo>
                  <a:cubicBezTo>
                    <a:pt x="0" y="876"/>
                    <a:pt x="0" y="876"/>
                    <a:pt x="0" y="876"/>
                  </a:cubicBezTo>
                  <a:cubicBezTo>
                    <a:pt x="0" y="893"/>
                    <a:pt x="13" y="906"/>
                    <a:pt x="29" y="906"/>
                  </a:cubicBezTo>
                  <a:cubicBezTo>
                    <a:pt x="527" y="906"/>
                    <a:pt x="527" y="906"/>
                    <a:pt x="527" y="906"/>
                  </a:cubicBezTo>
                  <a:cubicBezTo>
                    <a:pt x="543" y="906"/>
                    <a:pt x="556" y="893"/>
                    <a:pt x="556" y="876"/>
                  </a:cubicBezTo>
                  <a:cubicBezTo>
                    <a:pt x="556" y="212"/>
                    <a:pt x="556" y="212"/>
                    <a:pt x="556" y="212"/>
                  </a:cubicBezTo>
                  <a:cubicBezTo>
                    <a:pt x="556" y="196"/>
                    <a:pt x="543" y="183"/>
                    <a:pt x="527" y="183"/>
                  </a:cubicBezTo>
                  <a:close/>
                  <a:moveTo>
                    <a:pt x="167" y="791"/>
                  </a:moveTo>
                  <a:cubicBezTo>
                    <a:pt x="164" y="794"/>
                    <a:pt x="160" y="795"/>
                    <a:pt x="157" y="796"/>
                  </a:cubicBezTo>
                  <a:cubicBezTo>
                    <a:pt x="152" y="797"/>
                    <a:pt x="145" y="798"/>
                    <a:pt x="136" y="798"/>
                  </a:cubicBezTo>
                  <a:cubicBezTo>
                    <a:pt x="123" y="798"/>
                    <a:pt x="123" y="798"/>
                    <a:pt x="123" y="798"/>
                  </a:cubicBezTo>
                  <a:cubicBezTo>
                    <a:pt x="123" y="835"/>
                    <a:pt x="123" y="835"/>
                    <a:pt x="123" y="835"/>
                  </a:cubicBezTo>
                  <a:cubicBezTo>
                    <a:pt x="103" y="835"/>
                    <a:pt x="103" y="835"/>
                    <a:pt x="103" y="835"/>
                  </a:cubicBezTo>
                  <a:cubicBezTo>
                    <a:pt x="103" y="736"/>
                    <a:pt x="103" y="736"/>
                    <a:pt x="103" y="736"/>
                  </a:cubicBezTo>
                  <a:cubicBezTo>
                    <a:pt x="135" y="736"/>
                    <a:pt x="135" y="736"/>
                    <a:pt x="135" y="736"/>
                  </a:cubicBezTo>
                  <a:cubicBezTo>
                    <a:pt x="147" y="736"/>
                    <a:pt x="155" y="736"/>
                    <a:pt x="159" y="737"/>
                  </a:cubicBezTo>
                  <a:cubicBezTo>
                    <a:pt x="165" y="739"/>
                    <a:pt x="169" y="742"/>
                    <a:pt x="173" y="747"/>
                  </a:cubicBezTo>
                  <a:cubicBezTo>
                    <a:pt x="177" y="752"/>
                    <a:pt x="179" y="758"/>
                    <a:pt x="179" y="766"/>
                  </a:cubicBezTo>
                  <a:cubicBezTo>
                    <a:pt x="179" y="772"/>
                    <a:pt x="178" y="778"/>
                    <a:pt x="176" y="782"/>
                  </a:cubicBezTo>
                  <a:cubicBezTo>
                    <a:pt x="173" y="786"/>
                    <a:pt x="171" y="789"/>
                    <a:pt x="167" y="791"/>
                  </a:cubicBezTo>
                  <a:close/>
                  <a:moveTo>
                    <a:pt x="253" y="835"/>
                  </a:moveTo>
                  <a:cubicBezTo>
                    <a:pt x="244" y="812"/>
                    <a:pt x="244" y="812"/>
                    <a:pt x="244" y="812"/>
                  </a:cubicBezTo>
                  <a:cubicBezTo>
                    <a:pt x="204" y="812"/>
                    <a:pt x="204" y="812"/>
                    <a:pt x="204" y="812"/>
                  </a:cubicBezTo>
                  <a:cubicBezTo>
                    <a:pt x="196" y="835"/>
                    <a:pt x="196" y="835"/>
                    <a:pt x="196" y="835"/>
                  </a:cubicBezTo>
                  <a:cubicBezTo>
                    <a:pt x="175" y="835"/>
                    <a:pt x="175" y="835"/>
                    <a:pt x="175" y="835"/>
                  </a:cubicBezTo>
                  <a:cubicBezTo>
                    <a:pt x="214" y="736"/>
                    <a:pt x="214" y="736"/>
                    <a:pt x="214" y="736"/>
                  </a:cubicBezTo>
                  <a:cubicBezTo>
                    <a:pt x="235" y="736"/>
                    <a:pt x="235" y="736"/>
                    <a:pt x="235" y="736"/>
                  </a:cubicBezTo>
                  <a:cubicBezTo>
                    <a:pt x="274" y="835"/>
                    <a:pt x="274" y="835"/>
                    <a:pt x="274" y="835"/>
                  </a:cubicBezTo>
                  <a:lnTo>
                    <a:pt x="253" y="835"/>
                  </a:lnTo>
                  <a:close/>
                  <a:moveTo>
                    <a:pt x="356" y="822"/>
                  </a:moveTo>
                  <a:cubicBezTo>
                    <a:pt x="353" y="827"/>
                    <a:pt x="348" y="831"/>
                    <a:pt x="342" y="833"/>
                  </a:cubicBezTo>
                  <a:cubicBezTo>
                    <a:pt x="337" y="836"/>
                    <a:pt x="330" y="837"/>
                    <a:pt x="321" y="837"/>
                  </a:cubicBezTo>
                  <a:cubicBezTo>
                    <a:pt x="308" y="837"/>
                    <a:pt x="299" y="834"/>
                    <a:pt x="292" y="828"/>
                  </a:cubicBezTo>
                  <a:cubicBezTo>
                    <a:pt x="285" y="822"/>
                    <a:pt x="281" y="814"/>
                    <a:pt x="280" y="803"/>
                  </a:cubicBezTo>
                  <a:cubicBezTo>
                    <a:pt x="299" y="801"/>
                    <a:pt x="299" y="801"/>
                    <a:pt x="299" y="801"/>
                  </a:cubicBezTo>
                  <a:cubicBezTo>
                    <a:pt x="301" y="807"/>
                    <a:pt x="303" y="812"/>
                    <a:pt x="307" y="815"/>
                  </a:cubicBezTo>
                  <a:cubicBezTo>
                    <a:pt x="310" y="818"/>
                    <a:pt x="315" y="820"/>
                    <a:pt x="321" y="820"/>
                  </a:cubicBezTo>
                  <a:cubicBezTo>
                    <a:pt x="328" y="820"/>
                    <a:pt x="332" y="818"/>
                    <a:pt x="336" y="816"/>
                  </a:cubicBezTo>
                  <a:cubicBezTo>
                    <a:pt x="339" y="813"/>
                    <a:pt x="341" y="810"/>
                    <a:pt x="341" y="806"/>
                  </a:cubicBezTo>
                  <a:cubicBezTo>
                    <a:pt x="341" y="804"/>
                    <a:pt x="340" y="802"/>
                    <a:pt x="339" y="800"/>
                  </a:cubicBezTo>
                  <a:cubicBezTo>
                    <a:pt x="337" y="799"/>
                    <a:pt x="335" y="797"/>
                    <a:pt x="331" y="796"/>
                  </a:cubicBezTo>
                  <a:cubicBezTo>
                    <a:pt x="329" y="795"/>
                    <a:pt x="324" y="794"/>
                    <a:pt x="315" y="792"/>
                  </a:cubicBezTo>
                  <a:cubicBezTo>
                    <a:pt x="305" y="789"/>
                    <a:pt x="297" y="786"/>
                    <a:pt x="293" y="782"/>
                  </a:cubicBezTo>
                  <a:cubicBezTo>
                    <a:pt x="287" y="776"/>
                    <a:pt x="284" y="770"/>
                    <a:pt x="284" y="762"/>
                  </a:cubicBezTo>
                  <a:cubicBezTo>
                    <a:pt x="284" y="757"/>
                    <a:pt x="285" y="752"/>
                    <a:pt x="288" y="748"/>
                  </a:cubicBezTo>
                  <a:cubicBezTo>
                    <a:pt x="291" y="743"/>
                    <a:pt x="295" y="740"/>
                    <a:pt x="300" y="738"/>
                  </a:cubicBezTo>
                  <a:cubicBezTo>
                    <a:pt x="306" y="735"/>
                    <a:pt x="312" y="734"/>
                    <a:pt x="320" y="734"/>
                  </a:cubicBezTo>
                  <a:cubicBezTo>
                    <a:pt x="332" y="734"/>
                    <a:pt x="342" y="737"/>
                    <a:pt x="348" y="742"/>
                  </a:cubicBezTo>
                  <a:cubicBezTo>
                    <a:pt x="354" y="748"/>
                    <a:pt x="357" y="755"/>
                    <a:pt x="358" y="764"/>
                  </a:cubicBezTo>
                  <a:cubicBezTo>
                    <a:pt x="338" y="765"/>
                    <a:pt x="338" y="765"/>
                    <a:pt x="338" y="765"/>
                  </a:cubicBezTo>
                  <a:cubicBezTo>
                    <a:pt x="337" y="760"/>
                    <a:pt x="335" y="756"/>
                    <a:pt x="332" y="754"/>
                  </a:cubicBezTo>
                  <a:cubicBezTo>
                    <a:pt x="329" y="752"/>
                    <a:pt x="325" y="751"/>
                    <a:pt x="320" y="751"/>
                  </a:cubicBezTo>
                  <a:cubicBezTo>
                    <a:pt x="314" y="751"/>
                    <a:pt x="309" y="752"/>
                    <a:pt x="306" y="754"/>
                  </a:cubicBezTo>
                  <a:cubicBezTo>
                    <a:pt x="304" y="756"/>
                    <a:pt x="303" y="758"/>
                    <a:pt x="303" y="760"/>
                  </a:cubicBezTo>
                  <a:cubicBezTo>
                    <a:pt x="303" y="763"/>
                    <a:pt x="304" y="765"/>
                    <a:pt x="306" y="767"/>
                  </a:cubicBezTo>
                  <a:cubicBezTo>
                    <a:pt x="308" y="769"/>
                    <a:pt x="314" y="771"/>
                    <a:pt x="324" y="773"/>
                  </a:cubicBezTo>
                  <a:cubicBezTo>
                    <a:pt x="334" y="775"/>
                    <a:pt x="341" y="778"/>
                    <a:pt x="346" y="780"/>
                  </a:cubicBezTo>
                  <a:cubicBezTo>
                    <a:pt x="350" y="783"/>
                    <a:pt x="354" y="786"/>
                    <a:pt x="357" y="790"/>
                  </a:cubicBezTo>
                  <a:cubicBezTo>
                    <a:pt x="359" y="795"/>
                    <a:pt x="361" y="800"/>
                    <a:pt x="361" y="806"/>
                  </a:cubicBezTo>
                  <a:cubicBezTo>
                    <a:pt x="361" y="812"/>
                    <a:pt x="359" y="817"/>
                    <a:pt x="356" y="822"/>
                  </a:cubicBezTo>
                  <a:close/>
                  <a:moveTo>
                    <a:pt x="448" y="822"/>
                  </a:moveTo>
                  <a:cubicBezTo>
                    <a:pt x="445" y="827"/>
                    <a:pt x="441" y="831"/>
                    <a:pt x="435" y="833"/>
                  </a:cubicBezTo>
                  <a:cubicBezTo>
                    <a:pt x="429" y="836"/>
                    <a:pt x="422" y="837"/>
                    <a:pt x="413" y="837"/>
                  </a:cubicBezTo>
                  <a:cubicBezTo>
                    <a:pt x="401" y="837"/>
                    <a:pt x="391" y="834"/>
                    <a:pt x="384" y="828"/>
                  </a:cubicBezTo>
                  <a:cubicBezTo>
                    <a:pt x="378" y="822"/>
                    <a:pt x="374" y="814"/>
                    <a:pt x="372" y="803"/>
                  </a:cubicBezTo>
                  <a:cubicBezTo>
                    <a:pt x="392" y="801"/>
                    <a:pt x="392" y="801"/>
                    <a:pt x="392" y="801"/>
                  </a:cubicBezTo>
                  <a:cubicBezTo>
                    <a:pt x="393" y="807"/>
                    <a:pt x="395" y="812"/>
                    <a:pt x="399" y="815"/>
                  </a:cubicBezTo>
                  <a:cubicBezTo>
                    <a:pt x="403" y="818"/>
                    <a:pt x="407" y="820"/>
                    <a:pt x="413" y="820"/>
                  </a:cubicBezTo>
                  <a:cubicBezTo>
                    <a:pt x="420" y="820"/>
                    <a:pt x="425" y="818"/>
                    <a:pt x="428" y="816"/>
                  </a:cubicBezTo>
                  <a:cubicBezTo>
                    <a:pt x="431" y="813"/>
                    <a:pt x="433" y="810"/>
                    <a:pt x="433" y="806"/>
                  </a:cubicBezTo>
                  <a:cubicBezTo>
                    <a:pt x="433" y="804"/>
                    <a:pt x="432" y="802"/>
                    <a:pt x="431" y="800"/>
                  </a:cubicBezTo>
                  <a:cubicBezTo>
                    <a:pt x="429" y="799"/>
                    <a:pt x="427" y="797"/>
                    <a:pt x="424" y="796"/>
                  </a:cubicBezTo>
                  <a:cubicBezTo>
                    <a:pt x="421" y="795"/>
                    <a:pt x="416" y="794"/>
                    <a:pt x="408" y="792"/>
                  </a:cubicBezTo>
                  <a:cubicBezTo>
                    <a:pt x="397" y="789"/>
                    <a:pt x="389" y="786"/>
                    <a:pt x="385" y="782"/>
                  </a:cubicBezTo>
                  <a:cubicBezTo>
                    <a:pt x="379" y="776"/>
                    <a:pt x="376" y="770"/>
                    <a:pt x="376" y="762"/>
                  </a:cubicBezTo>
                  <a:cubicBezTo>
                    <a:pt x="376" y="757"/>
                    <a:pt x="377" y="752"/>
                    <a:pt x="380" y="748"/>
                  </a:cubicBezTo>
                  <a:cubicBezTo>
                    <a:pt x="383" y="743"/>
                    <a:pt x="387" y="740"/>
                    <a:pt x="393" y="738"/>
                  </a:cubicBezTo>
                  <a:cubicBezTo>
                    <a:pt x="398" y="735"/>
                    <a:pt x="404" y="734"/>
                    <a:pt x="412" y="734"/>
                  </a:cubicBezTo>
                  <a:cubicBezTo>
                    <a:pt x="425" y="734"/>
                    <a:pt x="434" y="737"/>
                    <a:pt x="440" y="742"/>
                  </a:cubicBezTo>
                  <a:cubicBezTo>
                    <a:pt x="446" y="748"/>
                    <a:pt x="450" y="755"/>
                    <a:pt x="450" y="764"/>
                  </a:cubicBezTo>
                  <a:cubicBezTo>
                    <a:pt x="430" y="765"/>
                    <a:pt x="430" y="765"/>
                    <a:pt x="430" y="765"/>
                  </a:cubicBezTo>
                  <a:cubicBezTo>
                    <a:pt x="429" y="760"/>
                    <a:pt x="427" y="756"/>
                    <a:pt x="425" y="754"/>
                  </a:cubicBezTo>
                  <a:cubicBezTo>
                    <a:pt x="422" y="752"/>
                    <a:pt x="418" y="751"/>
                    <a:pt x="412" y="751"/>
                  </a:cubicBezTo>
                  <a:cubicBezTo>
                    <a:pt x="406" y="751"/>
                    <a:pt x="402" y="752"/>
                    <a:pt x="398" y="754"/>
                  </a:cubicBezTo>
                  <a:cubicBezTo>
                    <a:pt x="396" y="756"/>
                    <a:pt x="395" y="758"/>
                    <a:pt x="395" y="760"/>
                  </a:cubicBezTo>
                  <a:cubicBezTo>
                    <a:pt x="395" y="763"/>
                    <a:pt x="396" y="765"/>
                    <a:pt x="398" y="767"/>
                  </a:cubicBezTo>
                  <a:cubicBezTo>
                    <a:pt x="401" y="769"/>
                    <a:pt x="407" y="771"/>
                    <a:pt x="416" y="773"/>
                  </a:cubicBezTo>
                  <a:cubicBezTo>
                    <a:pt x="426" y="775"/>
                    <a:pt x="433" y="778"/>
                    <a:pt x="438" y="780"/>
                  </a:cubicBezTo>
                  <a:cubicBezTo>
                    <a:pt x="443" y="783"/>
                    <a:pt x="446" y="786"/>
                    <a:pt x="449" y="790"/>
                  </a:cubicBezTo>
                  <a:cubicBezTo>
                    <a:pt x="452" y="795"/>
                    <a:pt x="453" y="800"/>
                    <a:pt x="453" y="806"/>
                  </a:cubicBezTo>
                  <a:cubicBezTo>
                    <a:pt x="453" y="812"/>
                    <a:pt x="451" y="817"/>
                    <a:pt x="448" y="822"/>
                  </a:cubicBezTo>
                  <a:close/>
                  <a:moveTo>
                    <a:pt x="476" y="476"/>
                  </a:moveTo>
                  <a:cubicBezTo>
                    <a:pt x="474" y="513"/>
                    <a:pt x="462" y="549"/>
                    <a:pt x="441" y="580"/>
                  </a:cubicBezTo>
                  <a:cubicBezTo>
                    <a:pt x="437" y="585"/>
                    <a:pt x="433" y="590"/>
                    <a:pt x="428" y="595"/>
                  </a:cubicBezTo>
                  <a:cubicBezTo>
                    <a:pt x="393" y="637"/>
                    <a:pt x="342" y="662"/>
                    <a:pt x="288" y="664"/>
                  </a:cubicBezTo>
                  <a:cubicBezTo>
                    <a:pt x="284" y="665"/>
                    <a:pt x="281" y="665"/>
                    <a:pt x="278" y="665"/>
                  </a:cubicBezTo>
                  <a:cubicBezTo>
                    <a:pt x="275" y="665"/>
                    <a:pt x="272" y="665"/>
                    <a:pt x="268" y="664"/>
                  </a:cubicBezTo>
                  <a:cubicBezTo>
                    <a:pt x="214" y="662"/>
                    <a:pt x="163" y="637"/>
                    <a:pt x="128" y="595"/>
                  </a:cubicBezTo>
                  <a:cubicBezTo>
                    <a:pt x="123" y="590"/>
                    <a:pt x="119" y="585"/>
                    <a:pt x="115" y="580"/>
                  </a:cubicBezTo>
                  <a:cubicBezTo>
                    <a:pt x="94" y="549"/>
                    <a:pt x="82" y="513"/>
                    <a:pt x="80" y="476"/>
                  </a:cubicBezTo>
                  <a:cubicBezTo>
                    <a:pt x="80" y="473"/>
                    <a:pt x="80" y="469"/>
                    <a:pt x="80" y="466"/>
                  </a:cubicBezTo>
                  <a:cubicBezTo>
                    <a:pt x="80" y="463"/>
                    <a:pt x="80" y="460"/>
                    <a:pt x="80" y="456"/>
                  </a:cubicBezTo>
                  <a:cubicBezTo>
                    <a:pt x="82" y="419"/>
                    <a:pt x="94" y="382"/>
                    <a:pt x="117" y="351"/>
                  </a:cubicBezTo>
                  <a:cubicBezTo>
                    <a:pt x="120" y="346"/>
                    <a:pt x="124" y="341"/>
                    <a:pt x="129" y="336"/>
                  </a:cubicBezTo>
                  <a:cubicBezTo>
                    <a:pt x="165" y="295"/>
                    <a:pt x="214" y="271"/>
                    <a:pt x="268" y="268"/>
                  </a:cubicBezTo>
                  <a:cubicBezTo>
                    <a:pt x="271" y="268"/>
                    <a:pt x="271" y="268"/>
                    <a:pt x="271" y="268"/>
                  </a:cubicBezTo>
                  <a:cubicBezTo>
                    <a:pt x="271" y="268"/>
                    <a:pt x="271" y="268"/>
                    <a:pt x="271" y="268"/>
                  </a:cubicBezTo>
                  <a:cubicBezTo>
                    <a:pt x="273" y="268"/>
                    <a:pt x="276" y="268"/>
                    <a:pt x="278" y="268"/>
                  </a:cubicBezTo>
                  <a:cubicBezTo>
                    <a:pt x="280" y="268"/>
                    <a:pt x="283" y="268"/>
                    <a:pt x="285" y="268"/>
                  </a:cubicBezTo>
                  <a:cubicBezTo>
                    <a:pt x="285" y="268"/>
                    <a:pt x="285" y="268"/>
                    <a:pt x="285" y="268"/>
                  </a:cubicBezTo>
                  <a:cubicBezTo>
                    <a:pt x="288" y="268"/>
                    <a:pt x="288" y="268"/>
                    <a:pt x="288" y="268"/>
                  </a:cubicBezTo>
                  <a:cubicBezTo>
                    <a:pt x="342" y="271"/>
                    <a:pt x="391" y="295"/>
                    <a:pt x="427" y="336"/>
                  </a:cubicBezTo>
                  <a:cubicBezTo>
                    <a:pt x="431" y="341"/>
                    <a:pt x="436" y="346"/>
                    <a:pt x="439" y="351"/>
                  </a:cubicBezTo>
                  <a:cubicBezTo>
                    <a:pt x="462" y="382"/>
                    <a:pt x="474" y="419"/>
                    <a:pt x="476" y="456"/>
                  </a:cubicBezTo>
                  <a:cubicBezTo>
                    <a:pt x="476" y="460"/>
                    <a:pt x="476" y="463"/>
                    <a:pt x="476" y="466"/>
                  </a:cubicBezTo>
                  <a:cubicBezTo>
                    <a:pt x="476" y="469"/>
                    <a:pt x="476" y="473"/>
                    <a:pt x="476" y="476"/>
                  </a:cubicBezTo>
                  <a:close/>
                  <a:moveTo>
                    <a:pt x="421" y="367"/>
                  </a:moveTo>
                  <a:cubicBezTo>
                    <a:pt x="439" y="393"/>
                    <a:pt x="450" y="423"/>
                    <a:pt x="452" y="454"/>
                  </a:cubicBezTo>
                  <a:cubicBezTo>
                    <a:pt x="388" y="454"/>
                    <a:pt x="388" y="454"/>
                    <a:pt x="388" y="454"/>
                  </a:cubicBezTo>
                  <a:cubicBezTo>
                    <a:pt x="388" y="430"/>
                    <a:pt x="385" y="407"/>
                    <a:pt x="379" y="385"/>
                  </a:cubicBezTo>
                  <a:cubicBezTo>
                    <a:pt x="394" y="380"/>
                    <a:pt x="408" y="374"/>
                    <a:pt x="421" y="367"/>
                  </a:cubicBezTo>
                  <a:close/>
                  <a:moveTo>
                    <a:pt x="349" y="563"/>
                  </a:moveTo>
                  <a:cubicBezTo>
                    <a:pt x="335" y="604"/>
                    <a:pt x="314" y="631"/>
                    <a:pt x="290" y="639"/>
                  </a:cubicBezTo>
                  <a:cubicBezTo>
                    <a:pt x="290" y="555"/>
                    <a:pt x="290" y="555"/>
                    <a:pt x="290" y="555"/>
                  </a:cubicBezTo>
                  <a:cubicBezTo>
                    <a:pt x="311" y="556"/>
                    <a:pt x="330" y="558"/>
                    <a:pt x="349" y="563"/>
                  </a:cubicBezTo>
                  <a:close/>
                  <a:moveTo>
                    <a:pt x="349" y="368"/>
                  </a:moveTo>
                  <a:cubicBezTo>
                    <a:pt x="330" y="372"/>
                    <a:pt x="310" y="374"/>
                    <a:pt x="290" y="375"/>
                  </a:cubicBezTo>
                  <a:cubicBezTo>
                    <a:pt x="290" y="294"/>
                    <a:pt x="290" y="294"/>
                    <a:pt x="290" y="294"/>
                  </a:cubicBezTo>
                  <a:cubicBezTo>
                    <a:pt x="313" y="301"/>
                    <a:pt x="335" y="328"/>
                    <a:pt x="349" y="368"/>
                  </a:cubicBezTo>
                  <a:close/>
                  <a:moveTo>
                    <a:pt x="364" y="454"/>
                  </a:moveTo>
                  <a:cubicBezTo>
                    <a:pt x="290" y="454"/>
                    <a:pt x="290" y="454"/>
                    <a:pt x="290" y="454"/>
                  </a:cubicBezTo>
                  <a:cubicBezTo>
                    <a:pt x="290" y="399"/>
                    <a:pt x="290" y="399"/>
                    <a:pt x="290" y="399"/>
                  </a:cubicBezTo>
                  <a:cubicBezTo>
                    <a:pt x="313" y="399"/>
                    <a:pt x="335" y="396"/>
                    <a:pt x="356" y="391"/>
                  </a:cubicBezTo>
                  <a:cubicBezTo>
                    <a:pt x="360" y="411"/>
                    <a:pt x="363" y="432"/>
                    <a:pt x="364" y="454"/>
                  </a:cubicBezTo>
                  <a:close/>
                  <a:moveTo>
                    <a:pt x="356" y="539"/>
                  </a:moveTo>
                  <a:cubicBezTo>
                    <a:pt x="335" y="534"/>
                    <a:pt x="313" y="532"/>
                    <a:pt x="290" y="531"/>
                  </a:cubicBezTo>
                  <a:cubicBezTo>
                    <a:pt x="290" y="478"/>
                    <a:pt x="290" y="478"/>
                    <a:pt x="290" y="478"/>
                  </a:cubicBezTo>
                  <a:cubicBezTo>
                    <a:pt x="364" y="478"/>
                    <a:pt x="364" y="478"/>
                    <a:pt x="364" y="478"/>
                  </a:cubicBezTo>
                  <a:cubicBezTo>
                    <a:pt x="363" y="499"/>
                    <a:pt x="361" y="520"/>
                    <a:pt x="356" y="539"/>
                  </a:cubicBezTo>
                  <a:close/>
                </a:path>
              </a:pathLst>
            </a:custGeom>
            <a:noFill/>
            <a:ln>
              <a:solidFill>
                <a:schemeClr val="tx2"/>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latin typeface="Arial" panose="020B0604020202020204" pitchFamily="34" charset="0"/>
                <a:cs typeface="Arial" panose="020B0604020202020204" pitchFamily="34" charset="0"/>
              </a:endParaRPr>
            </a:p>
          </p:txBody>
        </p:sp>
      </p:grpSp>
      <p:sp>
        <p:nvSpPr>
          <p:cNvPr id="28" name="Oval 1">
            <a:extLst>
              <a:ext uri="{FF2B5EF4-FFF2-40B4-BE49-F238E27FC236}">
                <a16:creationId xmlns:a16="http://schemas.microsoft.com/office/drawing/2014/main" id="{55693A3E-6D05-4F4D-B596-30E6758ED89C}"/>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3" name="Oval 2">
            <a:extLst>
              <a:ext uri="{FF2B5EF4-FFF2-40B4-BE49-F238E27FC236}">
                <a16:creationId xmlns:a16="http://schemas.microsoft.com/office/drawing/2014/main" id="{EE5DE577-9C8C-4594-B035-996B9308B41A}"/>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8" name="Oval 3">
            <a:extLst>
              <a:ext uri="{FF2B5EF4-FFF2-40B4-BE49-F238E27FC236}">
                <a16:creationId xmlns:a16="http://schemas.microsoft.com/office/drawing/2014/main" id="{0ED121C1-0E5A-43BC-A568-23E484988131}"/>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9" name="Oval 4">
            <a:extLst>
              <a:ext uri="{FF2B5EF4-FFF2-40B4-BE49-F238E27FC236}">
                <a16:creationId xmlns:a16="http://schemas.microsoft.com/office/drawing/2014/main" id="{DF068153-6BF7-4FA4-BD57-01661903C87A}"/>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0" name="Oval 5">
            <a:extLst>
              <a:ext uri="{FF2B5EF4-FFF2-40B4-BE49-F238E27FC236}">
                <a16:creationId xmlns:a16="http://schemas.microsoft.com/office/drawing/2014/main" id="{C7DA7375-FD5F-492E-873C-84DE9EED7F2E}"/>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1" name="TextBox 1">
            <a:extLst>
              <a:ext uri="{FF2B5EF4-FFF2-40B4-BE49-F238E27FC236}">
                <a16:creationId xmlns:a16="http://schemas.microsoft.com/office/drawing/2014/main" id="{D78FBC43-C233-43DE-8520-F46D333A9FFD}"/>
              </a:ext>
            </a:extLst>
          </p:cNvPr>
          <p:cNvSpPr txBox="1"/>
          <p:nvPr/>
        </p:nvSpPr>
        <p:spPr>
          <a:xfrm>
            <a:off x="3773067" y="5585601"/>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2022</a:t>
            </a:r>
          </a:p>
        </p:txBody>
      </p:sp>
      <p:sp>
        <p:nvSpPr>
          <p:cNvPr id="42" name="TextBox 2">
            <a:extLst>
              <a:ext uri="{FF2B5EF4-FFF2-40B4-BE49-F238E27FC236}">
                <a16:creationId xmlns:a16="http://schemas.microsoft.com/office/drawing/2014/main" id="{42EE2D5B-FFAD-465B-BF5C-1C229356ACE2}"/>
              </a:ext>
            </a:extLst>
          </p:cNvPr>
          <p:cNvSpPr txBox="1"/>
          <p:nvPr/>
        </p:nvSpPr>
        <p:spPr>
          <a:xfrm>
            <a:off x="4735292"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Q3 2022</a:t>
            </a:r>
          </a:p>
        </p:txBody>
      </p:sp>
      <p:sp>
        <p:nvSpPr>
          <p:cNvPr id="43" name="TextBox 3">
            <a:extLst>
              <a:ext uri="{FF2B5EF4-FFF2-40B4-BE49-F238E27FC236}">
                <a16:creationId xmlns:a16="http://schemas.microsoft.com/office/drawing/2014/main" id="{63827000-91BA-4C4F-A1B9-A180D4DB3F87}"/>
              </a:ext>
            </a:extLst>
          </p:cNvPr>
          <p:cNvSpPr txBox="1"/>
          <p:nvPr/>
        </p:nvSpPr>
        <p:spPr>
          <a:xfrm>
            <a:off x="5694068"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Q4 2022</a:t>
            </a:r>
          </a:p>
        </p:txBody>
      </p:sp>
      <p:sp>
        <p:nvSpPr>
          <p:cNvPr id="44" name="TextBox 4">
            <a:extLst>
              <a:ext uri="{FF2B5EF4-FFF2-40B4-BE49-F238E27FC236}">
                <a16:creationId xmlns:a16="http://schemas.microsoft.com/office/drawing/2014/main" id="{4F25D13F-B43A-4BF1-8C1F-DDB43DA02046}"/>
              </a:ext>
            </a:extLst>
          </p:cNvPr>
          <p:cNvSpPr txBox="1"/>
          <p:nvPr/>
        </p:nvSpPr>
        <p:spPr>
          <a:xfrm>
            <a:off x="6667393"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Q1 2023</a:t>
            </a:r>
          </a:p>
        </p:txBody>
      </p:sp>
      <p:sp>
        <p:nvSpPr>
          <p:cNvPr id="45" name="TextBox 5">
            <a:extLst>
              <a:ext uri="{FF2B5EF4-FFF2-40B4-BE49-F238E27FC236}">
                <a16:creationId xmlns:a16="http://schemas.microsoft.com/office/drawing/2014/main" id="{582EC583-C54F-47B8-B58A-50807A4F6DC2}"/>
              </a:ext>
            </a:extLst>
          </p:cNvPr>
          <p:cNvSpPr txBox="1"/>
          <p:nvPr/>
        </p:nvSpPr>
        <p:spPr>
          <a:xfrm>
            <a:off x="7641374"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2023</a:t>
            </a:r>
          </a:p>
        </p:txBody>
      </p:sp>
      <p:sp>
        <p:nvSpPr>
          <p:cNvPr id="29" name="TextBox 28">
            <a:extLst>
              <a:ext uri="{FF2B5EF4-FFF2-40B4-BE49-F238E27FC236}">
                <a16:creationId xmlns:a16="http://schemas.microsoft.com/office/drawing/2014/main" id="{269636FE-3CD7-4BBC-A4C2-C9430D02F166}"/>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graphicFrame>
        <p:nvGraphicFramePr>
          <p:cNvPr id="30" name="Chart 1">
            <a:extLst>
              <a:ext uri="{FF2B5EF4-FFF2-40B4-BE49-F238E27FC236}">
                <a16:creationId xmlns:a16="http://schemas.microsoft.com/office/drawing/2014/main" id="{938A847F-B86D-40D4-80B3-E4B6E7BD6DD7}"/>
              </a:ext>
            </a:extLst>
          </p:cNvPr>
          <p:cNvGraphicFramePr/>
          <p:nvPr>
            <p:extLst>
              <p:ext uri="{D42A27DB-BD31-4B8C-83A1-F6EECF244321}">
                <p14:modId xmlns:p14="http://schemas.microsoft.com/office/powerpoint/2010/main" val="2425328704"/>
              </p:ext>
            </p:extLst>
          </p:nvPr>
        </p:nvGraphicFramePr>
        <p:xfrm>
          <a:off x="2410118" y="1901337"/>
          <a:ext cx="1899198" cy="35591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2">
            <a:extLst>
              <a:ext uri="{FF2B5EF4-FFF2-40B4-BE49-F238E27FC236}">
                <a16:creationId xmlns:a16="http://schemas.microsoft.com/office/drawing/2014/main" id="{0D049DFF-788B-42D6-AB0A-8F13D00909D6}"/>
              </a:ext>
            </a:extLst>
          </p:cNvPr>
          <p:cNvGraphicFramePr/>
          <p:nvPr>
            <p:extLst>
              <p:ext uri="{D42A27DB-BD31-4B8C-83A1-F6EECF244321}">
                <p14:modId xmlns:p14="http://schemas.microsoft.com/office/powerpoint/2010/main" val="1315298515"/>
              </p:ext>
            </p:extLst>
          </p:nvPr>
        </p:nvGraphicFramePr>
        <p:xfrm>
          <a:off x="7893860" y="1901337"/>
          <a:ext cx="1900589" cy="3559161"/>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id="{1D5E5A73-8B5A-6B11-BA2F-0AD4AF62625D}"/>
              </a:ext>
            </a:extLst>
          </p:cNvPr>
          <p:cNvSpPr>
            <a:spLocks noGrp="1"/>
          </p:cNvSpPr>
          <p:nvPr>
            <p:ph type="sldNum" sz="quarter" idx="4"/>
          </p:nvPr>
        </p:nvSpPr>
        <p:spPr/>
        <p:txBody>
          <a:bodyPr/>
          <a:lstStyle/>
          <a:p>
            <a:fld id="{13DAD56E-802A-2646-A8DB-6610A51D0FC3}" type="slidenum">
              <a:rPr lang="en-IN" smtClean="0"/>
              <a:t>36</a:t>
            </a:fld>
            <a:endParaRPr lang="en-IN"/>
          </a:p>
        </p:txBody>
      </p:sp>
    </p:spTree>
    <p:extLst>
      <p:ext uri="{BB962C8B-B14F-4D97-AF65-F5344CB8AC3E}">
        <p14:creationId xmlns:p14="http://schemas.microsoft.com/office/powerpoint/2010/main" val="363664157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1">
            <a:extLst>
              <a:ext uri="{FF2B5EF4-FFF2-40B4-BE49-F238E27FC236}">
                <a16:creationId xmlns:a16="http://schemas.microsoft.com/office/drawing/2014/main" id="{2B62E6BD-3893-4AF8-8DFA-75E019602F07}"/>
              </a:ext>
            </a:extLst>
          </p:cNvPr>
          <p:cNvGraphicFramePr>
            <a:graphicFrameLocks noGrp="1"/>
          </p:cNvGraphicFramePr>
          <p:nvPr>
            <p:extLst>
              <p:ext uri="{D42A27DB-BD31-4B8C-83A1-F6EECF244321}">
                <p14:modId xmlns:p14="http://schemas.microsoft.com/office/powerpoint/2010/main" val="2121748242"/>
              </p:ext>
            </p:extLst>
          </p:nvPr>
        </p:nvGraphicFramePr>
        <p:xfrm>
          <a:off x="609600" y="1447799"/>
          <a:ext cx="11005375" cy="3960000"/>
        </p:xfrm>
        <a:graphic>
          <a:graphicData uri="http://schemas.openxmlformats.org/drawingml/2006/table">
            <a:tbl>
              <a:tblPr firstRow="1" bandRow="1">
                <a:tableStyleId>{2D5ABB26-0587-4C30-8999-92F81FD0307C}</a:tableStyleId>
              </a:tblPr>
              <a:tblGrid>
                <a:gridCol w="2201075">
                  <a:extLst>
                    <a:ext uri="{9D8B030D-6E8A-4147-A177-3AD203B41FA5}">
                      <a16:colId xmlns:a16="http://schemas.microsoft.com/office/drawing/2014/main" val="3742067167"/>
                    </a:ext>
                  </a:extLst>
                </a:gridCol>
                <a:gridCol w="2201075">
                  <a:extLst>
                    <a:ext uri="{9D8B030D-6E8A-4147-A177-3AD203B41FA5}">
                      <a16:colId xmlns:a16="http://schemas.microsoft.com/office/drawing/2014/main" val="2072776196"/>
                    </a:ext>
                  </a:extLst>
                </a:gridCol>
                <a:gridCol w="2201075">
                  <a:extLst>
                    <a:ext uri="{9D8B030D-6E8A-4147-A177-3AD203B41FA5}">
                      <a16:colId xmlns:a16="http://schemas.microsoft.com/office/drawing/2014/main" val="2124223064"/>
                    </a:ext>
                  </a:extLst>
                </a:gridCol>
                <a:gridCol w="2201075">
                  <a:extLst>
                    <a:ext uri="{9D8B030D-6E8A-4147-A177-3AD203B41FA5}">
                      <a16:colId xmlns:a16="http://schemas.microsoft.com/office/drawing/2014/main" val="2957738527"/>
                    </a:ext>
                  </a:extLst>
                </a:gridCol>
                <a:gridCol w="2201075">
                  <a:extLst>
                    <a:ext uri="{9D8B030D-6E8A-4147-A177-3AD203B41FA5}">
                      <a16:colId xmlns:a16="http://schemas.microsoft.com/office/drawing/2014/main" val="1056747433"/>
                    </a:ext>
                  </a:extLst>
                </a:gridCol>
              </a:tblGrid>
              <a:tr h="3960000">
                <a:tc>
                  <a:txBody>
                    <a:bodyPr/>
                    <a:lstStyle/>
                    <a:p>
                      <a:pPr algn="ctr" rtl="0" fontAlgn="ctr"/>
                      <a:r>
                        <a:rPr lang="en-CA" sz="1400" b="1" u="none" strike="noStrike">
                          <a:solidFill>
                            <a:schemeClr val="tx1">
                              <a:lumMod val="65000"/>
                              <a:lumOff val="35000"/>
                            </a:schemeClr>
                          </a:solidFill>
                          <a:effectLst/>
                          <a:latin typeface="Arial" panose="020B0604020202020204" pitchFamily="34" charset="0"/>
                          <a:cs typeface="Arial" panose="020B0604020202020204" pitchFamily="34" charset="0"/>
                        </a:rPr>
                        <a:t>Restaurants/bars/ cafés</a:t>
                      </a:r>
                    </a:p>
                  </a:txBody>
                  <a:tcPr marL="137160" marR="137160" marT="137160" marB="137160">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400" b="1" u="none" strike="noStrike">
                          <a:solidFill>
                            <a:schemeClr val="tx1">
                              <a:lumMod val="65000"/>
                              <a:lumOff val="35000"/>
                            </a:schemeClr>
                          </a:solidFill>
                          <a:effectLst/>
                          <a:latin typeface="Arial" panose="020B0604020202020204" pitchFamily="34" charset="0"/>
                          <a:cs typeface="Arial" panose="020B0604020202020204" pitchFamily="34" charset="0"/>
                        </a:rPr>
                        <a:t>Value for money of restaurant/bars/cafés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CA" sz="1400" b="1" i="0" u="none" strike="noStrike">
                          <a:solidFill>
                            <a:schemeClr val="tx1">
                              <a:lumMod val="65000"/>
                              <a:lumOff val="35000"/>
                            </a:schemeClr>
                          </a:solidFill>
                          <a:effectLst/>
                          <a:latin typeface="Arial" panose="020B0604020202020204" pitchFamily="34" charset="0"/>
                          <a:cs typeface="Arial" panose="020B0604020202020204" pitchFamily="34" charset="0"/>
                        </a:rPr>
                        <a:t>Shops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Value for money of shops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400" b="1" u="none" strike="noStrike">
                          <a:solidFill>
                            <a:schemeClr val="tx1">
                              <a:lumMod val="65000"/>
                              <a:lumOff val="35000"/>
                            </a:schemeClr>
                          </a:solidFill>
                          <a:effectLst/>
                          <a:latin typeface="Arial" panose="020B0604020202020204" pitchFamily="34" charset="0"/>
                          <a:cs typeface="Arial" panose="020B0604020202020204" pitchFamily="34" charset="0"/>
                        </a:rPr>
                        <a:t>Courtesy and helpfulness of shopping and dining staff</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6089473"/>
                  </a:ext>
                </a:extLst>
              </a:tr>
            </a:tbl>
          </a:graphicData>
        </a:graphic>
      </p:graphicFrame>
      <p:sp>
        <p:nvSpPr>
          <p:cNvPr id="2" name="Title 6">
            <a:extLst>
              <a:ext uri="{FF2B5EF4-FFF2-40B4-BE49-F238E27FC236}">
                <a16:creationId xmlns:a16="http://schemas.microsoft.com/office/drawing/2014/main" id="{D5203B13-A6D5-48D5-B7B2-2BDE415355A3}"/>
              </a:ext>
            </a:extLst>
          </p:cNvPr>
          <p:cNvSpPr>
            <a:spLocks noGrp="1"/>
          </p:cNvSpPr>
          <p:nvPr>
            <p:ph type="title"/>
          </p:nvPr>
        </p:nvSpPr>
        <p:spPr/>
        <p:txBody>
          <a:bodyPr/>
          <a:lstStyle/>
          <a:p>
            <a:r>
              <a:rPr lang="en-CA" b="1"/>
              <a:t>BWI – Trend Over Time</a:t>
            </a:r>
            <a:endParaRPr lang="en-CA"/>
          </a:p>
        </p:txBody>
      </p:sp>
      <p:sp>
        <p:nvSpPr>
          <p:cNvPr id="6" name="Text Placeholder 5">
            <a:extLst>
              <a:ext uri="{FF2B5EF4-FFF2-40B4-BE49-F238E27FC236}">
                <a16:creationId xmlns:a16="http://schemas.microsoft.com/office/drawing/2014/main" id="{CC6ABB9A-8F89-4DAB-A78B-3AE6BBBDD021}"/>
              </a:ext>
            </a:extLst>
          </p:cNvPr>
          <p:cNvSpPr>
            <a:spLocks noGrp="1"/>
          </p:cNvSpPr>
          <p:nvPr>
            <p:ph type="body" sz="quarter" idx="10"/>
          </p:nvPr>
        </p:nvSpPr>
        <p:spPr/>
        <p:txBody>
          <a:bodyPr>
            <a:normAutofit/>
          </a:bodyPr>
          <a:lstStyle/>
          <a:p>
            <a:r>
              <a:rPr lang="en-CA"/>
              <a:t>Satisfaction by Service Quality Items: Shopping/Dining</a:t>
            </a:r>
          </a:p>
        </p:txBody>
      </p:sp>
      <p:sp>
        <p:nvSpPr>
          <p:cNvPr id="35" name="Rectangle 34">
            <a:extLst>
              <a:ext uri="{FF2B5EF4-FFF2-40B4-BE49-F238E27FC236}">
                <a16:creationId xmlns:a16="http://schemas.microsoft.com/office/drawing/2014/main" id="{0BFE3AFE-C653-4F4E-B8A3-BDA276950D1E}"/>
              </a:ext>
            </a:extLst>
          </p:cNvPr>
          <p:cNvSpPr/>
          <p:nvPr/>
        </p:nvSpPr>
        <p:spPr>
          <a:xfrm>
            <a:off x="342900" y="6156398"/>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10. Based on your experience today, please rate THIS airport on each service item. </a:t>
            </a:r>
          </a:p>
          <a:p>
            <a:r>
              <a:rPr kumimoji="0" lang="en-US" sz="80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endParaRPr lang="en-US" sz="800" i="1">
              <a:solidFill>
                <a:schemeClr val="tx1">
                  <a:lumMod val="85000"/>
                  <a:lumOff val="15000"/>
                </a:schemeClr>
              </a:solidFill>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6AA1184C-D67F-4E82-9100-EC293212B013}"/>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3" name="Oval 1">
            <a:extLst>
              <a:ext uri="{FF2B5EF4-FFF2-40B4-BE49-F238E27FC236}">
                <a16:creationId xmlns:a16="http://schemas.microsoft.com/office/drawing/2014/main" id="{DFA87FB6-1555-48E6-881C-F78D6CA06124}"/>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1" name="Oval 2">
            <a:extLst>
              <a:ext uri="{FF2B5EF4-FFF2-40B4-BE49-F238E27FC236}">
                <a16:creationId xmlns:a16="http://schemas.microsoft.com/office/drawing/2014/main" id="{19E46F48-2E23-4A66-B58F-77BA9D55BB8D}"/>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4" name="Oval 3">
            <a:extLst>
              <a:ext uri="{FF2B5EF4-FFF2-40B4-BE49-F238E27FC236}">
                <a16:creationId xmlns:a16="http://schemas.microsoft.com/office/drawing/2014/main" id="{2444AFAC-92EC-4B4A-ADA5-D703627FE376}"/>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5" name="Oval 4">
            <a:extLst>
              <a:ext uri="{FF2B5EF4-FFF2-40B4-BE49-F238E27FC236}">
                <a16:creationId xmlns:a16="http://schemas.microsoft.com/office/drawing/2014/main" id="{E491FF8C-CEEB-4997-B596-FE865DF7BFC6}"/>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6" name="Oval 5">
            <a:extLst>
              <a:ext uri="{FF2B5EF4-FFF2-40B4-BE49-F238E27FC236}">
                <a16:creationId xmlns:a16="http://schemas.microsoft.com/office/drawing/2014/main" id="{3E111057-C5C8-436C-9E1E-5DFF20769C5D}"/>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7" name="TextBox 1">
            <a:extLst>
              <a:ext uri="{FF2B5EF4-FFF2-40B4-BE49-F238E27FC236}">
                <a16:creationId xmlns:a16="http://schemas.microsoft.com/office/drawing/2014/main" id="{1A2068ED-FCCE-4A53-917B-EBA5E1AB86BB}"/>
              </a:ext>
            </a:extLst>
          </p:cNvPr>
          <p:cNvSpPr txBox="1"/>
          <p:nvPr/>
        </p:nvSpPr>
        <p:spPr>
          <a:xfrm>
            <a:off x="3773067" y="5585601"/>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2022</a:t>
            </a:r>
          </a:p>
        </p:txBody>
      </p:sp>
      <p:sp>
        <p:nvSpPr>
          <p:cNvPr id="48" name="TextBox 2">
            <a:extLst>
              <a:ext uri="{FF2B5EF4-FFF2-40B4-BE49-F238E27FC236}">
                <a16:creationId xmlns:a16="http://schemas.microsoft.com/office/drawing/2014/main" id="{10C91502-F2B1-4D8C-8354-5947D74DB611}"/>
              </a:ext>
            </a:extLst>
          </p:cNvPr>
          <p:cNvSpPr txBox="1"/>
          <p:nvPr/>
        </p:nvSpPr>
        <p:spPr>
          <a:xfrm>
            <a:off x="4735292"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Q3 2022</a:t>
            </a:r>
          </a:p>
        </p:txBody>
      </p:sp>
      <p:sp>
        <p:nvSpPr>
          <p:cNvPr id="49" name="TextBox 3">
            <a:extLst>
              <a:ext uri="{FF2B5EF4-FFF2-40B4-BE49-F238E27FC236}">
                <a16:creationId xmlns:a16="http://schemas.microsoft.com/office/drawing/2014/main" id="{F3BA25D8-251A-4E9E-9C49-66AE2E0E6C7B}"/>
              </a:ext>
            </a:extLst>
          </p:cNvPr>
          <p:cNvSpPr txBox="1"/>
          <p:nvPr/>
        </p:nvSpPr>
        <p:spPr>
          <a:xfrm>
            <a:off x="5694068"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Q4 2022</a:t>
            </a:r>
          </a:p>
        </p:txBody>
      </p:sp>
      <p:sp>
        <p:nvSpPr>
          <p:cNvPr id="50" name="TextBox 4">
            <a:extLst>
              <a:ext uri="{FF2B5EF4-FFF2-40B4-BE49-F238E27FC236}">
                <a16:creationId xmlns:a16="http://schemas.microsoft.com/office/drawing/2014/main" id="{DF093BE7-4621-4A7D-AD1F-19D84ACD387A}"/>
              </a:ext>
            </a:extLst>
          </p:cNvPr>
          <p:cNvSpPr txBox="1"/>
          <p:nvPr/>
        </p:nvSpPr>
        <p:spPr>
          <a:xfrm>
            <a:off x="6667393"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Q1 2023</a:t>
            </a:r>
          </a:p>
        </p:txBody>
      </p:sp>
      <p:sp>
        <p:nvSpPr>
          <p:cNvPr id="51" name="TextBox 5">
            <a:extLst>
              <a:ext uri="{FF2B5EF4-FFF2-40B4-BE49-F238E27FC236}">
                <a16:creationId xmlns:a16="http://schemas.microsoft.com/office/drawing/2014/main" id="{664C1DA4-7A7E-4DA5-A4BB-3B2A5E93A624}"/>
              </a:ext>
            </a:extLst>
          </p:cNvPr>
          <p:cNvSpPr txBox="1"/>
          <p:nvPr/>
        </p:nvSpPr>
        <p:spPr>
          <a:xfrm>
            <a:off x="7641374"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2023</a:t>
            </a:r>
          </a:p>
        </p:txBody>
      </p:sp>
      <p:pic>
        <p:nvPicPr>
          <p:cNvPr id="34" name="Graphic 33" descr="Shopping bag outline">
            <a:extLst>
              <a:ext uri="{FF2B5EF4-FFF2-40B4-BE49-F238E27FC236}">
                <a16:creationId xmlns:a16="http://schemas.microsoft.com/office/drawing/2014/main" id="{FA463DFF-AF36-4503-BCF3-23B0EF9D3D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926" y="290294"/>
            <a:ext cx="621347" cy="621347"/>
          </a:xfrm>
          <a:prstGeom prst="rect">
            <a:avLst/>
          </a:prstGeom>
        </p:spPr>
      </p:pic>
      <p:sp>
        <p:nvSpPr>
          <p:cNvPr id="32" name="TextBox 31">
            <a:extLst>
              <a:ext uri="{FF2B5EF4-FFF2-40B4-BE49-F238E27FC236}">
                <a16:creationId xmlns:a16="http://schemas.microsoft.com/office/drawing/2014/main" id="{8A4726D5-68A7-4751-A38A-665332FBA2BA}"/>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sp>
        <p:nvSpPr>
          <p:cNvPr id="31" name="Content Placeholder 2">
            <a:extLst>
              <a:ext uri="{FF2B5EF4-FFF2-40B4-BE49-F238E27FC236}">
                <a16:creationId xmlns:a16="http://schemas.microsoft.com/office/drawing/2014/main" id="{3089D3F6-6D2B-4775-B7A0-00EBFE9EC6F2}"/>
              </a:ext>
            </a:extLst>
          </p:cNvPr>
          <p:cNvSpPr txBox="1"/>
          <p:nvPr/>
        </p:nvSpPr>
        <p:spPr>
          <a:xfrm>
            <a:off x="2691765" y="6079388"/>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graphicFrame>
        <p:nvGraphicFramePr>
          <p:cNvPr id="30" name="Chart 1">
            <a:extLst>
              <a:ext uri="{FF2B5EF4-FFF2-40B4-BE49-F238E27FC236}">
                <a16:creationId xmlns:a16="http://schemas.microsoft.com/office/drawing/2014/main" id="{ACA0831E-2DB3-4EDE-A13D-F7D331754621}"/>
              </a:ext>
            </a:extLst>
          </p:cNvPr>
          <p:cNvGraphicFramePr/>
          <p:nvPr>
            <p:extLst>
              <p:ext uri="{D42A27DB-BD31-4B8C-83A1-F6EECF244321}">
                <p14:modId xmlns:p14="http://schemas.microsoft.com/office/powerpoint/2010/main" val="1518632336"/>
              </p:ext>
            </p:extLst>
          </p:nvPr>
        </p:nvGraphicFramePr>
        <p:xfrm>
          <a:off x="789578" y="1901337"/>
          <a:ext cx="1812636"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2">
            <a:extLst>
              <a:ext uri="{FF2B5EF4-FFF2-40B4-BE49-F238E27FC236}">
                <a16:creationId xmlns:a16="http://schemas.microsoft.com/office/drawing/2014/main" id="{630A3FB0-5CA3-4ECE-B0FB-3657974F32D9}"/>
              </a:ext>
            </a:extLst>
          </p:cNvPr>
          <p:cNvGraphicFramePr/>
          <p:nvPr>
            <p:extLst>
              <p:ext uri="{D42A27DB-BD31-4B8C-83A1-F6EECF244321}">
                <p14:modId xmlns:p14="http://schemas.microsoft.com/office/powerpoint/2010/main" val="1898495806"/>
              </p:ext>
            </p:extLst>
          </p:nvPr>
        </p:nvGraphicFramePr>
        <p:xfrm>
          <a:off x="3008512" y="1901337"/>
          <a:ext cx="1812636"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Chart 3">
            <a:extLst>
              <a:ext uri="{FF2B5EF4-FFF2-40B4-BE49-F238E27FC236}">
                <a16:creationId xmlns:a16="http://schemas.microsoft.com/office/drawing/2014/main" id="{E23AA5A5-9041-46E8-90E9-FE6D6B69589E}"/>
              </a:ext>
            </a:extLst>
          </p:cNvPr>
          <p:cNvGraphicFramePr/>
          <p:nvPr>
            <p:extLst>
              <p:ext uri="{D42A27DB-BD31-4B8C-83A1-F6EECF244321}">
                <p14:modId xmlns:p14="http://schemas.microsoft.com/office/powerpoint/2010/main" val="4077555982"/>
              </p:ext>
            </p:extLst>
          </p:nvPr>
        </p:nvGraphicFramePr>
        <p:xfrm>
          <a:off x="5205556" y="1901337"/>
          <a:ext cx="1812636" cy="3559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4">
            <a:extLst>
              <a:ext uri="{FF2B5EF4-FFF2-40B4-BE49-F238E27FC236}">
                <a16:creationId xmlns:a16="http://schemas.microsoft.com/office/drawing/2014/main" id="{7A961454-580D-4856-877F-F5A95FA28911}"/>
              </a:ext>
            </a:extLst>
          </p:cNvPr>
          <p:cNvGraphicFramePr/>
          <p:nvPr>
            <p:extLst>
              <p:ext uri="{D42A27DB-BD31-4B8C-83A1-F6EECF244321}">
                <p14:modId xmlns:p14="http://schemas.microsoft.com/office/powerpoint/2010/main" val="4238294989"/>
              </p:ext>
            </p:extLst>
          </p:nvPr>
        </p:nvGraphicFramePr>
        <p:xfrm>
          <a:off x="7414166" y="1901337"/>
          <a:ext cx="1812636" cy="35591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Chart 5">
            <a:extLst>
              <a:ext uri="{FF2B5EF4-FFF2-40B4-BE49-F238E27FC236}">
                <a16:creationId xmlns:a16="http://schemas.microsoft.com/office/drawing/2014/main" id="{54EBBF50-2DE7-42FB-96AD-714505B9EA04}"/>
              </a:ext>
            </a:extLst>
          </p:cNvPr>
          <p:cNvGraphicFramePr/>
          <p:nvPr>
            <p:extLst>
              <p:ext uri="{D42A27DB-BD31-4B8C-83A1-F6EECF244321}">
                <p14:modId xmlns:p14="http://schemas.microsoft.com/office/powerpoint/2010/main" val="2415398520"/>
              </p:ext>
            </p:extLst>
          </p:nvPr>
        </p:nvGraphicFramePr>
        <p:xfrm>
          <a:off x="9622361" y="1901337"/>
          <a:ext cx="1812636" cy="3559161"/>
        </p:xfrm>
        <a:graphic>
          <a:graphicData uri="http://schemas.openxmlformats.org/drawingml/2006/chart">
            <c:chart xmlns:c="http://schemas.openxmlformats.org/drawingml/2006/chart" xmlns:r="http://schemas.openxmlformats.org/officeDocument/2006/relationships" r:id="rId9"/>
          </a:graphicData>
        </a:graphic>
      </p:graphicFrame>
      <p:sp>
        <p:nvSpPr>
          <p:cNvPr id="5" name="Slide Number Placeholder 4">
            <a:extLst>
              <a:ext uri="{FF2B5EF4-FFF2-40B4-BE49-F238E27FC236}">
                <a16:creationId xmlns:a16="http://schemas.microsoft.com/office/drawing/2014/main" id="{A27B20A4-35F0-799F-294E-648E6034E679}"/>
              </a:ext>
            </a:extLst>
          </p:cNvPr>
          <p:cNvSpPr>
            <a:spLocks noGrp="1"/>
          </p:cNvSpPr>
          <p:nvPr>
            <p:ph type="sldNum" sz="quarter" idx="4"/>
          </p:nvPr>
        </p:nvSpPr>
        <p:spPr/>
        <p:txBody>
          <a:bodyPr/>
          <a:lstStyle/>
          <a:p>
            <a:fld id="{13DAD56E-802A-2646-A8DB-6610A51D0FC3}" type="slidenum">
              <a:rPr lang="en-IN" smtClean="0"/>
              <a:t>37</a:t>
            </a:fld>
            <a:endParaRPr lang="en-IN"/>
          </a:p>
        </p:txBody>
      </p:sp>
    </p:spTree>
    <p:extLst>
      <p:ext uri="{BB962C8B-B14F-4D97-AF65-F5344CB8AC3E}">
        <p14:creationId xmlns:p14="http://schemas.microsoft.com/office/powerpoint/2010/main" val="27887207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963ECD9-5BB9-4783-ABFB-B399AAC1CEDE}"/>
              </a:ext>
            </a:extLst>
          </p:cNvPr>
          <p:cNvSpPr/>
          <p:nvPr/>
        </p:nvSpPr>
        <p:spPr>
          <a:xfrm>
            <a:off x="342900" y="6156398"/>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10. Based on your experience today, please rate THIS airport on each service item. </a:t>
            </a:r>
          </a:p>
          <a:p>
            <a:r>
              <a:rPr kumimoji="0" lang="en-US" sz="80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endParaRPr lang="en-US" sz="800" i="1">
              <a:solidFill>
                <a:schemeClr val="tx1">
                  <a:lumMod val="85000"/>
                  <a:lumOff val="15000"/>
                </a:schemeClr>
              </a:solidFill>
              <a:latin typeface="Arial" panose="020B0604020202020204" pitchFamily="34" charset="0"/>
              <a:cs typeface="Arial" panose="020B0604020202020204" pitchFamily="34" charset="0"/>
            </a:endParaRPr>
          </a:p>
        </p:txBody>
      </p:sp>
      <p:graphicFrame>
        <p:nvGraphicFramePr>
          <p:cNvPr id="25" name="Table 31">
            <a:extLst>
              <a:ext uri="{FF2B5EF4-FFF2-40B4-BE49-F238E27FC236}">
                <a16:creationId xmlns:a16="http://schemas.microsoft.com/office/drawing/2014/main" id="{FA9E711F-2648-47B9-9964-BCCEEEC0D72C}"/>
              </a:ext>
            </a:extLst>
          </p:cNvPr>
          <p:cNvGraphicFramePr>
            <a:graphicFrameLocks noGrp="1"/>
          </p:cNvGraphicFramePr>
          <p:nvPr>
            <p:extLst>
              <p:ext uri="{D42A27DB-BD31-4B8C-83A1-F6EECF244321}">
                <p14:modId xmlns:p14="http://schemas.microsoft.com/office/powerpoint/2010/main" val="970793062"/>
              </p:ext>
            </p:extLst>
          </p:nvPr>
        </p:nvGraphicFramePr>
        <p:xfrm>
          <a:off x="609599" y="1447799"/>
          <a:ext cx="10965422" cy="3960000"/>
        </p:xfrm>
        <a:graphic>
          <a:graphicData uri="http://schemas.openxmlformats.org/drawingml/2006/table">
            <a:tbl>
              <a:tblPr firstRow="1" bandRow="1">
                <a:tableStyleId>{2D5ABB26-0587-4C30-8999-92F81FD0307C}</a:tableStyleId>
              </a:tblPr>
              <a:tblGrid>
                <a:gridCol w="5482711">
                  <a:extLst>
                    <a:ext uri="{9D8B030D-6E8A-4147-A177-3AD203B41FA5}">
                      <a16:colId xmlns:a16="http://schemas.microsoft.com/office/drawing/2014/main" val="3742067167"/>
                    </a:ext>
                  </a:extLst>
                </a:gridCol>
                <a:gridCol w="5482711">
                  <a:extLst>
                    <a:ext uri="{9D8B030D-6E8A-4147-A177-3AD203B41FA5}">
                      <a16:colId xmlns:a16="http://schemas.microsoft.com/office/drawing/2014/main" val="2072776196"/>
                    </a:ext>
                  </a:extLst>
                </a:gridCol>
              </a:tblGrid>
              <a:tr h="3960000">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Comfort of waiting at gate areas</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Availability of seats at gate areas</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6089473"/>
                  </a:ext>
                </a:extLst>
              </a:tr>
            </a:tbl>
          </a:graphicData>
        </a:graphic>
      </p:graphicFrame>
      <p:sp>
        <p:nvSpPr>
          <p:cNvPr id="28" name="Oval 1">
            <a:extLst>
              <a:ext uri="{FF2B5EF4-FFF2-40B4-BE49-F238E27FC236}">
                <a16:creationId xmlns:a16="http://schemas.microsoft.com/office/drawing/2014/main" id="{55693A3E-6D05-4F4D-B596-30E6758ED89C}"/>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3" name="Oval 2">
            <a:extLst>
              <a:ext uri="{FF2B5EF4-FFF2-40B4-BE49-F238E27FC236}">
                <a16:creationId xmlns:a16="http://schemas.microsoft.com/office/drawing/2014/main" id="{EE5DE577-9C8C-4594-B035-996B9308B41A}"/>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8" name="Oval 3">
            <a:extLst>
              <a:ext uri="{FF2B5EF4-FFF2-40B4-BE49-F238E27FC236}">
                <a16:creationId xmlns:a16="http://schemas.microsoft.com/office/drawing/2014/main" id="{0ED121C1-0E5A-43BC-A568-23E484988131}"/>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9" name="Oval 4">
            <a:extLst>
              <a:ext uri="{FF2B5EF4-FFF2-40B4-BE49-F238E27FC236}">
                <a16:creationId xmlns:a16="http://schemas.microsoft.com/office/drawing/2014/main" id="{DF068153-6BF7-4FA4-BD57-01661903C87A}"/>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0" name="Oval 5">
            <a:extLst>
              <a:ext uri="{FF2B5EF4-FFF2-40B4-BE49-F238E27FC236}">
                <a16:creationId xmlns:a16="http://schemas.microsoft.com/office/drawing/2014/main" id="{C7DA7375-FD5F-492E-873C-84DE9EED7F2E}"/>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1" name="TextBox 1">
            <a:extLst>
              <a:ext uri="{FF2B5EF4-FFF2-40B4-BE49-F238E27FC236}">
                <a16:creationId xmlns:a16="http://schemas.microsoft.com/office/drawing/2014/main" id="{D78FBC43-C233-43DE-8520-F46D333A9FFD}"/>
              </a:ext>
            </a:extLst>
          </p:cNvPr>
          <p:cNvSpPr txBox="1"/>
          <p:nvPr/>
        </p:nvSpPr>
        <p:spPr>
          <a:xfrm>
            <a:off x="3773067" y="5585601"/>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2022</a:t>
            </a:r>
          </a:p>
        </p:txBody>
      </p:sp>
      <p:sp>
        <p:nvSpPr>
          <p:cNvPr id="42" name="TextBox 2">
            <a:extLst>
              <a:ext uri="{FF2B5EF4-FFF2-40B4-BE49-F238E27FC236}">
                <a16:creationId xmlns:a16="http://schemas.microsoft.com/office/drawing/2014/main" id="{42EE2D5B-FFAD-465B-BF5C-1C229356ACE2}"/>
              </a:ext>
            </a:extLst>
          </p:cNvPr>
          <p:cNvSpPr txBox="1"/>
          <p:nvPr/>
        </p:nvSpPr>
        <p:spPr>
          <a:xfrm>
            <a:off x="4735292"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Q3 2022</a:t>
            </a:r>
          </a:p>
        </p:txBody>
      </p:sp>
      <p:sp>
        <p:nvSpPr>
          <p:cNvPr id="43" name="TextBox 3">
            <a:extLst>
              <a:ext uri="{FF2B5EF4-FFF2-40B4-BE49-F238E27FC236}">
                <a16:creationId xmlns:a16="http://schemas.microsoft.com/office/drawing/2014/main" id="{63827000-91BA-4C4F-A1B9-A180D4DB3F87}"/>
              </a:ext>
            </a:extLst>
          </p:cNvPr>
          <p:cNvSpPr txBox="1"/>
          <p:nvPr/>
        </p:nvSpPr>
        <p:spPr>
          <a:xfrm>
            <a:off x="5694068"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Q4 2022</a:t>
            </a:r>
          </a:p>
        </p:txBody>
      </p:sp>
      <p:sp>
        <p:nvSpPr>
          <p:cNvPr id="44" name="TextBox 4">
            <a:extLst>
              <a:ext uri="{FF2B5EF4-FFF2-40B4-BE49-F238E27FC236}">
                <a16:creationId xmlns:a16="http://schemas.microsoft.com/office/drawing/2014/main" id="{4F25D13F-B43A-4BF1-8C1F-DDB43DA02046}"/>
              </a:ext>
            </a:extLst>
          </p:cNvPr>
          <p:cNvSpPr txBox="1"/>
          <p:nvPr/>
        </p:nvSpPr>
        <p:spPr>
          <a:xfrm>
            <a:off x="6667393"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Q1 2023</a:t>
            </a:r>
          </a:p>
        </p:txBody>
      </p:sp>
      <p:sp>
        <p:nvSpPr>
          <p:cNvPr id="45" name="TextBox 5">
            <a:extLst>
              <a:ext uri="{FF2B5EF4-FFF2-40B4-BE49-F238E27FC236}">
                <a16:creationId xmlns:a16="http://schemas.microsoft.com/office/drawing/2014/main" id="{582EC583-C54F-47B8-B58A-50807A4F6DC2}"/>
              </a:ext>
            </a:extLst>
          </p:cNvPr>
          <p:cNvSpPr txBox="1"/>
          <p:nvPr/>
        </p:nvSpPr>
        <p:spPr>
          <a:xfrm>
            <a:off x="7641374"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2023</a:t>
            </a:r>
          </a:p>
        </p:txBody>
      </p:sp>
      <p:sp>
        <p:nvSpPr>
          <p:cNvPr id="30" name="Title 6">
            <a:extLst>
              <a:ext uri="{FF2B5EF4-FFF2-40B4-BE49-F238E27FC236}">
                <a16:creationId xmlns:a16="http://schemas.microsoft.com/office/drawing/2014/main" id="{317499AD-25E1-C544-88FD-16EA27EDE03E}"/>
              </a:ext>
            </a:extLst>
          </p:cNvPr>
          <p:cNvSpPr>
            <a:spLocks noGrp="1"/>
          </p:cNvSpPr>
          <p:nvPr>
            <p:ph type="title"/>
          </p:nvPr>
        </p:nvSpPr>
        <p:spPr>
          <a:xfrm>
            <a:off x="1073383" y="161557"/>
            <a:ext cx="8807302" cy="640451"/>
          </a:xfrm>
        </p:spPr>
        <p:txBody>
          <a:bodyPr/>
          <a:lstStyle/>
          <a:p>
            <a:r>
              <a:rPr lang="en-CA" b="1"/>
              <a:t>BWI – Trend Over Time</a:t>
            </a:r>
            <a:endParaRPr lang="en-CA"/>
          </a:p>
        </p:txBody>
      </p:sp>
      <p:sp>
        <p:nvSpPr>
          <p:cNvPr id="34" name="Text Placeholder 16">
            <a:extLst>
              <a:ext uri="{FF2B5EF4-FFF2-40B4-BE49-F238E27FC236}">
                <a16:creationId xmlns:a16="http://schemas.microsoft.com/office/drawing/2014/main" id="{41AC2CE5-CA3C-614F-9A0D-49D69CD85B22}"/>
              </a:ext>
            </a:extLst>
          </p:cNvPr>
          <p:cNvSpPr>
            <a:spLocks noGrp="1"/>
          </p:cNvSpPr>
          <p:nvPr>
            <p:ph type="body" sz="quarter" idx="10"/>
          </p:nvPr>
        </p:nvSpPr>
        <p:spPr>
          <a:xfrm>
            <a:off x="1076330" y="644761"/>
            <a:ext cx="9237251" cy="457680"/>
          </a:xfrm>
        </p:spPr>
        <p:txBody>
          <a:bodyPr>
            <a:normAutofit/>
          </a:bodyPr>
          <a:lstStyle/>
          <a:p>
            <a:r>
              <a:rPr lang="en-CA"/>
              <a:t>Satisfaction by Service Quality Items: Gate Areas</a:t>
            </a:r>
          </a:p>
        </p:txBody>
      </p:sp>
      <p:sp>
        <p:nvSpPr>
          <p:cNvPr id="35" name="Oval 34">
            <a:extLst>
              <a:ext uri="{FF2B5EF4-FFF2-40B4-BE49-F238E27FC236}">
                <a16:creationId xmlns:a16="http://schemas.microsoft.com/office/drawing/2014/main" id="{BC352CC4-5F48-E148-B54B-D84F0ED08373}"/>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36" name="Graphic 35" descr="Couch outline">
            <a:extLst>
              <a:ext uri="{FF2B5EF4-FFF2-40B4-BE49-F238E27FC236}">
                <a16:creationId xmlns:a16="http://schemas.microsoft.com/office/drawing/2014/main" id="{294F644B-FA9A-2340-934F-8F83CFDFA1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018" y="283192"/>
            <a:ext cx="712938" cy="712938"/>
          </a:xfrm>
          <a:prstGeom prst="rect">
            <a:avLst/>
          </a:prstGeom>
        </p:spPr>
      </p:pic>
      <p:sp>
        <p:nvSpPr>
          <p:cNvPr id="29" name="TextBox 28">
            <a:extLst>
              <a:ext uri="{FF2B5EF4-FFF2-40B4-BE49-F238E27FC236}">
                <a16:creationId xmlns:a16="http://schemas.microsoft.com/office/drawing/2014/main" id="{9E0BDAAD-F928-472C-A3AD-6BB1988A948B}"/>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sp>
        <p:nvSpPr>
          <p:cNvPr id="27" name="Content Placeholder 2">
            <a:extLst>
              <a:ext uri="{FF2B5EF4-FFF2-40B4-BE49-F238E27FC236}">
                <a16:creationId xmlns:a16="http://schemas.microsoft.com/office/drawing/2014/main" id="{BA26D672-979C-4932-AF56-552D6C86DEA4}"/>
              </a:ext>
            </a:extLst>
          </p:cNvPr>
          <p:cNvSpPr txBox="1"/>
          <p:nvPr/>
        </p:nvSpPr>
        <p:spPr>
          <a:xfrm>
            <a:off x="2691765" y="6079388"/>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graphicFrame>
        <p:nvGraphicFramePr>
          <p:cNvPr id="26" name="Chart 1">
            <a:extLst>
              <a:ext uri="{FF2B5EF4-FFF2-40B4-BE49-F238E27FC236}">
                <a16:creationId xmlns:a16="http://schemas.microsoft.com/office/drawing/2014/main" id="{389F8239-1619-480C-BBEF-A8F2E61AF118}"/>
              </a:ext>
            </a:extLst>
          </p:cNvPr>
          <p:cNvGraphicFramePr/>
          <p:nvPr>
            <p:extLst>
              <p:ext uri="{D42A27DB-BD31-4B8C-83A1-F6EECF244321}">
                <p14:modId xmlns:p14="http://schemas.microsoft.com/office/powerpoint/2010/main" val="284838189"/>
              </p:ext>
            </p:extLst>
          </p:nvPr>
        </p:nvGraphicFramePr>
        <p:xfrm>
          <a:off x="2381730" y="1901337"/>
          <a:ext cx="1899198"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2">
            <a:extLst>
              <a:ext uri="{FF2B5EF4-FFF2-40B4-BE49-F238E27FC236}">
                <a16:creationId xmlns:a16="http://schemas.microsoft.com/office/drawing/2014/main" id="{AABEEDED-4DA7-456F-9401-680A6CBF4E0D}"/>
              </a:ext>
            </a:extLst>
          </p:cNvPr>
          <p:cNvGraphicFramePr/>
          <p:nvPr>
            <p:extLst>
              <p:ext uri="{D42A27DB-BD31-4B8C-83A1-F6EECF244321}">
                <p14:modId xmlns:p14="http://schemas.microsoft.com/office/powerpoint/2010/main" val="871962767"/>
              </p:ext>
            </p:extLst>
          </p:nvPr>
        </p:nvGraphicFramePr>
        <p:xfrm>
          <a:off x="7909681" y="1901337"/>
          <a:ext cx="1900589" cy="3559161"/>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a:extLst>
              <a:ext uri="{FF2B5EF4-FFF2-40B4-BE49-F238E27FC236}">
                <a16:creationId xmlns:a16="http://schemas.microsoft.com/office/drawing/2014/main" id="{B1C91CC3-18EA-2616-4826-E3CB184AC517}"/>
              </a:ext>
            </a:extLst>
          </p:cNvPr>
          <p:cNvSpPr>
            <a:spLocks noGrp="1"/>
          </p:cNvSpPr>
          <p:nvPr>
            <p:ph type="sldNum" sz="quarter" idx="4"/>
          </p:nvPr>
        </p:nvSpPr>
        <p:spPr/>
        <p:txBody>
          <a:bodyPr/>
          <a:lstStyle/>
          <a:p>
            <a:fld id="{13DAD56E-802A-2646-A8DB-6610A51D0FC3}" type="slidenum">
              <a:rPr lang="en-IN" smtClean="0"/>
              <a:t>38</a:t>
            </a:fld>
            <a:endParaRPr lang="en-IN"/>
          </a:p>
        </p:txBody>
      </p:sp>
    </p:spTree>
    <p:extLst>
      <p:ext uri="{BB962C8B-B14F-4D97-AF65-F5344CB8AC3E}">
        <p14:creationId xmlns:p14="http://schemas.microsoft.com/office/powerpoint/2010/main" val="38600285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1">
            <a:extLst>
              <a:ext uri="{FF2B5EF4-FFF2-40B4-BE49-F238E27FC236}">
                <a16:creationId xmlns:a16="http://schemas.microsoft.com/office/drawing/2014/main" id="{2B62E6BD-3893-4AF8-8DFA-75E019602F07}"/>
              </a:ext>
            </a:extLst>
          </p:cNvPr>
          <p:cNvGraphicFramePr>
            <a:graphicFrameLocks noGrp="1"/>
          </p:cNvGraphicFramePr>
          <p:nvPr>
            <p:extLst>
              <p:ext uri="{D42A27DB-BD31-4B8C-83A1-F6EECF244321}">
                <p14:modId xmlns:p14="http://schemas.microsoft.com/office/powerpoint/2010/main" val="2946938047"/>
              </p:ext>
            </p:extLst>
          </p:nvPr>
        </p:nvGraphicFramePr>
        <p:xfrm>
          <a:off x="609600" y="1447799"/>
          <a:ext cx="11005375" cy="3960000"/>
        </p:xfrm>
        <a:graphic>
          <a:graphicData uri="http://schemas.openxmlformats.org/drawingml/2006/table">
            <a:tbl>
              <a:tblPr firstRow="1" bandRow="1">
                <a:tableStyleId>{2D5ABB26-0587-4C30-8999-92F81FD0307C}</a:tableStyleId>
              </a:tblPr>
              <a:tblGrid>
                <a:gridCol w="2201075">
                  <a:extLst>
                    <a:ext uri="{9D8B030D-6E8A-4147-A177-3AD203B41FA5}">
                      <a16:colId xmlns:a16="http://schemas.microsoft.com/office/drawing/2014/main" val="3742067167"/>
                    </a:ext>
                  </a:extLst>
                </a:gridCol>
                <a:gridCol w="2201075">
                  <a:extLst>
                    <a:ext uri="{9D8B030D-6E8A-4147-A177-3AD203B41FA5}">
                      <a16:colId xmlns:a16="http://schemas.microsoft.com/office/drawing/2014/main" val="2072776196"/>
                    </a:ext>
                  </a:extLst>
                </a:gridCol>
                <a:gridCol w="2201075">
                  <a:extLst>
                    <a:ext uri="{9D8B030D-6E8A-4147-A177-3AD203B41FA5}">
                      <a16:colId xmlns:a16="http://schemas.microsoft.com/office/drawing/2014/main" val="2124223064"/>
                    </a:ext>
                  </a:extLst>
                </a:gridCol>
                <a:gridCol w="2201075">
                  <a:extLst>
                    <a:ext uri="{9D8B030D-6E8A-4147-A177-3AD203B41FA5}">
                      <a16:colId xmlns:a16="http://schemas.microsoft.com/office/drawing/2014/main" val="2957738527"/>
                    </a:ext>
                  </a:extLst>
                </a:gridCol>
                <a:gridCol w="2201075">
                  <a:extLst>
                    <a:ext uri="{9D8B030D-6E8A-4147-A177-3AD203B41FA5}">
                      <a16:colId xmlns:a16="http://schemas.microsoft.com/office/drawing/2014/main" val="1056747433"/>
                    </a:ext>
                  </a:extLst>
                </a:gridCol>
              </a:tblGrid>
              <a:tr h="3960000">
                <a:tc>
                  <a:txBody>
                    <a:bodyPr/>
                    <a:lstStyle/>
                    <a:p>
                      <a:pPr algn="ctr" rtl="0" fontAlgn="ctr"/>
                      <a:r>
                        <a:rPr lang="en-CA" sz="1400" b="1" u="none" strike="noStrike">
                          <a:solidFill>
                            <a:schemeClr val="tx1">
                              <a:lumMod val="65000"/>
                              <a:lumOff val="35000"/>
                            </a:schemeClr>
                          </a:solidFill>
                          <a:effectLst/>
                          <a:latin typeface="Arial" panose="020B0604020202020204" pitchFamily="34" charset="0"/>
                          <a:cs typeface="Arial" panose="020B0604020202020204" pitchFamily="34" charset="0"/>
                        </a:rPr>
                        <a:t>Ease of finding way</a:t>
                      </a:r>
                    </a:p>
                  </a:txBody>
                  <a:tcPr marL="137160" marR="137160" marT="137160" marB="137160">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Availability of flight information (gate and time)</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algn="ctr" rtl="0" fontAlgn="ctr"/>
                      <a:r>
                        <a:rPr lang="en-CA" sz="1400" b="1" i="0" u="none" strike="noStrike">
                          <a:solidFill>
                            <a:schemeClr val="tx1">
                              <a:lumMod val="65000"/>
                              <a:lumOff val="35000"/>
                            </a:schemeClr>
                          </a:solidFill>
                          <a:effectLst/>
                          <a:latin typeface="Arial" panose="020B0604020202020204" pitchFamily="34" charset="0"/>
                          <a:cs typeface="Arial" panose="020B0604020202020204" pitchFamily="34" charset="0"/>
                        </a:rPr>
                        <a:t>Walking distance inside terminal</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defRPr/>
                      </a:pPr>
                      <a:r>
                        <a:rPr lang="en-IN" sz="1400" b="1" i="0" u="none" strike="noStrike">
                          <a:solidFill>
                            <a:schemeClr val="tx1">
                              <a:lumMod val="65000"/>
                              <a:lumOff val="35000"/>
                            </a:schemeClr>
                          </a:solidFill>
                          <a:effectLst/>
                          <a:latin typeface="Arial" panose="020B0604020202020204" pitchFamily="34" charset="0"/>
                          <a:cs typeface="Arial" panose="020B0604020202020204" pitchFamily="34" charset="0"/>
                        </a:rPr>
                        <a:t>Ease of making connection with other flights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algn="ctr" rtl="0" fontAlgn="ctr"/>
                      <a:r>
                        <a:rPr lang="en-US" sz="1400" b="1" i="0" u="none" strike="noStrike">
                          <a:solidFill>
                            <a:schemeClr val="tx1">
                              <a:lumMod val="65000"/>
                              <a:lumOff val="35000"/>
                            </a:schemeClr>
                          </a:solidFill>
                          <a:effectLst/>
                          <a:latin typeface="Arial" panose="020B0604020202020204" pitchFamily="34" charset="0"/>
                          <a:cs typeface="Arial" panose="020B0604020202020204" pitchFamily="34" charset="0"/>
                        </a:rPr>
                        <a:t>Courtesy and helpfulness of airport staff (information and maintenance staff)</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6089473"/>
                  </a:ext>
                </a:extLst>
              </a:tr>
            </a:tbl>
          </a:graphicData>
        </a:graphic>
      </p:graphicFrame>
      <p:sp>
        <p:nvSpPr>
          <p:cNvPr id="35" name="Rectangle 34">
            <a:extLst>
              <a:ext uri="{FF2B5EF4-FFF2-40B4-BE49-F238E27FC236}">
                <a16:creationId xmlns:a16="http://schemas.microsoft.com/office/drawing/2014/main" id="{0BFE3AFE-C653-4F4E-B8A3-BDA276950D1E}"/>
              </a:ext>
            </a:extLst>
          </p:cNvPr>
          <p:cNvSpPr/>
          <p:nvPr/>
        </p:nvSpPr>
        <p:spPr>
          <a:xfrm>
            <a:off x="342900" y="6156398"/>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10. Based on your experience today, please rate THIS airport on each service item. </a:t>
            </a:r>
          </a:p>
          <a:p>
            <a:r>
              <a:rPr kumimoji="0" lang="en-US" sz="80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endParaRPr lang="en-US" sz="800" i="1">
              <a:solidFill>
                <a:schemeClr val="tx1">
                  <a:lumMod val="85000"/>
                  <a:lumOff val="15000"/>
                </a:schemeClr>
              </a:solidFill>
              <a:latin typeface="Arial" panose="020B0604020202020204" pitchFamily="34" charset="0"/>
              <a:cs typeface="Arial" panose="020B0604020202020204" pitchFamily="34" charset="0"/>
            </a:endParaRPr>
          </a:p>
        </p:txBody>
      </p:sp>
      <p:sp>
        <p:nvSpPr>
          <p:cNvPr id="33" name="Oval 1">
            <a:extLst>
              <a:ext uri="{FF2B5EF4-FFF2-40B4-BE49-F238E27FC236}">
                <a16:creationId xmlns:a16="http://schemas.microsoft.com/office/drawing/2014/main" id="{DFA87FB6-1555-48E6-881C-F78D6CA06124}"/>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1" name="Oval 2">
            <a:extLst>
              <a:ext uri="{FF2B5EF4-FFF2-40B4-BE49-F238E27FC236}">
                <a16:creationId xmlns:a16="http://schemas.microsoft.com/office/drawing/2014/main" id="{19E46F48-2E23-4A66-B58F-77BA9D55BB8D}"/>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4" name="Oval 3">
            <a:extLst>
              <a:ext uri="{FF2B5EF4-FFF2-40B4-BE49-F238E27FC236}">
                <a16:creationId xmlns:a16="http://schemas.microsoft.com/office/drawing/2014/main" id="{2444AFAC-92EC-4B4A-ADA5-D703627FE376}"/>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5" name="Oval 4">
            <a:extLst>
              <a:ext uri="{FF2B5EF4-FFF2-40B4-BE49-F238E27FC236}">
                <a16:creationId xmlns:a16="http://schemas.microsoft.com/office/drawing/2014/main" id="{E491FF8C-CEEB-4997-B596-FE865DF7BFC6}"/>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6" name="Oval 5">
            <a:extLst>
              <a:ext uri="{FF2B5EF4-FFF2-40B4-BE49-F238E27FC236}">
                <a16:creationId xmlns:a16="http://schemas.microsoft.com/office/drawing/2014/main" id="{3E111057-C5C8-436C-9E1E-5DFF20769C5D}"/>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7" name="TextBox 1">
            <a:extLst>
              <a:ext uri="{FF2B5EF4-FFF2-40B4-BE49-F238E27FC236}">
                <a16:creationId xmlns:a16="http://schemas.microsoft.com/office/drawing/2014/main" id="{1A2068ED-FCCE-4A53-917B-EBA5E1AB86BB}"/>
              </a:ext>
            </a:extLst>
          </p:cNvPr>
          <p:cNvSpPr txBox="1"/>
          <p:nvPr/>
        </p:nvSpPr>
        <p:spPr>
          <a:xfrm>
            <a:off x="3773067" y="5585601"/>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2022</a:t>
            </a:r>
          </a:p>
        </p:txBody>
      </p:sp>
      <p:sp>
        <p:nvSpPr>
          <p:cNvPr id="48" name="TextBox 2">
            <a:extLst>
              <a:ext uri="{FF2B5EF4-FFF2-40B4-BE49-F238E27FC236}">
                <a16:creationId xmlns:a16="http://schemas.microsoft.com/office/drawing/2014/main" id="{10C91502-F2B1-4D8C-8354-5947D74DB611}"/>
              </a:ext>
            </a:extLst>
          </p:cNvPr>
          <p:cNvSpPr txBox="1"/>
          <p:nvPr/>
        </p:nvSpPr>
        <p:spPr>
          <a:xfrm>
            <a:off x="4735292"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Q3 2022</a:t>
            </a:r>
          </a:p>
        </p:txBody>
      </p:sp>
      <p:sp>
        <p:nvSpPr>
          <p:cNvPr id="49" name="TextBox 3">
            <a:extLst>
              <a:ext uri="{FF2B5EF4-FFF2-40B4-BE49-F238E27FC236}">
                <a16:creationId xmlns:a16="http://schemas.microsoft.com/office/drawing/2014/main" id="{F3BA25D8-251A-4E9E-9C49-66AE2E0E6C7B}"/>
              </a:ext>
            </a:extLst>
          </p:cNvPr>
          <p:cNvSpPr txBox="1"/>
          <p:nvPr/>
        </p:nvSpPr>
        <p:spPr>
          <a:xfrm>
            <a:off x="5694068"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Q4 2022</a:t>
            </a:r>
          </a:p>
        </p:txBody>
      </p:sp>
      <p:sp>
        <p:nvSpPr>
          <p:cNvPr id="50" name="TextBox 4">
            <a:extLst>
              <a:ext uri="{FF2B5EF4-FFF2-40B4-BE49-F238E27FC236}">
                <a16:creationId xmlns:a16="http://schemas.microsoft.com/office/drawing/2014/main" id="{DF093BE7-4621-4A7D-AD1F-19D84ACD387A}"/>
              </a:ext>
            </a:extLst>
          </p:cNvPr>
          <p:cNvSpPr txBox="1"/>
          <p:nvPr/>
        </p:nvSpPr>
        <p:spPr>
          <a:xfrm>
            <a:off x="6667393"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Q1 2023</a:t>
            </a:r>
          </a:p>
        </p:txBody>
      </p:sp>
      <p:sp>
        <p:nvSpPr>
          <p:cNvPr id="51" name="TextBox 5">
            <a:extLst>
              <a:ext uri="{FF2B5EF4-FFF2-40B4-BE49-F238E27FC236}">
                <a16:creationId xmlns:a16="http://schemas.microsoft.com/office/drawing/2014/main" id="{664C1DA4-7A7E-4DA5-A4BB-3B2A5E93A624}"/>
              </a:ext>
            </a:extLst>
          </p:cNvPr>
          <p:cNvSpPr txBox="1"/>
          <p:nvPr/>
        </p:nvSpPr>
        <p:spPr>
          <a:xfrm>
            <a:off x="7641374"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2023</a:t>
            </a:r>
          </a:p>
        </p:txBody>
      </p:sp>
      <p:sp>
        <p:nvSpPr>
          <p:cNvPr id="29" name="Title 6">
            <a:extLst>
              <a:ext uri="{FF2B5EF4-FFF2-40B4-BE49-F238E27FC236}">
                <a16:creationId xmlns:a16="http://schemas.microsoft.com/office/drawing/2014/main" id="{B951E9DF-F396-F942-87EB-36C632DA1116}"/>
              </a:ext>
            </a:extLst>
          </p:cNvPr>
          <p:cNvSpPr>
            <a:spLocks noGrp="1"/>
          </p:cNvSpPr>
          <p:nvPr>
            <p:ph type="title"/>
          </p:nvPr>
        </p:nvSpPr>
        <p:spPr>
          <a:xfrm>
            <a:off x="1073383" y="161557"/>
            <a:ext cx="8807302" cy="640451"/>
          </a:xfrm>
        </p:spPr>
        <p:txBody>
          <a:bodyPr/>
          <a:lstStyle/>
          <a:p>
            <a:r>
              <a:rPr lang="en-CA" b="1"/>
              <a:t>BWI – Trend Over Time</a:t>
            </a:r>
            <a:endParaRPr lang="en-CA"/>
          </a:p>
        </p:txBody>
      </p:sp>
      <p:sp>
        <p:nvSpPr>
          <p:cNvPr id="30" name="Text Placeholder 5">
            <a:extLst>
              <a:ext uri="{FF2B5EF4-FFF2-40B4-BE49-F238E27FC236}">
                <a16:creationId xmlns:a16="http://schemas.microsoft.com/office/drawing/2014/main" id="{2B6409B2-748D-A841-9DCC-E7595025C11F}"/>
              </a:ext>
            </a:extLst>
          </p:cNvPr>
          <p:cNvSpPr>
            <a:spLocks noGrp="1"/>
          </p:cNvSpPr>
          <p:nvPr>
            <p:ph type="body" sz="quarter" idx="10"/>
          </p:nvPr>
        </p:nvSpPr>
        <p:spPr>
          <a:xfrm>
            <a:off x="1076330" y="644761"/>
            <a:ext cx="9237251" cy="457680"/>
          </a:xfrm>
        </p:spPr>
        <p:txBody>
          <a:bodyPr>
            <a:normAutofit/>
          </a:bodyPr>
          <a:lstStyle/>
          <a:p>
            <a:r>
              <a:rPr lang="en-CA"/>
              <a:t>Satisfaction by Service Quality Items: Throughout the Airport (1/2)</a:t>
            </a:r>
          </a:p>
        </p:txBody>
      </p:sp>
      <p:sp>
        <p:nvSpPr>
          <p:cNvPr id="38" name="Oval 37">
            <a:extLst>
              <a:ext uri="{FF2B5EF4-FFF2-40B4-BE49-F238E27FC236}">
                <a16:creationId xmlns:a16="http://schemas.microsoft.com/office/drawing/2014/main" id="{B89D2158-7262-E549-9547-A29D3B68719C}"/>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39" name="Graphic 38" descr="Signpost outline">
            <a:extLst>
              <a:ext uri="{FF2B5EF4-FFF2-40B4-BE49-F238E27FC236}">
                <a16:creationId xmlns:a16="http://schemas.microsoft.com/office/drawing/2014/main" id="{699E1EF6-C0F2-3B48-B7EB-6CA20781C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382" y="267266"/>
            <a:ext cx="772210" cy="772210"/>
          </a:xfrm>
          <a:prstGeom prst="rect">
            <a:avLst/>
          </a:prstGeom>
        </p:spPr>
      </p:pic>
      <p:sp>
        <p:nvSpPr>
          <p:cNvPr id="37" name="TextBox 36">
            <a:extLst>
              <a:ext uri="{FF2B5EF4-FFF2-40B4-BE49-F238E27FC236}">
                <a16:creationId xmlns:a16="http://schemas.microsoft.com/office/drawing/2014/main" id="{AFFA66F8-7B15-41F2-8D00-AD0051A931B7}"/>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sp>
        <p:nvSpPr>
          <p:cNvPr id="32" name="Content Placeholder 2">
            <a:extLst>
              <a:ext uri="{FF2B5EF4-FFF2-40B4-BE49-F238E27FC236}">
                <a16:creationId xmlns:a16="http://schemas.microsoft.com/office/drawing/2014/main" id="{78369488-83EC-484F-BD90-31D85EDA9A6E}"/>
              </a:ext>
            </a:extLst>
          </p:cNvPr>
          <p:cNvSpPr txBox="1"/>
          <p:nvPr/>
        </p:nvSpPr>
        <p:spPr>
          <a:xfrm>
            <a:off x="2691765" y="6079388"/>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graphicFrame>
        <p:nvGraphicFramePr>
          <p:cNvPr id="31" name="Chart 3">
            <a:extLst>
              <a:ext uri="{FF2B5EF4-FFF2-40B4-BE49-F238E27FC236}">
                <a16:creationId xmlns:a16="http://schemas.microsoft.com/office/drawing/2014/main" id="{0F8EB4AF-73CC-4ECD-A717-A58E702055FF}"/>
              </a:ext>
            </a:extLst>
          </p:cNvPr>
          <p:cNvGraphicFramePr/>
          <p:nvPr>
            <p:extLst>
              <p:ext uri="{D42A27DB-BD31-4B8C-83A1-F6EECF244321}">
                <p14:modId xmlns:p14="http://schemas.microsoft.com/office/powerpoint/2010/main" val="1120266116"/>
              </p:ext>
            </p:extLst>
          </p:nvPr>
        </p:nvGraphicFramePr>
        <p:xfrm>
          <a:off x="5214942" y="1901337"/>
          <a:ext cx="179468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4">
            <a:extLst>
              <a:ext uri="{FF2B5EF4-FFF2-40B4-BE49-F238E27FC236}">
                <a16:creationId xmlns:a16="http://schemas.microsoft.com/office/drawing/2014/main" id="{17C067A6-ED8B-4BE7-B7A9-D98BF41A0FCC}"/>
              </a:ext>
            </a:extLst>
          </p:cNvPr>
          <p:cNvGraphicFramePr/>
          <p:nvPr>
            <p:extLst>
              <p:ext uri="{D42A27DB-BD31-4B8C-83A1-F6EECF244321}">
                <p14:modId xmlns:p14="http://schemas.microsoft.com/office/powerpoint/2010/main" val="1783684551"/>
              </p:ext>
            </p:extLst>
          </p:nvPr>
        </p:nvGraphicFramePr>
        <p:xfrm>
          <a:off x="7424155" y="1901337"/>
          <a:ext cx="1794689"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5">
            <a:extLst>
              <a:ext uri="{FF2B5EF4-FFF2-40B4-BE49-F238E27FC236}">
                <a16:creationId xmlns:a16="http://schemas.microsoft.com/office/drawing/2014/main" id="{A540E37B-6F73-4559-810F-DCE1E09869EA}"/>
              </a:ext>
            </a:extLst>
          </p:cNvPr>
          <p:cNvGraphicFramePr/>
          <p:nvPr>
            <p:extLst>
              <p:ext uri="{D42A27DB-BD31-4B8C-83A1-F6EECF244321}">
                <p14:modId xmlns:p14="http://schemas.microsoft.com/office/powerpoint/2010/main" val="1968476065"/>
              </p:ext>
            </p:extLst>
          </p:nvPr>
        </p:nvGraphicFramePr>
        <p:xfrm>
          <a:off x="9633368" y="1901337"/>
          <a:ext cx="1794689" cy="3559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1">
            <a:extLst>
              <a:ext uri="{FF2B5EF4-FFF2-40B4-BE49-F238E27FC236}">
                <a16:creationId xmlns:a16="http://schemas.microsoft.com/office/drawing/2014/main" id="{57C6C878-B4FE-41C3-B848-A003981C2B58}"/>
              </a:ext>
            </a:extLst>
          </p:cNvPr>
          <p:cNvGraphicFramePr/>
          <p:nvPr>
            <p:extLst>
              <p:ext uri="{D42A27DB-BD31-4B8C-83A1-F6EECF244321}">
                <p14:modId xmlns:p14="http://schemas.microsoft.com/office/powerpoint/2010/main" val="2022989469"/>
              </p:ext>
            </p:extLst>
          </p:nvPr>
        </p:nvGraphicFramePr>
        <p:xfrm>
          <a:off x="768192" y="1901337"/>
          <a:ext cx="1794689" cy="35591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Chart 2">
            <a:extLst>
              <a:ext uri="{FF2B5EF4-FFF2-40B4-BE49-F238E27FC236}">
                <a16:creationId xmlns:a16="http://schemas.microsoft.com/office/drawing/2014/main" id="{41375AB5-8732-46F9-9BEF-5B82E0E5270A}"/>
              </a:ext>
            </a:extLst>
          </p:cNvPr>
          <p:cNvGraphicFramePr/>
          <p:nvPr>
            <p:extLst>
              <p:ext uri="{D42A27DB-BD31-4B8C-83A1-F6EECF244321}">
                <p14:modId xmlns:p14="http://schemas.microsoft.com/office/powerpoint/2010/main" val="1425515105"/>
              </p:ext>
            </p:extLst>
          </p:nvPr>
        </p:nvGraphicFramePr>
        <p:xfrm>
          <a:off x="2977404" y="1901337"/>
          <a:ext cx="1794689" cy="3559161"/>
        </p:xfrm>
        <a:graphic>
          <a:graphicData uri="http://schemas.openxmlformats.org/drawingml/2006/chart">
            <c:chart xmlns:c="http://schemas.openxmlformats.org/drawingml/2006/chart" xmlns:r="http://schemas.openxmlformats.org/officeDocument/2006/relationships" r:id="rId9"/>
          </a:graphicData>
        </a:graphic>
      </p:graphicFrame>
      <p:sp>
        <p:nvSpPr>
          <p:cNvPr id="3" name="Slide Number Placeholder 2">
            <a:extLst>
              <a:ext uri="{FF2B5EF4-FFF2-40B4-BE49-F238E27FC236}">
                <a16:creationId xmlns:a16="http://schemas.microsoft.com/office/drawing/2014/main" id="{6A8FD442-2759-CFF8-4123-CF1919B1E5B4}"/>
              </a:ext>
            </a:extLst>
          </p:cNvPr>
          <p:cNvSpPr>
            <a:spLocks noGrp="1"/>
          </p:cNvSpPr>
          <p:nvPr>
            <p:ph type="sldNum" sz="quarter" idx="4"/>
          </p:nvPr>
        </p:nvSpPr>
        <p:spPr/>
        <p:txBody>
          <a:bodyPr/>
          <a:lstStyle/>
          <a:p>
            <a:fld id="{13DAD56E-802A-2646-A8DB-6610A51D0FC3}" type="slidenum">
              <a:rPr lang="en-IN" smtClean="0"/>
              <a:t>39</a:t>
            </a:fld>
            <a:endParaRPr lang="en-IN"/>
          </a:p>
        </p:txBody>
      </p:sp>
    </p:spTree>
    <p:extLst>
      <p:ext uri="{BB962C8B-B14F-4D97-AF65-F5344CB8AC3E}">
        <p14:creationId xmlns:p14="http://schemas.microsoft.com/office/powerpoint/2010/main" val="42009771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Rectangle 449">
            <a:extLst>
              <a:ext uri="{FF2B5EF4-FFF2-40B4-BE49-F238E27FC236}">
                <a16:creationId xmlns:a16="http://schemas.microsoft.com/office/drawing/2014/main" id="{8C692BC9-A0A7-4EC0-A4EC-64F296674671}"/>
              </a:ext>
            </a:extLst>
          </p:cNvPr>
          <p:cNvSpPr/>
          <p:nvPr/>
        </p:nvSpPr>
        <p:spPr>
          <a:xfrm>
            <a:off x="2589037" y="4512742"/>
            <a:ext cx="7020000" cy="1840593"/>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30" name="Rectangle 429">
            <a:extLst>
              <a:ext uri="{FF2B5EF4-FFF2-40B4-BE49-F238E27FC236}">
                <a16:creationId xmlns:a16="http://schemas.microsoft.com/office/drawing/2014/main" id="{B4574EDF-AC5C-4285-B1C9-C8E215A30B11}"/>
              </a:ext>
            </a:extLst>
          </p:cNvPr>
          <p:cNvSpPr/>
          <p:nvPr/>
        </p:nvSpPr>
        <p:spPr>
          <a:xfrm>
            <a:off x="9699976" y="1968162"/>
            <a:ext cx="2070000" cy="2160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94" name="Rectangle 193">
            <a:extLst>
              <a:ext uri="{FF2B5EF4-FFF2-40B4-BE49-F238E27FC236}">
                <a16:creationId xmlns:a16="http://schemas.microsoft.com/office/drawing/2014/main" id="{6940A268-70BF-4EC8-AA6B-2AC810AF2672}"/>
              </a:ext>
            </a:extLst>
          </p:cNvPr>
          <p:cNvSpPr/>
          <p:nvPr/>
        </p:nvSpPr>
        <p:spPr>
          <a:xfrm>
            <a:off x="6135976" y="1259840"/>
            <a:ext cx="5634000" cy="629642"/>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Overall Experience: 4.07</a:t>
            </a:r>
            <a:endParaRPr kumimoji="0" lang="en-CA"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6E775819-6A15-4682-B6E6-932A55A3DB05}"/>
              </a:ext>
            </a:extLst>
          </p:cNvPr>
          <p:cNvSpPr/>
          <p:nvPr/>
        </p:nvSpPr>
        <p:spPr>
          <a:xfrm>
            <a:off x="428097" y="1259840"/>
            <a:ext cx="5634000" cy="62964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2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Overall Satisfaction: 4.12</a:t>
            </a:r>
            <a:endParaRPr kumimoji="0" lang="en-CA"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03" name="Title 1">
            <a:extLst>
              <a:ext uri="{FF2B5EF4-FFF2-40B4-BE49-F238E27FC236}">
                <a16:creationId xmlns:a16="http://schemas.microsoft.com/office/drawing/2014/main" id="{239AED28-A51D-44B7-A39A-499141173D95}"/>
              </a:ext>
            </a:extLst>
          </p:cNvPr>
          <p:cNvSpPr>
            <a:spLocks noGrp="1"/>
          </p:cNvSpPr>
          <p:nvPr>
            <p:ph type="title"/>
          </p:nvPr>
        </p:nvSpPr>
        <p:spPr/>
        <p:txBody>
          <a:bodyPr>
            <a:normAutofit/>
          </a:bodyPr>
          <a:lstStyle/>
          <a:p>
            <a:pPr>
              <a:spcAft>
                <a:spcPts val="600"/>
              </a:spcAft>
            </a:pPr>
            <a:r>
              <a:rPr lang="en-CA" b="1"/>
              <a:t>BWI – Airport Performance</a:t>
            </a:r>
            <a:br>
              <a:rPr lang="en-CA"/>
            </a:br>
            <a:r>
              <a:rPr lang="en-CA" b="0">
                <a:solidFill>
                  <a:schemeClr val="bg2"/>
                </a:solidFill>
              </a:rPr>
              <a:t>Key </a:t>
            </a:r>
            <a:r>
              <a:rPr lang="en-CA" b="0">
                <a:solidFill>
                  <a:srgbClr val="5692C9"/>
                </a:solidFill>
              </a:rPr>
              <a:t>Highlights – Q2 2023</a:t>
            </a:r>
          </a:p>
        </p:txBody>
      </p:sp>
      <p:sp>
        <p:nvSpPr>
          <p:cNvPr id="206" name="Rectangle 205">
            <a:extLst>
              <a:ext uri="{FF2B5EF4-FFF2-40B4-BE49-F238E27FC236}">
                <a16:creationId xmlns:a16="http://schemas.microsoft.com/office/drawing/2014/main" id="{87AEF25F-3634-4845-98F4-1C76075464BA}"/>
              </a:ext>
            </a:extLst>
          </p:cNvPr>
          <p:cNvSpPr/>
          <p:nvPr/>
        </p:nvSpPr>
        <p:spPr>
          <a:xfrm>
            <a:off x="2589037" y="1968162"/>
            <a:ext cx="7020000" cy="243464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17" name="Rectangle 416">
            <a:extLst>
              <a:ext uri="{FF2B5EF4-FFF2-40B4-BE49-F238E27FC236}">
                <a16:creationId xmlns:a16="http://schemas.microsoft.com/office/drawing/2014/main" id="{87C4C54E-B833-4569-8034-3DCA154A6CF8}"/>
              </a:ext>
            </a:extLst>
          </p:cNvPr>
          <p:cNvSpPr/>
          <p:nvPr/>
        </p:nvSpPr>
        <p:spPr>
          <a:xfrm>
            <a:off x="428097" y="1968162"/>
            <a:ext cx="2070000" cy="2160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18" name="Rectangle 417">
            <a:extLst>
              <a:ext uri="{FF2B5EF4-FFF2-40B4-BE49-F238E27FC236}">
                <a16:creationId xmlns:a16="http://schemas.microsoft.com/office/drawing/2014/main" id="{B335986E-A58B-4277-B940-079B770D6C39}"/>
              </a:ext>
            </a:extLst>
          </p:cNvPr>
          <p:cNvSpPr/>
          <p:nvPr/>
        </p:nvSpPr>
        <p:spPr>
          <a:xfrm>
            <a:off x="428097" y="4211335"/>
            <a:ext cx="2070000" cy="2142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428" name="Chart 427">
            <a:extLst>
              <a:ext uri="{FF2B5EF4-FFF2-40B4-BE49-F238E27FC236}">
                <a16:creationId xmlns:a16="http://schemas.microsoft.com/office/drawing/2014/main" id="{5C4AADB2-8CC5-4A97-BE00-114324705AFB}"/>
              </a:ext>
            </a:extLst>
          </p:cNvPr>
          <p:cNvGraphicFramePr/>
          <p:nvPr>
            <p:extLst>
              <p:ext uri="{D42A27DB-BD31-4B8C-83A1-F6EECF244321}">
                <p14:modId xmlns:p14="http://schemas.microsoft.com/office/powerpoint/2010/main" val="4181966641"/>
              </p:ext>
            </p:extLst>
          </p:nvPr>
        </p:nvGraphicFramePr>
        <p:xfrm>
          <a:off x="420041" y="4769732"/>
          <a:ext cx="2010718" cy="1589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9" name="Chart 428">
            <a:extLst>
              <a:ext uri="{FF2B5EF4-FFF2-40B4-BE49-F238E27FC236}">
                <a16:creationId xmlns:a16="http://schemas.microsoft.com/office/drawing/2014/main" id="{7BCA8847-089E-4B4F-B727-63AF2FFD7B76}"/>
              </a:ext>
            </a:extLst>
          </p:cNvPr>
          <p:cNvGraphicFramePr/>
          <p:nvPr>
            <p:extLst>
              <p:ext uri="{D42A27DB-BD31-4B8C-83A1-F6EECF244321}">
                <p14:modId xmlns:p14="http://schemas.microsoft.com/office/powerpoint/2010/main" val="1855250072"/>
              </p:ext>
            </p:extLst>
          </p:nvPr>
        </p:nvGraphicFramePr>
        <p:xfrm>
          <a:off x="9678898" y="2502529"/>
          <a:ext cx="2088791" cy="1589724"/>
        </p:xfrm>
        <a:graphic>
          <a:graphicData uri="http://schemas.openxmlformats.org/drawingml/2006/chart">
            <c:chart xmlns:c="http://schemas.openxmlformats.org/drawingml/2006/chart" xmlns:r="http://schemas.openxmlformats.org/officeDocument/2006/relationships" r:id="rId4"/>
          </a:graphicData>
        </a:graphic>
      </p:graphicFrame>
      <p:sp>
        <p:nvSpPr>
          <p:cNvPr id="431" name="TextBox 430">
            <a:extLst>
              <a:ext uri="{FF2B5EF4-FFF2-40B4-BE49-F238E27FC236}">
                <a16:creationId xmlns:a16="http://schemas.microsoft.com/office/drawing/2014/main" id="{F87D8B6B-E97E-42DF-B9B4-3EB4A82A0D18}"/>
              </a:ext>
            </a:extLst>
          </p:cNvPr>
          <p:cNvSpPr txBox="1"/>
          <p:nvPr/>
        </p:nvSpPr>
        <p:spPr>
          <a:xfrm>
            <a:off x="420042" y="1979171"/>
            <a:ext cx="2063624"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Overall Satisfaction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CA" sz="1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by Traffic Type</a:t>
            </a:r>
          </a:p>
        </p:txBody>
      </p:sp>
      <p:sp>
        <p:nvSpPr>
          <p:cNvPr id="432" name="TextBox 431">
            <a:extLst>
              <a:ext uri="{FF2B5EF4-FFF2-40B4-BE49-F238E27FC236}">
                <a16:creationId xmlns:a16="http://schemas.microsoft.com/office/drawing/2014/main" id="{7D62267B-1ED3-4E1F-A561-E2F6274B462F}"/>
              </a:ext>
            </a:extLst>
          </p:cNvPr>
          <p:cNvSpPr txBox="1"/>
          <p:nvPr/>
        </p:nvSpPr>
        <p:spPr>
          <a:xfrm>
            <a:off x="9699976" y="1978963"/>
            <a:ext cx="2060353"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Overall Experience by Emotional State</a:t>
            </a:r>
          </a:p>
        </p:txBody>
      </p:sp>
      <p:sp>
        <p:nvSpPr>
          <p:cNvPr id="433" name="Rectangle 432">
            <a:extLst>
              <a:ext uri="{FF2B5EF4-FFF2-40B4-BE49-F238E27FC236}">
                <a16:creationId xmlns:a16="http://schemas.microsoft.com/office/drawing/2014/main" id="{50745B3B-B1A2-463C-A83A-8E062AFA2E7E}"/>
              </a:ext>
            </a:extLst>
          </p:cNvPr>
          <p:cNvSpPr/>
          <p:nvPr/>
        </p:nvSpPr>
        <p:spPr>
          <a:xfrm>
            <a:off x="9699976" y="4211335"/>
            <a:ext cx="2070000" cy="2142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BCBE4A98-6F0A-430B-82DF-DDE56F0FA15A}"/>
              </a:ext>
            </a:extLst>
          </p:cNvPr>
          <p:cNvSpPr txBox="1"/>
          <p:nvPr/>
        </p:nvSpPr>
        <p:spPr>
          <a:xfrm>
            <a:off x="2529542" y="1980427"/>
            <a:ext cx="461665" cy="2424938"/>
          </a:xfrm>
          <a:prstGeom prst="rect">
            <a:avLst/>
          </a:prstGeom>
          <a:noFill/>
        </p:spPr>
        <p:txBody>
          <a:bodyPr vert="vert270"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b="1" u="none" strike="noStrike" kern="1200" cap="none" spc="0" normalizeH="0" baseline="0" noProof="0">
                <a:ln>
                  <a:noFill/>
                </a:ln>
                <a:solidFill>
                  <a:srgbClr val="003A8C"/>
                </a:solidFill>
                <a:effectLst/>
                <a:uLnTx/>
                <a:uFillTx/>
                <a:latin typeface="Arial Black" panose="020B0A04020102020204" pitchFamily="34" charset="0"/>
                <a:cs typeface="Arial" panose="020B0604020202020204" pitchFamily="34" charset="0"/>
              </a:rPr>
              <a:t>Category Scores</a:t>
            </a:r>
          </a:p>
        </p:txBody>
      </p:sp>
      <p:sp>
        <p:nvSpPr>
          <p:cNvPr id="454" name="TextBox 453">
            <a:extLst>
              <a:ext uri="{FF2B5EF4-FFF2-40B4-BE49-F238E27FC236}">
                <a16:creationId xmlns:a16="http://schemas.microsoft.com/office/drawing/2014/main" id="{F9F99FC0-AA83-4508-9737-50D3D3D7B6E6}"/>
              </a:ext>
            </a:extLst>
          </p:cNvPr>
          <p:cNvSpPr txBox="1"/>
          <p:nvPr/>
        </p:nvSpPr>
        <p:spPr>
          <a:xfrm>
            <a:off x="2529542" y="4502679"/>
            <a:ext cx="461665" cy="1828819"/>
          </a:xfrm>
          <a:prstGeom prst="rect">
            <a:avLst/>
          </a:prstGeom>
          <a:noFill/>
        </p:spPr>
        <p:txBody>
          <a:bodyPr vert="vert270"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b="1" u="none" strike="noStrike" kern="1200" cap="none" spc="0" normalizeH="0" baseline="0" noProof="0">
                <a:ln>
                  <a:noFill/>
                </a:ln>
                <a:solidFill>
                  <a:srgbClr val="003A8C"/>
                </a:solidFill>
                <a:effectLst/>
                <a:uLnTx/>
                <a:uFillTx/>
                <a:latin typeface="Arial Black" panose="020B0A04020102020204" pitchFamily="34" charset="0"/>
                <a:cs typeface="Arial" panose="020B0604020202020204" pitchFamily="34" charset="0"/>
              </a:rPr>
              <a:t>ASQ Indexes</a:t>
            </a:r>
          </a:p>
        </p:txBody>
      </p:sp>
      <p:sp>
        <p:nvSpPr>
          <p:cNvPr id="128" name="TextBox 127">
            <a:extLst>
              <a:ext uri="{FF2B5EF4-FFF2-40B4-BE49-F238E27FC236}">
                <a16:creationId xmlns:a16="http://schemas.microsoft.com/office/drawing/2014/main" id="{06C57E9D-3B0D-419C-8105-7C659D06E79A}"/>
              </a:ext>
            </a:extLst>
          </p:cNvPr>
          <p:cNvSpPr txBox="1"/>
          <p:nvPr/>
        </p:nvSpPr>
        <p:spPr>
          <a:xfrm>
            <a:off x="416461" y="4224894"/>
            <a:ext cx="2067204"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200" b="1" i="0" u="none" strike="noStrike" kern="1200" cap="none" spc="0" normalizeH="0" baseline="0" noProof="0">
                <a:ln>
                  <a:noFill/>
                </a:ln>
                <a:solidFill>
                  <a:srgbClr val="003A8C"/>
                </a:solidFill>
                <a:effectLst/>
                <a:uLnTx/>
                <a:uFillTx/>
                <a:latin typeface="Arial" panose="020B0604020202020204" pitchFamily="34" charset="0"/>
                <a:cs typeface="Arial" panose="020B0604020202020204" pitchFamily="34" charset="0"/>
              </a:rPr>
              <a:t>Overall Satisfaction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CA" sz="1200" b="1" i="0" u="none" strike="noStrike" kern="1200" cap="none" spc="0" normalizeH="0" baseline="0" noProof="0">
                <a:ln>
                  <a:noFill/>
                </a:ln>
                <a:solidFill>
                  <a:srgbClr val="003A8C"/>
                </a:solidFill>
                <a:effectLst/>
                <a:uLnTx/>
                <a:uFillTx/>
                <a:latin typeface="Arial" panose="020B0604020202020204" pitchFamily="34" charset="0"/>
                <a:cs typeface="Arial" panose="020B0604020202020204" pitchFamily="34" charset="0"/>
              </a:rPr>
              <a:t>by Reason to Travel</a:t>
            </a:r>
          </a:p>
        </p:txBody>
      </p:sp>
      <p:graphicFrame>
        <p:nvGraphicFramePr>
          <p:cNvPr id="129" name="Chart 128">
            <a:extLst>
              <a:ext uri="{FF2B5EF4-FFF2-40B4-BE49-F238E27FC236}">
                <a16:creationId xmlns:a16="http://schemas.microsoft.com/office/drawing/2014/main" id="{852AF658-F53F-4BCF-AB5B-52F91DDE67D6}"/>
              </a:ext>
            </a:extLst>
          </p:cNvPr>
          <p:cNvGraphicFramePr/>
          <p:nvPr>
            <p:extLst>
              <p:ext uri="{D42A27DB-BD31-4B8C-83A1-F6EECF244321}">
                <p14:modId xmlns:p14="http://schemas.microsoft.com/office/powerpoint/2010/main" val="3420343228"/>
              </p:ext>
            </p:extLst>
          </p:nvPr>
        </p:nvGraphicFramePr>
        <p:xfrm>
          <a:off x="411927" y="2466690"/>
          <a:ext cx="2119901" cy="14666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0" name="Chart 129">
            <a:extLst>
              <a:ext uri="{FF2B5EF4-FFF2-40B4-BE49-F238E27FC236}">
                <a16:creationId xmlns:a16="http://schemas.microsoft.com/office/drawing/2014/main" id="{E4E1D2AA-67C5-43C8-8E0B-9882F7E0B1F4}"/>
              </a:ext>
            </a:extLst>
          </p:cNvPr>
          <p:cNvGraphicFramePr/>
          <p:nvPr>
            <p:extLst>
              <p:ext uri="{D42A27DB-BD31-4B8C-83A1-F6EECF244321}">
                <p14:modId xmlns:p14="http://schemas.microsoft.com/office/powerpoint/2010/main" val="4065573048"/>
              </p:ext>
            </p:extLst>
          </p:nvPr>
        </p:nvGraphicFramePr>
        <p:xfrm>
          <a:off x="9688339" y="4603461"/>
          <a:ext cx="2081637" cy="1790433"/>
        </p:xfrm>
        <a:graphic>
          <a:graphicData uri="http://schemas.openxmlformats.org/drawingml/2006/chart">
            <c:chart xmlns:c="http://schemas.openxmlformats.org/drawingml/2006/chart" xmlns:r="http://schemas.openxmlformats.org/officeDocument/2006/relationships" r:id="rId6"/>
          </a:graphicData>
        </a:graphic>
      </p:graphicFrame>
      <p:cxnSp>
        <p:nvCxnSpPr>
          <p:cNvPr id="451" name="Straight Connector 450">
            <a:extLst>
              <a:ext uri="{FF2B5EF4-FFF2-40B4-BE49-F238E27FC236}">
                <a16:creationId xmlns:a16="http://schemas.microsoft.com/office/drawing/2014/main" id="{A739BEE1-15DF-4975-819C-4FFA78B881DA}"/>
              </a:ext>
            </a:extLst>
          </p:cNvPr>
          <p:cNvCxnSpPr/>
          <p:nvPr/>
        </p:nvCxnSpPr>
        <p:spPr>
          <a:xfrm flipH="1">
            <a:off x="3039269" y="3167253"/>
            <a:ext cx="0" cy="2628000"/>
          </a:xfrm>
          <a:prstGeom prst="line">
            <a:avLst/>
          </a:prstGeom>
          <a:ln w="12700">
            <a:solidFill>
              <a:schemeClr val="bg2"/>
            </a:solidFill>
            <a:prstDash val="dash"/>
          </a:ln>
        </p:spPr>
        <p:style>
          <a:lnRef idx="1">
            <a:schemeClr val="accent6"/>
          </a:lnRef>
          <a:fillRef idx="0">
            <a:schemeClr val="accent6"/>
          </a:fillRef>
          <a:effectRef idx="0">
            <a:schemeClr val="accent6"/>
          </a:effectRef>
          <a:fontRef idx="minor">
            <a:schemeClr val="tx1"/>
          </a:fontRef>
        </p:style>
      </p:cxnSp>
      <p:cxnSp>
        <p:nvCxnSpPr>
          <p:cNvPr id="452" name="Straight Connector 451">
            <a:extLst>
              <a:ext uri="{FF2B5EF4-FFF2-40B4-BE49-F238E27FC236}">
                <a16:creationId xmlns:a16="http://schemas.microsoft.com/office/drawing/2014/main" id="{4E4B3C55-F5BA-4052-93BB-D33480538FA9}"/>
              </a:ext>
            </a:extLst>
          </p:cNvPr>
          <p:cNvCxnSpPr/>
          <p:nvPr/>
        </p:nvCxnSpPr>
        <p:spPr>
          <a:xfrm flipH="1">
            <a:off x="9432583" y="3187573"/>
            <a:ext cx="0" cy="2628000"/>
          </a:xfrm>
          <a:prstGeom prst="line">
            <a:avLst/>
          </a:prstGeom>
          <a:ln w="12700">
            <a:solidFill>
              <a:schemeClr val="bg2"/>
            </a:solidFill>
            <a:prstDash val="dash"/>
          </a:ln>
        </p:spPr>
        <p:style>
          <a:lnRef idx="1">
            <a:schemeClr val="accent6"/>
          </a:lnRef>
          <a:fillRef idx="0">
            <a:schemeClr val="accent6"/>
          </a:fillRef>
          <a:effectRef idx="0">
            <a:schemeClr val="accent6"/>
          </a:effectRef>
          <a:fontRef idx="minor">
            <a:schemeClr val="tx1"/>
          </a:fontRef>
        </p:style>
      </p:cxnSp>
      <p:cxnSp>
        <p:nvCxnSpPr>
          <p:cNvPr id="453" name="Straight Connector 452">
            <a:extLst>
              <a:ext uri="{FF2B5EF4-FFF2-40B4-BE49-F238E27FC236}">
                <a16:creationId xmlns:a16="http://schemas.microsoft.com/office/drawing/2014/main" id="{7527FA3B-0FC8-4CF9-9907-46B4933D2E31}"/>
              </a:ext>
            </a:extLst>
          </p:cNvPr>
          <p:cNvCxnSpPr/>
          <p:nvPr/>
        </p:nvCxnSpPr>
        <p:spPr>
          <a:xfrm flipH="1">
            <a:off x="3035300" y="5828297"/>
            <a:ext cx="6400800" cy="0"/>
          </a:xfrm>
          <a:prstGeom prst="line">
            <a:avLst/>
          </a:prstGeom>
          <a:ln w="1270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456" name="TextBox 455">
            <a:extLst>
              <a:ext uri="{FF2B5EF4-FFF2-40B4-BE49-F238E27FC236}">
                <a16:creationId xmlns:a16="http://schemas.microsoft.com/office/drawing/2014/main" id="{5AD6F602-2898-41DA-915B-879E47E276DD}"/>
              </a:ext>
            </a:extLst>
          </p:cNvPr>
          <p:cNvSpPr txBox="1"/>
          <p:nvPr/>
        </p:nvSpPr>
        <p:spPr>
          <a:xfrm>
            <a:off x="3414983" y="4603461"/>
            <a:ext cx="2371441" cy="6705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Ease of Travelling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Index</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4.30</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57" name="Group 456">
            <a:extLst>
              <a:ext uri="{FF2B5EF4-FFF2-40B4-BE49-F238E27FC236}">
                <a16:creationId xmlns:a16="http://schemas.microsoft.com/office/drawing/2014/main" id="{9091E3D6-F564-4D73-917D-0D87AAD3019A}"/>
              </a:ext>
            </a:extLst>
          </p:cNvPr>
          <p:cNvGrpSpPr/>
          <p:nvPr/>
        </p:nvGrpSpPr>
        <p:grpSpPr>
          <a:xfrm>
            <a:off x="4178399" y="5403021"/>
            <a:ext cx="828000" cy="846288"/>
            <a:chOff x="3650163" y="5306734"/>
            <a:chExt cx="828000" cy="846288"/>
          </a:xfrm>
        </p:grpSpPr>
        <p:sp>
          <p:nvSpPr>
            <p:cNvPr id="482" name="Oval 481">
              <a:extLst>
                <a:ext uri="{FF2B5EF4-FFF2-40B4-BE49-F238E27FC236}">
                  <a16:creationId xmlns:a16="http://schemas.microsoft.com/office/drawing/2014/main" id="{2286BCB9-F334-4B56-A699-BE1D491750F8}"/>
                </a:ext>
              </a:extLst>
            </p:cNvPr>
            <p:cNvSpPr/>
            <p:nvPr/>
          </p:nvSpPr>
          <p:spPr>
            <a:xfrm>
              <a:off x="3706690" y="5376397"/>
              <a:ext cx="720000" cy="684000"/>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80" name="Block Arc 479">
              <a:extLst>
                <a:ext uri="{FF2B5EF4-FFF2-40B4-BE49-F238E27FC236}">
                  <a16:creationId xmlns:a16="http://schemas.microsoft.com/office/drawing/2014/main" id="{5C83D320-CDE6-432D-B881-BF9907A778C7}"/>
                </a:ext>
              </a:extLst>
            </p:cNvPr>
            <p:cNvSpPr/>
            <p:nvPr/>
          </p:nvSpPr>
          <p:spPr>
            <a:xfrm flipV="1">
              <a:off x="3650163" y="5306734"/>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1" name="Block Arc 480">
              <a:extLst>
                <a:ext uri="{FF2B5EF4-FFF2-40B4-BE49-F238E27FC236}">
                  <a16:creationId xmlns:a16="http://schemas.microsoft.com/office/drawing/2014/main" id="{35623BC5-3190-4E39-B57B-BF445FED725E}"/>
                </a:ext>
              </a:extLst>
            </p:cNvPr>
            <p:cNvSpPr/>
            <p:nvPr/>
          </p:nvSpPr>
          <p:spPr>
            <a:xfrm>
              <a:off x="3650163" y="5325022"/>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458" name="TextBox 457">
            <a:extLst>
              <a:ext uri="{FF2B5EF4-FFF2-40B4-BE49-F238E27FC236}">
                <a16:creationId xmlns:a16="http://schemas.microsoft.com/office/drawing/2014/main" id="{CFE3E9BC-2342-4683-A8B3-B782DD24E0F2}"/>
              </a:ext>
            </a:extLst>
          </p:cNvPr>
          <p:cNvSpPr txBox="1"/>
          <p:nvPr/>
        </p:nvSpPr>
        <p:spPr>
          <a:xfrm>
            <a:off x="5573769" y="4605159"/>
            <a:ext cx="1656000" cy="6705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Waiting Time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Index</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4.31</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59" name="Group 458">
            <a:extLst>
              <a:ext uri="{FF2B5EF4-FFF2-40B4-BE49-F238E27FC236}">
                <a16:creationId xmlns:a16="http://schemas.microsoft.com/office/drawing/2014/main" id="{9E0B0CFC-9640-4B2B-876F-3778F7471392}"/>
              </a:ext>
            </a:extLst>
          </p:cNvPr>
          <p:cNvGrpSpPr/>
          <p:nvPr/>
        </p:nvGrpSpPr>
        <p:grpSpPr>
          <a:xfrm>
            <a:off x="5990644" y="5414670"/>
            <a:ext cx="828000" cy="834763"/>
            <a:chOff x="5529763" y="5316894"/>
            <a:chExt cx="828000" cy="834763"/>
          </a:xfrm>
        </p:grpSpPr>
        <p:grpSp>
          <p:nvGrpSpPr>
            <p:cNvPr id="474" name="Group 473">
              <a:extLst>
                <a:ext uri="{FF2B5EF4-FFF2-40B4-BE49-F238E27FC236}">
                  <a16:creationId xmlns:a16="http://schemas.microsoft.com/office/drawing/2014/main" id="{A8945728-60EF-49D3-93BF-33AD3E7A07F8}"/>
                </a:ext>
              </a:extLst>
            </p:cNvPr>
            <p:cNvGrpSpPr/>
            <p:nvPr/>
          </p:nvGrpSpPr>
          <p:grpSpPr>
            <a:xfrm>
              <a:off x="5592518" y="5385541"/>
              <a:ext cx="720000" cy="684000"/>
              <a:chOff x="7467038" y="5586709"/>
              <a:chExt cx="720000" cy="684000"/>
            </a:xfrm>
          </p:grpSpPr>
          <p:sp>
            <p:nvSpPr>
              <p:cNvPr id="477" name="Oval 476">
                <a:extLst>
                  <a:ext uri="{FF2B5EF4-FFF2-40B4-BE49-F238E27FC236}">
                    <a16:creationId xmlns:a16="http://schemas.microsoft.com/office/drawing/2014/main" id="{981A7F91-9E60-480C-9DE1-E2C9DA33FCB1}"/>
                  </a:ext>
                </a:extLst>
              </p:cNvPr>
              <p:cNvSpPr/>
              <p:nvPr/>
            </p:nvSpPr>
            <p:spPr>
              <a:xfrm>
                <a:off x="7467038" y="5586709"/>
                <a:ext cx="720000" cy="684000"/>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478" name="Graphic 477" descr="Watch outline">
                <a:extLst>
                  <a:ext uri="{FF2B5EF4-FFF2-40B4-BE49-F238E27FC236}">
                    <a16:creationId xmlns:a16="http://schemas.microsoft.com/office/drawing/2014/main" id="{4762D32F-490E-4DFA-B1D7-1BEFAFC38C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6340" y="5658709"/>
                <a:ext cx="540000" cy="540000"/>
              </a:xfrm>
              <a:prstGeom prst="rect">
                <a:avLst/>
              </a:prstGeom>
            </p:spPr>
          </p:pic>
        </p:grpSp>
        <p:sp>
          <p:nvSpPr>
            <p:cNvPr id="475" name="Block Arc 474">
              <a:extLst>
                <a:ext uri="{FF2B5EF4-FFF2-40B4-BE49-F238E27FC236}">
                  <a16:creationId xmlns:a16="http://schemas.microsoft.com/office/drawing/2014/main" id="{2881834E-C8ED-473A-8CBA-C8EE0175548C}"/>
                </a:ext>
              </a:extLst>
            </p:cNvPr>
            <p:cNvSpPr/>
            <p:nvPr/>
          </p:nvSpPr>
          <p:spPr>
            <a:xfrm flipV="1">
              <a:off x="5529763" y="5316894"/>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76" name="Block Arc 475">
              <a:extLst>
                <a:ext uri="{FF2B5EF4-FFF2-40B4-BE49-F238E27FC236}">
                  <a16:creationId xmlns:a16="http://schemas.microsoft.com/office/drawing/2014/main" id="{73472227-A209-461B-BDC8-0CD1A0570FF0}"/>
                </a:ext>
              </a:extLst>
            </p:cNvPr>
            <p:cNvSpPr/>
            <p:nvPr/>
          </p:nvSpPr>
          <p:spPr>
            <a:xfrm>
              <a:off x="5529763" y="5323657"/>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460" name="TextBox 459">
            <a:extLst>
              <a:ext uri="{FF2B5EF4-FFF2-40B4-BE49-F238E27FC236}">
                <a16:creationId xmlns:a16="http://schemas.microsoft.com/office/drawing/2014/main" id="{05D0D8D3-B20E-4587-B5BB-9BF4ADEF28CB}"/>
              </a:ext>
            </a:extLst>
          </p:cNvPr>
          <p:cNvSpPr txBox="1"/>
          <p:nvPr/>
        </p:nvSpPr>
        <p:spPr>
          <a:xfrm>
            <a:off x="7397165" y="4611708"/>
            <a:ext cx="1656000" cy="670560"/>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Staff </a:t>
            </a:r>
          </a:p>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Index</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4.17</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61" name="Group 460">
            <a:extLst>
              <a:ext uri="{FF2B5EF4-FFF2-40B4-BE49-F238E27FC236}">
                <a16:creationId xmlns:a16="http://schemas.microsoft.com/office/drawing/2014/main" id="{7BC62DCF-61A4-4581-89A6-2EB3FABF90FC}"/>
              </a:ext>
            </a:extLst>
          </p:cNvPr>
          <p:cNvGrpSpPr/>
          <p:nvPr/>
        </p:nvGrpSpPr>
        <p:grpSpPr>
          <a:xfrm>
            <a:off x="7802889" y="5414670"/>
            <a:ext cx="828000" cy="834763"/>
            <a:chOff x="7876723" y="5316894"/>
            <a:chExt cx="828000" cy="834763"/>
          </a:xfrm>
        </p:grpSpPr>
        <p:sp>
          <p:nvSpPr>
            <p:cNvPr id="468" name="Oval 467">
              <a:extLst>
                <a:ext uri="{FF2B5EF4-FFF2-40B4-BE49-F238E27FC236}">
                  <a16:creationId xmlns:a16="http://schemas.microsoft.com/office/drawing/2014/main" id="{4DDBCFDE-2B43-4C0D-91BC-DF44262B4F58}"/>
                </a:ext>
              </a:extLst>
            </p:cNvPr>
            <p:cNvSpPr/>
            <p:nvPr/>
          </p:nvSpPr>
          <p:spPr>
            <a:xfrm>
              <a:off x="7937149" y="5391694"/>
              <a:ext cx="720000" cy="684000"/>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66" name="Block Arc 465">
              <a:extLst>
                <a:ext uri="{FF2B5EF4-FFF2-40B4-BE49-F238E27FC236}">
                  <a16:creationId xmlns:a16="http://schemas.microsoft.com/office/drawing/2014/main" id="{E6056FAE-621E-49F5-86E8-FC3AEDCF1600}"/>
                </a:ext>
              </a:extLst>
            </p:cNvPr>
            <p:cNvSpPr/>
            <p:nvPr/>
          </p:nvSpPr>
          <p:spPr>
            <a:xfrm flipV="1">
              <a:off x="7876723" y="5316894"/>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67" name="Block Arc 466">
              <a:extLst>
                <a:ext uri="{FF2B5EF4-FFF2-40B4-BE49-F238E27FC236}">
                  <a16:creationId xmlns:a16="http://schemas.microsoft.com/office/drawing/2014/main" id="{8069809E-B44A-4D44-ABA7-DCB66F6DD282}"/>
                </a:ext>
              </a:extLst>
            </p:cNvPr>
            <p:cNvSpPr/>
            <p:nvPr/>
          </p:nvSpPr>
          <p:spPr>
            <a:xfrm>
              <a:off x="7876723" y="5323657"/>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462" name="Straight Connector 461">
            <a:extLst>
              <a:ext uri="{FF2B5EF4-FFF2-40B4-BE49-F238E27FC236}">
                <a16:creationId xmlns:a16="http://schemas.microsoft.com/office/drawing/2014/main" id="{5AF56F5B-FBA7-421A-B990-55F14E1F1630}"/>
              </a:ext>
            </a:extLst>
          </p:cNvPr>
          <p:cNvCxnSpPr/>
          <p:nvPr/>
        </p:nvCxnSpPr>
        <p:spPr>
          <a:xfrm flipH="1">
            <a:off x="4592399" y="5265436"/>
            <a:ext cx="0" cy="144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463" name="Straight Connector 462">
            <a:extLst>
              <a:ext uri="{FF2B5EF4-FFF2-40B4-BE49-F238E27FC236}">
                <a16:creationId xmlns:a16="http://schemas.microsoft.com/office/drawing/2014/main" id="{D4547541-EB72-4CD9-8268-966F0881171D}"/>
              </a:ext>
            </a:extLst>
          </p:cNvPr>
          <p:cNvCxnSpPr/>
          <p:nvPr/>
        </p:nvCxnSpPr>
        <p:spPr>
          <a:xfrm flipH="1">
            <a:off x="6404644" y="5265436"/>
            <a:ext cx="0" cy="144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464" name="Straight Connector 463">
            <a:extLst>
              <a:ext uri="{FF2B5EF4-FFF2-40B4-BE49-F238E27FC236}">
                <a16:creationId xmlns:a16="http://schemas.microsoft.com/office/drawing/2014/main" id="{8EB92FC8-10E2-400F-9278-9C9B183E7920}"/>
              </a:ext>
            </a:extLst>
          </p:cNvPr>
          <p:cNvCxnSpPr/>
          <p:nvPr/>
        </p:nvCxnSpPr>
        <p:spPr>
          <a:xfrm flipH="1">
            <a:off x="8216889" y="5265436"/>
            <a:ext cx="0" cy="144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pic>
        <p:nvPicPr>
          <p:cNvPr id="12" name="Graphic 11" descr="Office worker female outline">
            <a:extLst>
              <a:ext uri="{FF2B5EF4-FFF2-40B4-BE49-F238E27FC236}">
                <a16:creationId xmlns:a16="http://schemas.microsoft.com/office/drawing/2014/main" id="{C5C4F544-3A6B-47C7-991D-0AB408571C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31933" y="5539849"/>
            <a:ext cx="569319" cy="569319"/>
          </a:xfrm>
          <a:prstGeom prst="rect">
            <a:avLst/>
          </a:prstGeom>
        </p:spPr>
      </p:pic>
      <p:pic>
        <p:nvPicPr>
          <p:cNvPr id="15" name="Graphic 14" descr="Gears outline">
            <a:extLst>
              <a:ext uri="{FF2B5EF4-FFF2-40B4-BE49-F238E27FC236}">
                <a16:creationId xmlns:a16="http://schemas.microsoft.com/office/drawing/2014/main" id="{E635FA60-2018-4D14-AD82-E6F74B9744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91444" y="5532951"/>
            <a:ext cx="581596" cy="581596"/>
          </a:xfrm>
          <a:prstGeom prst="rect">
            <a:avLst/>
          </a:prstGeom>
        </p:spPr>
      </p:pic>
      <p:sp>
        <p:nvSpPr>
          <p:cNvPr id="112" name="TextBox 111" hidden="1">
            <a:extLst>
              <a:ext uri="{FF2B5EF4-FFF2-40B4-BE49-F238E27FC236}">
                <a16:creationId xmlns:a16="http://schemas.microsoft.com/office/drawing/2014/main" id="{B9FED0FF-8CFC-49DD-ABD8-DFE958334777}"/>
              </a:ext>
            </a:extLst>
          </p:cNvPr>
          <p:cNvSpPr txBox="1"/>
          <p:nvPr/>
        </p:nvSpPr>
        <p:spPr>
          <a:xfrm>
            <a:off x="440361" y="3939451"/>
            <a:ext cx="2054470" cy="215444"/>
          </a:xfrm>
          <a:prstGeom prst="rect">
            <a:avLst/>
          </a:prstGeom>
          <a:noFill/>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Includes Transborder / Schengen Traffic</a:t>
            </a:r>
            <a:endParaRPr kumimoji="0" lang="en-CA" sz="12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95" name="Straight Connector 94">
            <a:extLst>
              <a:ext uri="{FF2B5EF4-FFF2-40B4-BE49-F238E27FC236}">
                <a16:creationId xmlns:a16="http://schemas.microsoft.com/office/drawing/2014/main" id="{D3067152-8373-4F13-88F8-2C49C5E50499}"/>
              </a:ext>
            </a:extLst>
          </p:cNvPr>
          <p:cNvCxnSpPr/>
          <p:nvPr/>
        </p:nvCxnSpPr>
        <p:spPr>
          <a:xfrm>
            <a:off x="9324583" y="3156454"/>
            <a:ext cx="216000" cy="0"/>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sp>
        <p:nvSpPr>
          <p:cNvPr id="96" name="Block Arc 95">
            <a:extLst>
              <a:ext uri="{FF2B5EF4-FFF2-40B4-BE49-F238E27FC236}">
                <a16:creationId xmlns:a16="http://schemas.microsoft.com/office/drawing/2014/main" id="{E462ED1F-04E8-45D6-9883-608AFE1856F4}"/>
              </a:ext>
            </a:extLst>
          </p:cNvPr>
          <p:cNvSpPr/>
          <p:nvPr/>
        </p:nvSpPr>
        <p:spPr>
          <a:xfrm flipV="1">
            <a:off x="3145854" y="2729119"/>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7" name="Oval 86">
            <a:extLst>
              <a:ext uri="{FF2B5EF4-FFF2-40B4-BE49-F238E27FC236}">
                <a16:creationId xmlns:a16="http://schemas.microsoft.com/office/drawing/2014/main" id="{7632AD07-4C06-4A0F-AE4E-53D4636BB982}"/>
              </a:ext>
            </a:extLst>
          </p:cNvPr>
          <p:cNvSpPr/>
          <p:nvPr/>
        </p:nvSpPr>
        <p:spPr>
          <a:xfrm>
            <a:off x="3204210" y="2790483"/>
            <a:ext cx="700484" cy="700484"/>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8" name="Oval 87">
            <a:extLst>
              <a:ext uri="{FF2B5EF4-FFF2-40B4-BE49-F238E27FC236}">
                <a16:creationId xmlns:a16="http://schemas.microsoft.com/office/drawing/2014/main" id="{531C4FDF-271A-4800-A1AF-3BE7E17D063B}"/>
              </a:ext>
            </a:extLst>
          </p:cNvPr>
          <p:cNvSpPr/>
          <p:nvPr/>
        </p:nvSpPr>
        <p:spPr>
          <a:xfrm>
            <a:off x="3977640" y="2796364"/>
            <a:ext cx="694603" cy="694603"/>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9" name="Oval 88">
            <a:extLst>
              <a:ext uri="{FF2B5EF4-FFF2-40B4-BE49-F238E27FC236}">
                <a16:creationId xmlns:a16="http://schemas.microsoft.com/office/drawing/2014/main" id="{B5AFEB93-744E-4F91-B6BB-7FBBD0B359C1}"/>
              </a:ext>
            </a:extLst>
          </p:cNvPr>
          <p:cNvSpPr/>
          <p:nvPr/>
        </p:nvSpPr>
        <p:spPr>
          <a:xfrm>
            <a:off x="4741906" y="2796283"/>
            <a:ext cx="711772" cy="697748"/>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0" name="Oval 89">
            <a:extLst>
              <a:ext uri="{FF2B5EF4-FFF2-40B4-BE49-F238E27FC236}">
                <a16:creationId xmlns:a16="http://schemas.microsoft.com/office/drawing/2014/main" id="{39E44AB4-2305-4573-9B5E-5FF3B82B8671}"/>
              </a:ext>
            </a:extLst>
          </p:cNvPr>
          <p:cNvSpPr/>
          <p:nvPr/>
        </p:nvSpPr>
        <p:spPr>
          <a:xfrm>
            <a:off x="5512979" y="2794384"/>
            <a:ext cx="704725" cy="697748"/>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1" name="Oval 90">
            <a:extLst>
              <a:ext uri="{FF2B5EF4-FFF2-40B4-BE49-F238E27FC236}">
                <a16:creationId xmlns:a16="http://schemas.microsoft.com/office/drawing/2014/main" id="{5E5FC199-157E-4235-9071-6288140E74CD}"/>
              </a:ext>
            </a:extLst>
          </p:cNvPr>
          <p:cNvSpPr/>
          <p:nvPr/>
        </p:nvSpPr>
        <p:spPr>
          <a:xfrm>
            <a:off x="6282643" y="2796540"/>
            <a:ext cx="702407" cy="694427"/>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2" name="Oval 91">
            <a:extLst>
              <a:ext uri="{FF2B5EF4-FFF2-40B4-BE49-F238E27FC236}">
                <a16:creationId xmlns:a16="http://schemas.microsoft.com/office/drawing/2014/main" id="{21C25FC7-68E0-4E9F-9DA9-278F42F2C0BA}"/>
              </a:ext>
            </a:extLst>
          </p:cNvPr>
          <p:cNvSpPr/>
          <p:nvPr/>
        </p:nvSpPr>
        <p:spPr>
          <a:xfrm>
            <a:off x="7049569" y="2779682"/>
            <a:ext cx="711285" cy="711285"/>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3" name="Oval 92">
            <a:extLst>
              <a:ext uri="{FF2B5EF4-FFF2-40B4-BE49-F238E27FC236}">
                <a16:creationId xmlns:a16="http://schemas.microsoft.com/office/drawing/2014/main" id="{043D44FC-7077-4BE8-A441-35127C81233F}"/>
              </a:ext>
            </a:extLst>
          </p:cNvPr>
          <p:cNvSpPr/>
          <p:nvPr/>
        </p:nvSpPr>
        <p:spPr>
          <a:xfrm>
            <a:off x="7826827" y="2794384"/>
            <a:ext cx="703481" cy="703481"/>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4" name="Oval 93">
            <a:extLst>
              <a:ext uri="{FF2B5EF4-FFF2-40B4-BE49-F238E27FC236}">
                <a16:creationId xmlns:a16="http://schemas.microsoft.com/office/drawing/2014/main" id="{241A9F2F-CD44-4D60-A916-8C3FEECE2F83}"/>
              </a:ext>
            </a:extLst>
          </p:cNvPr>
          <p:cNvSpPr/>
          <p:nvPr/>
        </p:nvSpPr>
        <p:spPr>
          <a:xfrm>
            <a:off x="8588187" y="2781300"/>
            <a:ext cx="709667" cy="709667"/>
          </a:xfrm>
          <a:prstGeom prst="ellipse">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2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7" name="Block Arc 96">
            <a:extLst>
              <a:ext uri="{FF2B5EF4-FFF2-40B4-BE49-F238E27FC236}">
                <a16:creationId xmlns:a16="http://schemas.microsoft.com/office/drawing/2014/main" id="{255DC89E-AED9-47CD-B2C0-F7AC42909894}"/>
              </a:ext>
            </a:extLst>
          </p:cNvPr>
          <p:cNvSpPr/>
          <p:nvPr/>
        </p:nvSpPr>
        <p:spPr>
          <a:xfrm>
            <a:off x="3912391" y="2729119"/>
            <a:ext cx="828000" cy="828000"/>
          </a:xfrm>
          <a:prstGeom prst="blockArc">
            <a:avLst>
              <a:gd name="adj1" fmla="val 10791745"/>
              <a:gd name="adj2" fmla="val 1422"/>
              <a:gd name="adj3" fmla="val 7521"/>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8" name="Block Arc 97">
            <a:extLst>
              <a:ext uri="{FF2B5EF4-FFF2-40B4-BE49-F238E27FC236}">
                <a16:creationId xmlns:a16="http://schemas.microsoft.com/office/drawing/2014/main" id="{13FE40A3-4E63-44D0-9159-06ED80135903}"/>
              </a:ext>
            </a:extLst>
          </p:cNvPr>
          <p:cNvSpPr/>
          <p:nvPr/>
        </p:nvSpPr>
        <p:spPr>
          <a:xfrm>
            <a:off x="3145854" y="2738263"/>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9" name="Block Arc 98">
            <a:extLst>
              <a:ext uri="{FF2B5EF4-FFF2-40B4-BE49-F238E27FC236}">
                <a16:creationId xmlns:a16="http://schemas.microsoft.com/office/drawing/2014/main" id="{72E05257-F52C-438E-9273-D261F232E1D0}"/>
              </a:ext>
            </a:extLst>
          </p:cNvPr>
          <p:cNvSpPr/>
          <p:nvPr/>
        </p:nvSpPr>
        <p:spPr>
          <a:xfrm flipV="1">
            <a:off x="4681503" y="2729119"/>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Block Arc 99">
            <a:extLst>
              <a:ext uri="{FF2B5EF4-FFF2-40B4-BE49-F238E27FC236}">
                <a16:creationId xmlns:a16="http://schemas.microsoft.com/office/drawing/2014/main" id="{500BF2D6-495F-4860-AAD0-5F27DB8595F7}"/>
              </a:ext>
            </a:extLst>
          </p:cNvPr>
          <p:cNvSpPr/>
          <p:nvPr/>
        </p:nvSpPr>
        <p:spPr>
          <a:xfrm>
            <a:off x="5446550" y="2729119"/>
            <a:ext cx="836093" cy="828000"/>
          </a:xfrm>
          <a:prstGeom prst="blockArc">
            <a:avLst>
              <a:gd name="adj1" fmla="val 10791745"/>
              <a:gd name="adj2" fmla="val 1422"/>
              <a:gd name="adj3" fmla="val 7521"/>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Block Arc 100">
            <a:extLst>
              <a:ext uri="{FF2B5EF4-FFF2-40B4-BE49-F238E27FC236}">
                <a16:creationId xmlns:a16="http://schemas.microsoft.com/office/drawing/2014/main" id="{AFE413AE-3FC9-4D53-8840-5B60AAFAE575}"/>
              </a:ext>
            </a:extLst>
          </p:cNvPr>
          <p:cNvSpPr/>
          <p:nvPr/>
        </p:nvSpPr>
        <p:spPr>
          <a:xfrm>
            <a:off x="4681503" y="2738263"/>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Block Arc 101">
            <a:extLst>
              <a:ext uri="{FF2B5EF4-FFF2-40B4-BE49-F238E27FC236}">
                <a16:creationId xmlns:a16="http://schemas.microsoft.com/office/drawing/2014/main" id="{DF7587E5-6C6E-47EB-9290-740FAF2C6EB2}"/>
              </a:ext>
            </a:extLst>
          </p:cNvPr>
          <p:cNvSpPr/>
          <p:nvPr/>
        </p:nvSpPr>
        <p:spPr>
          <a:xfrm flipV="1">
            <a:off x="3912391" y="2710831"/>
            <a:ext cx="828000" cy="828000"/>
          </a:xfrm>
          <a:prstGeom prst="blockArc">
            <a:avLst>
              <a:gd name="adj1" fmla="val 10791745"/>
              <a:gd name="adj2" fmla="val 19621"/>
              <a:gd name="adj3" fmla="val 752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Block Arc 102">
            <a:extLst>
              <a:ext uri="{FF2B5EF4-FFF2-40B4-BE49-F238E27FC236}">
                <a16:creationId xmlns:a16="http://schemas.microsoft.com/office/drawing/2014/main" id="{FF83C2E3-84E1-4094-945B-8065DD1AFCAD}"/>
              </a:ext>
            </a:extLst>
          </p:cNvPr>
          <p:cNvSpPr/>
          <p:nvPr/>
        </p:nvSpPr>
        <p:spPr>
          <a:xfrm flipV="1">
            <a:off x="6218711" y="2729119"/>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4" name="Block Arc 103">
            <a:extLst>
              <a:ext uri="{FF2B5EF4-FFF2-40B4-BE49-F238E27FC236}">
                <a16:creationId xmlns:a16="http://schemas.microsoft.com/office/drawing/2014/main" id="{8EA46568-A07E-42E2-817D-62A078F85E65}"/>
              </a:ext>
            </a:extLst>
          </p:cNvPr>
          <p:cNvSpPr/>
          <p:nvPr/>
        </p:nvSpPr>
        <p:spPr>
          <a:xfrm>
            <a:off x="6988969" y="2731293"/>
            <a:ext cx="832950" cy="825825"/>
          </a:xfrm>
          <a:prstGeom prst="blockArc">
            <a:avLst>
              <a:gd name="adj1" fmla="val 10791745"/>
              <a:gd name="adj2" fmla="val 1422"/>
              <a:gd name="adj3" fmla="val 7521"/>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5" name="Block Arc 104">
            <a:extLst>
              <a:ext uri="{FF2B5EF4-FFF2-40B4-BE49-F238E27FC236}">
                <a16:creationId xmlns:a16="http://schemas.microsoft.com/office/drawing/2014/main" id="{DA3135D4-29D9-4F05-8CDB-A7724003BE3C}"/>
              </a:ext>
            </a:extLst>
          </p:cNvPr>
          <p:cNvSpPr/>
          <p:nvPr/>
        </p:nvSpPr>
        <p:spPr>
          <a:xfrm>
            <a:off x="6218711" y="2738263"/>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6" name="Block Arc 105">
            <a:extLst>
              <a:ext uri="{FF2B5EF4-FFF2-40B4-BE49-F238E27FC236}">
                <a16:creationId xmlns:a16="http://schemas.microsoft.com/office/drawing/2014/main" id="{7E9CD9F2-A444-4882-A6BC-FDDAD6B3923D}"/>
              </a:ext>
            </a:extLst>
          </p:cNvPr>
          <p:cNvSpPr/>
          <p:nvPr/>
        </p:nvSpPr>
        <p:spPr>
          <a:xfrm flipV="1">
            <a:off x="7762015" y="2729119"/>
            <a:ext cx="828000" cy="828000"/>
          </a:xfrm>
          <a:prstGeom prst="blockArc">
            <a:avLst>
              <a:gd name="adj1" fmla="val 10791745"/>
              <a:gd name="adj2" fmla="val 19621"/>
              <a:gd name="adj3" fmla="val 7520"/>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7" name="Block Arc 106">
            <a:extLst>
              <a:ext uri="{FF2B5EF4-FFF2-40B4-BE49-F238E27FC236}">
                <a16:creationId xmlns:a16="http://schemas.microsoft.com/office/drawing/2014/main" id="{3BAE689C-30B2-4A99-80CB-64D368A6BBEE}"/>
              </a:ext>
            </a:extLst>
          </p:cNvPr>
          <p:cNvSpPr/>
          <p:nvPr/>
        </p:nvSpPr>
        <p:spPr>
          <a:xfrm flipV="1">
            <a:off x="8527063" y="2710831"/>
            <a:ext cx="828000" cy="828000"/>
          </a:xfrm>
          <a:prstGeom prst="blockArc">
            <a:avLst>
              <a:gd name="adj1" fmla="val 10791745"/>
              <a:gd name="adj2" fmla="val 19621"/>
              <a:gd name="adj3" fmla="val 752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8" name="Block Arc 107">
            <a:extLst>
              <a:ext uri="{FF2B5EF4-FFF2-40B4-BE49-F238E27FC236}">
                <a16:creationId xmlns:a16="http://schemas.microsoft.com/office/drawing/2014/main" id="{26DA4C65-0C08-4A9A-8A1A-E61F8326E28C}"/>
              </a:ext>
            </a:extLst>
          </p:cNvPr>
          <p:cNvSpPr/>
          <p:nvPr/>
        </p:nvSpPr>
        <p:spPr>
          <a:xfrm>
            <a:off x="8527063" y="2729119"/>
            <a:ext cx="828000" cy="828000"/>
          </a:xfrm>
          <a:prstGeom prst="blockArc">
            <a:avLst>
              <a:gd name="adj1" fmla="val 10791745"/>
              <a:gd name="adj2" fmla="val 1422"/>
              <a:gd name="adj3" fmla="val 7521"/>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9" name="Block Arc 108">
            <a:extLst>
              <a:ext uri="{FF2B5EF4-FFF2-40B4-BE49-F238E27FC236}">
                <a16:creationId xmlns:a16="http://schemas.microsoft.com/office/drawing/2014/main" id="{38BE168C-8218-4306-B435-8DE3A50BFF4F}"/>
              </a:ext>
            </a:extLst>
          </p:cNvPr>
          <p:cNvSpPr/>
          <p:nvPr/>
        </p:nvSpPr>
        <p:spPr>
          <a:xfrm>
            <a:off x="7762015" y="2738263"/>
            <a:ext cx="828000" cy="828000"/>
          </a:xfrm>
          <a:prstGeom prst="blockArc">
            <a:avLst>
              <a:gd name="adj1" fmla="val 10791745"/>
              <a:gd name="adj2" fmla="val 1422"/>
              <a:gd name="adj3" fmla="val 75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0" name="Block Arc 109">
            <a:extLst>
              <a:ext uri="{FF2B5EF4-FFF2-40B4-BE49-F238E27FC236}">
                <a16:creationId xmlns:a16="http://schemas.microsoft.com/office/drawing/2014/main" id="{5FADB409-4CEF-4F64-8770-C843FA8C54B3}"/>
              </a:ext>
            </a:extLst>
          </p:cNvPr>
          <p:cNvSpPr/>
          <p:nvPr/>
        </p:nvSpPr>
        <p:spPr>
          <a:xfrm flipV="1">
            <a:off x="6984206" y="2714625"/>
            <a:ext cx="837713" cy="824206"/>
          </a:xfrm>
          <a:prstGeom prst="blockArc">
            <a:avLst>
              <a:gd name="adj1" fmla="val 10791745"/>
              <a:gd name="adj2" fmla="val 19621"/>
              <a:gd name="adj3" fmla="val 752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1" name="Block Arc 110">
            <a:extLst>
              <a:ext uri="{FF2B5EF4-FFF2-40B4-BE49-F238E27FC236}">
                <a16:creationId xmlns:a16="http://schemas.microsoft.com/office/drawing/2014/main" id="{5D3704A1-97F4-4748-8675-072C7D261C81}"/>
              </a:ext>
            </a:extLst>
          </p:cNvPr>
          <p:cNvSpPr/>
          <p:nvPr/>
        </p:nvSpPr>
        <p:spPr>
          <a:xfrm flipV="1">
            <a:off x="5446550" y="2729119"/>
            <a:ext cx="836095" cy="828000"/>
          </a:xfrm>
          <a:prstGeom prst="blockArc">
            <a:avLst>
              <a:gd name="adj1" fmla="val 10791745"/>
              <a:gd name="adj2" fmla="val 19621"/>
              <a:gd name="adj3" fmla="val 752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115" name="Straight Connector 114">
            <a:extLst>
              <a:ext uri="{FF2B5EF4-FFF2-40B4-BE49-F238E27FC236}">
                <a16:creationId xmlns:a16="http://schemas.microsoft.com/office/drawing/2014/main" id="{3198AECB-BD3C-45B9-9DB5-0378797E548B}"/>
              </a:ext>
            </a:extLst>
          </p:cNvPr>
          <p:cNvCxnSpPr/>
          <p:nvPr/>
        </p:nvCxnSpPr>
        <p:spPr>
          <a:xfrm flipH="1">
            <a:off x="3524321" y="2548156"/>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16" name="Straight Connector 115">
            <a:extLst>
              <a:ext uri="{FF2B5EF4-FFF2-40B4-BE49-F238E27FC236}">
                <a16:creationId xmlns:a16="http://schemas.microsoft.com/office/drawing/2014/main" id="{A9111E8B-A76C-4B8B-A309-5F4DAE912426}"/>
              </a:ext>
            </a:extLst>
          </p:cNvPr>
          <p:cNvCxnSpPr/>
          <p:nvPr/>
        </p:nvCxnSpPr>
        <p:spPr>
          <a:xfrm flipH="1">
            <a:off x="4325307" y="3546270"/>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17" name="Straight Connector 116">
            <a:extLst>
              <a:ext uri="{FF2B5EF4-FFF2-40B4-BE49-F238E27FC236}">
                <a16:creationId xmlns:a16="http://schemas.microsoft.com/office/drawing/2014/main" id="{B77BC799-9DBA-4DF4-A5D2-5853367689AA}"/>
              </a:ext>
            </a:extLst>
          </p:cNvPr>
          <p:cNvCxnSpPr/>
          <p:nvPr/>
        </p:nvCxnSpPr>
        <p:spPr>
          <a:xfrm flipH="1">
            <a:off x="5083290" y="2548156"/>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18" name="Straight Connector 117">
            <a:extLst>
              <a:ext uri="{FF2B5EF4-FFF2-40B4-BE49-F238E27FC236}">
                <a16:creationId xmlns:a16="http://schemas.microsoft.com/office/drawing/2014/main" id="{CE878B5D-F55C-4787-9C45-7183B59526E2}"/>
              </a:ext>
            </a:extLst>
          </p:cNvPr>
          <p:cNvCxnSpPr/>
          <p:nvPr/>
        </p:nvCxnSpPr>
        <p:spPr>
          <a:xfrm flipH="1">
            <a:off x="5859467" y="3546270"/>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19" name="Straight Connector 118">
            <a:extLst>
              <a:ext uri="{FF2B5EF4-FFF2-40B4-BE49-F238E27FC236}">
                <a16:creationId xmlns:a16="http://schemas.microsoft.com/office/drawing/2014/main" id="{742FAE40-6D3A-47FA-A728-47A2C2FD480F}"/>
              </a:ext>
            </a:extLst>
          </p:cNvPr>
          <p:cNvCxnSpPr/>
          <p:nvPr/>
        </p:nvCxnSpPr>
        <p:spPr>
          <a:xfrm flipH="1">
            <a:off x="7414419" y="3546270"/>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20" name="Straight Connector 119">
            <a:extLst>
              <a:ext uri="{FF2B5EF4-FFF2-40B4-BE49-F238E27FC236}">
                <a16:creationId xmlns:a16="http://schemas.microsoft.com/office/drawing/2014/main" id="{37CA2245-2CDC-402E-AE8B-B700ECD401F5}"/>
              </a:ext>
            </a:extLst>
          </p:cNvPr>
          <p:cNvCxnSpPr/>
          <p:nvPr/>
        </p:nvCxnSpPr>
        <p:spPr>
          <a:xfrm flipH="1">
            <a:off x="8949052" y="3546270"/>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24" name="Straight Connector 123">
            <a:extLst>
              <a:ext uri="{FF2B5EF4-FFF2-40B4-BE49-F238E27FC236}">
                <a16:creationId xmlns:a16="http://schemas.microsoft.com/office/drawing/2014/main" id="{9B071983-DF2A-41AC-A886-1315C6046ADF}"/>
              </a:ext>
            </a:extLst>
          </p:cNvPr>
          <p:cNvCxnSpPr/>
          <p:nvPr/>
        </p:nvCxnSpPr>
        <p:spPr>
          <a:xfrm flipH="1">
            <a:off x="6631632" y="2548156"/>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26" name="Straight Connector 125">
            <a:extLst>
              <a:ext uri="{FF2B5EF4-FFF2-40B4-BE49-F238E27FC236}">
                <a16:creationId xmlns:a16="http://schemas.microsoft.com/office/drawing/2014/main" id="{3B0BB5E1-F775-429B-91F5-38E28F8F0EB8}"/>
              </a:ext>
            </a:extLst>
          </p:cNvPr>
          <p:cNvCxnSpPr/>
          <p:nvPr/>
        </p:nvCxnSpPr>
        <p:spPr>
          <a:xfrm flipH="1">
            <a:off x="8190601" y="2548156"/>
            <a:ext cx="0" cy="180000"/>
          </a:xfrm>
          <a:prstGeom prst="line">
            <a:avLst/>
          </a:prstGeom>
          <a:ln w="12700">
            <a:solidFill>
              <a:schemeClr val="tx2"/>
            </a:solidFill>
          </a:ln>
        </p:spPr>
        <p:style>
          <a:lnRef idx="1">
            <a:schemeClr val="accent6"/>
          </a:lnRef>
          <a:fillRef idx="0">
            <a:schemeClr val="accent6"/>
          </a:fillRef>
          <a:effectRef idx="0">
            <a:schemeClr val="accent6"/>
          </a:effectRef>
          <a:fontRef idx="minor">
            <a:schemeClr val="tx1"/>
          </a:fontRef>
        </p:style>
      </p:cxnSp>
      <p:sp>
        <p:nvSpPr>
          <p:cNvPr id="127" name="TextBox 138">
            <a:extLst>
              <a:ext uri="{FF2B5EF4-FFF2-40B4-BE49-F238E27FC236}">
                <a16:creationId xmlns:a16="http://schemas.microsoft.com/office/drawing/2014/main" id="{EBAE383B-079E-4D39-B095-9264F9B90C05}"/>
              </a:ext>
            </a:extLst>
          </p:cNvPr>
          <p:cNvSpPr txBox="1"/>
          <p:nvPr/>
        </p:nvSpPr>
        <p:spPr>
          <a:xfrm>
            <a:off x="4268215" y="2108894"/>
            <a:ext cx="1656000" cy="48768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Security Screening</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4.31</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3C34E6C1-98DE-4669-9A72-F82FCAE12279}"/>
              </a:ext>
            </a:extLst>
          </p:cNvPr>
          <p:cNvSpPr txBox="1"/>
          <p:nvPr/>
        </p:nvSpPr>
        <p:spPr>
          <a:xfrm>
            <a:off x="2697310" y="1947312"/>
            <a:ext cx="1656000" cy="6705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Arrival at</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the </a:t>
            </a:r>
            <a:r>
              <a:rPr kumimoji="0" lang="en-US" sz="1200" b="0" i="0" u="none" strike="noStrike" kern="1200" cap="none" spc="0" normalizeH="0" baseline="0" noProof="0">
                <a:ln>
                  <a:noFill/>
                </a:ln>
                <a:solidFill>
                  <a:srgbClr val="595959"/>
                </a:solidFill>
                <a:effectLst/>
                <a:uLnTx/>
                <a:uFillTx/>
                <a:latin typeface="Arial" panose="020B0604020202020204" pitchFamily="34" charset="0"/>
                <a:cs typeface="Arial" panose="020B0604020202020204" pitchFamily="34" charset="0"/>
              </a:rPr>
              <a:t>Airport</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4.21</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E659CA44-71C8-4A74-B15D-503EF702A1F0}"/>
              </a:ext>
            </a:extLst>
          </p:cNvPr>
          <p:cNvSpPr txBox="1"/>
          <p:nvPr/>
        </p:nvSpPr>
        <p:spPr>
          <a:xfrm>
            <a:off x="5821057" y="1947312"/>
            <a:ext cx="1656000" cy="6705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Shopping/</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Dining</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3.64</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04E7BA98-622B-4D97-87CA-2D91B6CDEF51}"/>
              </a:ext>
            </a:extLst>
          </p:cNvPr>
          <p:cNvSpPr txBox="1"/>
          <p:nvPr/>
        </p:nvSpPr>
        <p:spPr>
          <a:xfrm>
            <a:off x="7375970" y="1947312"/>
            <a:ext cx="1656000" cy="6705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Throughout </a:t>
            </a:r>
          </a:p>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the Airport</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4.03</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A887E9AA-6477-4320-8D8C-3F14D20F599C}"/>
              </a:ext>
            </a:extLst>
          </p:cNvPr>
          <p:cNvSpPr txBox="1"/>
          <p:nvPr/>
        </p:nvSpPr>
        <p:spPr>
          <a:xfrm>
            <a:off x="3503857" y="3675297"/>
            <a:ext cx="1656000" cy="487680"/>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Check-in</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4.39</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4886AC98-7A32-46F4-B2D8-48202A12C5E2}"/>
              </a:ext>
            </a:extLst>
          </p:cNvPr>
          <p:cNvSpPr txBox="1"/>
          <p:nvPr/>
        </p:nvSpPr>
        <p:spPr>
          <a:xfrm>
            <a:off x="5029889" y="3654000"/>
            <a:ext cx="1656000" cy="670560"/>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B</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order/</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Passport Control</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4.22</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E0A11AA9-26F9-4618-BFB2-3C120012679B}"/>
              </a:ext>
            </a:extLst>
          </p:cNvPr>
          <p:cNvSpPr txBox="1"/>
          <p:nvPr/>
        </p:nvSpPr>
        <p:spPr>
          <a:xfrm>
            <a:off x="6592338" y="3675298"/>
            <a:ext cx="1656000" cy="487680"/>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fr-CA"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Gate Areas</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3.88</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09A044E2-6EDC-4597-A110-BB62751193E5}"/>
              </a:ext>
            </a:extLst>
          </p:cNvPr>
          <p:cNvSpPr txBox="1"/>
          <p:nvPr/>
        </p:nvSpPr>
        <p:spPr>
          <a:xfrm>
            <a:off x="8123985" y="3654000"/>
            <a:ext cx="1656000" cy="670560"/>
          </a:xfrm>
          <a:prstGeom prst="rect">
            <a:avLst/>
          </a:prstGeom>
          <a:noFill/>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Airport</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Atmosphere</a:t>
            </a:r>
          </a:p>
          <a:p>
            <a:pPr lvl="0" algn="ctr">
              <a:defRPr/>
            </a:pPr>
            <a:r>
              <a:rPr lang="en-US" sz="1400" b="1">
                <a:solidFill>
                  <a:schemeClr val="tx1">
                    <a:lumMod val="65000"/>
                    <a:lumOff val="35000"/>
                  </a:schemeClr>
                </a:solidFill>
                <a:latin typeface="Arial" panose="020B0604020202020204" pitchFamily="34" charset="0"/>
                <a:cs typeface="Arial" panose="020B0604020202020204" pitchFamily="34" charset="0"/>
              </a:rPr>
              <a:t>4.02</a:t>
            </a:r>
            <a:endParaRPr lang="en-US" sz="1100" b="1">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39" name="Straight Connector 138">
            <a:extLst>
              <a:ext uri="{FF2B5EF4-FFF2-40B4-BE49-F238E27FC236}">
                <a16:creationId xmlns:a16="http://schemas.microsoft.com/office/drawing/2014/main" id="{596BC266-303E-461F-A888-E9421AD3B05E}"/>
              </a:ext>
            </a:extLst>
          </p:cNvPr>
          <p:cNvCxnSpPr/>
          <p:nvPr/>
        </p:nvCxnSpPr>
        <p:spPr>
          <a:xfrm>
            <a:off x="2931269" y="3136134"/>
            <a:ext cx="216000" cy="0"/>
          </a:xfrm>
          <a:prstGeom prst="line">
            <a:avLst/>
          </a:prstGeom>
          <a:ln w="28575">
            <a:solidFill>
              <a:schemeClr val="tx2"/>
            </a:solidFill>
          </a:ln>
        </p:spPr>
        <p:style>
          <a:lnRef idx="1">
            <a:schemeClr val="accent6"/>
          </a:lnRef>
          <a:fillRef idx="0">
            <a:schemeClr val="accent6"/>
          </a:fillRef>
          <a:effectRef idx="0">
            <a:schemeClr val="accent6"/>
          </a:effectRef>
          <a:fontRef idx="minor">
            <a:schemeClr val="tx1"/>
          </a:fontRef>
        </p:style>
      </p:cxnSp>
      <p:pic>
        <p:nvPicPr>
          <p:cNvPr id="146" name="Graphic 145" descr="Police male outline">
            <a:extLst>
              <a:ext uri="{FF2B5EF4-FFF2-40B4-BE49-F238E27FC236}">
                <a16:creationId xmlns:a16="http://schemas.microsoft.com/office/drawing/2014/main" id="{B170DCE9-6582-4F10-8A01-9875728032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34006" y="2889785"/>
            <a:ext cx="525159" cy="519364"/>
          </a:xfrm>
          <a:prstGeom prst="rect">
            <a:avLst/>
          </a:prstGeom>
        </p:spPr>
      </p:pic>
      <p:pic>
        <p:nvPicPr>
          <p:cNvPr id="148" name="Graphic 147" descr="Couch outline">
            <a:extLst>
              <a:ext uri="{FF2B5EF4-FFF2-40B4-BE49-F238E27FC236}">
                <a16:creationId xmlns:a16="http://schemas.microsoft.com/office/drawing/2014/main" id="{1570BF3E-09CC-47F6-9FDC-EE30E73C48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25093" y="2862906"/>
            <a:ext cx="560426" cy="560426"/>
          </a:xfrm>
          <a:prstGeom prst="rect">
            <a:avLst/>
          </a:prstGeom>
        </p:spPr>
      </p:pic>
      <p:pic>
        <p:nvPicPr>
          <p:cNvPr id="149" name="Graphic 148" descr="Taxi outline">
            <a:extLst>
              <a:ext uri="{FF2B5EF4-FFF2-40B4-BE49-F238E27FC236}">
                <a16:creationId xmlns:a16="http://schemas.microsoft.com/office/drawing/2014/main" id="{DD8F4671-BCD8-4D70-B040-E54A17934DA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234168" y="2807842"/>
            <a:ext cx="654356" cy="654356"/>
          </a:xfrm>
          <a:prstGeom prst="rect">
            <a:avLst/>
          </a:prstGeom>
        </p:spPr>
      </p:pic>
      <p:pic>
        <p:nvPicPr>
          <p:cNvPr id="150" name="Graphic 149" descr="Shopping bag outline">
            <a:extLst>
              <a:ext uri="{FF2B5EF4-FFF2-40B4-BE49-F238E27FC236}">
                <a16:creationId xmlns:a16="http://schemas.microsoft.com/office/drawing/2014/main" id="{73BB1020-C9AE-4ECC-8D6E-37D98C274FF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80237" y="2889785"/>
            <a:ext cx="522137" cy="522137"/>
          </a:xfrm>
          <a:prstGeom prst="rect">
            <a:avLst/>
          </a:prstGeom>
        </p:spPr>
      </p:pic>
      <p:pic>
        <p:nvPicPr>
          <p:cNvPr id="151" name="Graphic 150" descr="Sanitizer outline">
            <a:extLst>
              <a:ext uri="{FF2B5EF4-FFF2-40B4-BE49-F238E27FC236}">
                <a16:creationId xmlns:a16="http://schemas.microsoft.com/office/drawing/2014/main" id="{39AE830E-A284-423F-A5FB-0EF6994876C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39180" y="2854660"/>
            <a:ext cx="562766" cy="562766"/>
          </a:xfrm>
          <a:prstGeom prst="rect">
            <a:avLst/>
          </a:prstGeom>
        </p:spPr>
      </p:pic>
      <p:pic>
        <p:nvPicPr>
          <p:cNvPr id="152" name="Graphic 151" descr="Suitcase outline">
            <a:extLst>
              <a:ext uri="{FF2B5EF4-FFF2-40B4-BE49-F238E27FC236}">
                <a16:creationId xmlns:a16="http://schemas.microsoft.com/office/drawing/2014/main" id="{8F64A6B8-5A04-40A5-95FD-AE2C89FD3B3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050350" y="2826305"/>
            <a:ext cx="570365" cy="570365"/>
          </a:xfrm>
          <a:prstGeom prst="rect">
            <a:avLst/>
          </a:prstGeom>
        </p:spPr>
      </p:pic>
      <p:pic>
        <p:nvPicPr>
          <p:cNvPr id="153" name="Graphic 152" descr="Signpost outline">
            <a:extLst>
              <a:ext uri="{FF2B5EF4-FFF2-40B4-BE49-F238E27FC236}">
                <a16:creationId xmlns:a16="http://schemas.microsoft.com/office/drawing/2014/main" id="{1DC21C8E-5170-4D64-9AF0-26507CE121C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886984" y="2876713"/>
            <a:ext cx="581080" cy="581080"/>
          </a:xfrm>
          <a:prstGeom prst="rect">
            <a:avLst/>
          </a:prstGeom>
        </p:spPr>
      </p:pic>
      <p:sp>
        <p:nvSpPr>
          <p:cNvPr id="114" name="Graphic 153">
            <a:extLst>
              <a:ext uri="{FF2B5EF4-FFF2-40B4-BE49-F238E27FC236}">
                <a16:creationId xmlns:a16="http://schemas.microsoft.com/office/drawing/2014/main" id="{A6618B4B-FD55-450B-99A2-5CC0B1CB5EE7}"/>
              </a:ext>
            </a:extLst>
          </p:cNvPr>
          <p:cNvSpPr>
            <a:spLocks noChangeAspect="1" noEditPoints="1"/>
          </p:cNvSpPr>
          <p:nvPr/>
        </p:nvSpPr>
        <p:spPr bwMode="auto">
          <a:xfrm>
            <a:off x="5656673" y="2894376"/>
            <a:ext cx="399798" cy="490715"/>
          </a:xfrm>
          <a:custGeom>
            <a:avLst/>
            <a:gdLst>
              <a:gd name="T0" fmla="*/ 590 w 829"/>
              <a:gd name="T1" fmla="*/ 806 h 906"/>
              <a:gd name="T2" fmla="*/ 283 w 829"/>
              <a:gd name="T3" fmla="*/ 26 h 906"/>
              <a:gd name="T4" fmla="*/ 192 w 829"/>
              <a:gd name="T5" fmla="*/ 454 h 906"/>
              <a:gd name="T6" fmla="*/ 192 w 829"/>
              <a:gd name="T7" fmla="*/ 454 h 906"/>
              <a:gd name="T8" fmla="*/ 200 w 829"/>
              <a:gd name="T9" fmla="*/ 539 h 906"/>
              <a:gd name="T10" fmla="*/ 207 w 829"/>
              <a:gd name="T11" fmla="*/ 368 h 906"/>
              <a:gd name="T12" fmla="*/ 150 w 829"/>
              <a:gd name="T13" fmla="*/ 584 h 906"/>
              <a:gd name="T14" fmla="*/ 266 w 829"/>
              <a:gd name="T15" fmla="*/ 639 h 906"/>
              <a:gd name="T16" fmla="*/ 104 w 829"/>
              <a:gd name="T17" fmla="*/ 478 h 906"/>
              <a:gd name="T18" fmla="*/ 151 w 829"/>
              <a:gd name="T19" fmla="*/ 347 h 906"/>
              <a:gd name="T20" fmla="*/ 158 w 829"/>
              <a:gd name="T21" fmla="*/ 767 h 906"/>
              <a:gd name="T22" fmla="*/ 123 w 829"/>
              <a:gd name="T23" fmla="*/ 781 h 906"/>
              <a:gd name="T24" fmla="*/ 155 w 829"/>
              <a:gd name="T25" fmla="*/ 758 h 906"/>
              <a:gd name="T26" fmla="*/ 177 w 829"/>
              <a:gd name="T27" fmla="*/ 385 h 906"/>
              <a:gd name="T28" fmla="*/ 211 w 829"/>
              <a:gd name="T29" fmla="*/ 796 h 906"/>
              <a:gd name="T30" fmla="*/ 343 w 829"/>
              <a:gd name="T31" fmla="*/ 628 h 906"/>
              <a:gd name="T32" fmla="*/ 422 w 829"/>
              <a:gd name="T33" fmla="*/ 564 h 906"/>
              <a:gd name="T34" fmla="*/ 343 w 829"/>
              <a:gd name="T35" fmla="*/ 305 h 906"/>
              <a:gd name="T36" fmla="*/ 29 w 829"/>
              <a:gd name="T37" fmla="*/ 183 h 906"/>
              <a:gd name="T38" fmla="*/ 527 w 829"/>
              <a:gd name="T39" fmla="*/ 906 h 906"/>
              <a:gd name="T40" fmla="*/ 167 w 829"/>
              <a:gd name="T41" fmla="*/ 791 h 906"/>
              <a:gd name="T42" fmla="*/ 123 w 829"/>
              <a:gd name="T43" fmla="*/ 835 h 906"/>
              <a:gd name="T44" fmla="*/ 159 w 829"/>
              <a:gd name="T45" fmla="*/ 737 h 906"/>
              <a:gd name="T46" fmla="*/ 167 w 829"/>
              <a:gd name="T47" fmla="*/ 791 h 906"/>
              <a:gd name="T48" fmla="*/ 196 w 829"/>
              <a:gd name="T49" fmla="*/ 835 h 906"/>
              <a:gd name="T50" fmla="*/ 274 w 829"/>
              <a:gd name="T51" fmla="*/ 835 h 906"/>
              <a:gd name="T52" fmla="*/ 321 w 829"/>
              <a:gd name="T53" fmla="*/ 837 h 906"/>
              <a:gd name="T54" fmla="*/ 307 w 829"/>
              <a:gd name="T55" fmla="*/ 815 h 906"/>
              <a:gd name="T56" fmla="*/ 339 w 829"/>
              <a:gd name="T57" fmla="*/ 800 h 906"/>
              <a:gd name="T58" fmla="*/ 284 w 829"/>
              <a:gd name="T59" fmla="*/ 762 h 906"/>
              <a:gd name="T60" fmla="*/ 348 w 829"/>
              <a:gd name="T61" fmla="*/ 742 h 906"/>
              <a:gd name="T62" fmla="*/ 320 w 829"/>
              <a:gd name="T63" fmla="*/ 751 h 906"/>
              <a:gd name="T64" fmla="*/ 324 w 829"/>
              <a:gd name="T65" fmla="*/ 773 h 906"/>
              <a:gd name="T66" fmla="*/ 356 w 829"/>
              <a:gd name="T67" fmla="*/ 822 h 906"/>
              <a:gd name="T68" fmla="*/ 384 w 829"/>
              <a:gd name="T69" fmla="*/ 828 h 906"/>
              <a:gd name="T70" fmla="*/ 413 w 829"/>
              <a:gd name="T71" fmla="*/ 820 h 906"/>
              <a:gd name="T72" fmla="*/ 424 w 829"/>
              <a:gd name="T73" fmla="*/ 796 h 906"/>
              <a:gd name="T74" fmla="*/ 380 w 829"/>
              <a:gd name="T75" fmla="*/ 748 h 906"/>
              <a:gd name="T76" fmla="*/ 450 w 829"/>
              <a:gd name="T77" fmla="*/ 764 h 906"/>
              <a:gd name="T78" fmla="*/ 398 w 829"/>
              <a:gd name="T79" fmla="*/ 754 h 906"/>
              <a:gd name="T80" fmla="*/ 438 w 829"/>
              <a:gd name="T81" fmla="*/ 780 h 906"/>
              <a:gd name="T82" fmla="*/ 476 w 829"/>
              <a:gd name="T83" fmla="*/ 476 h 906"/>
              <a:gd name="T84" fmla="*/ 278 w 829"/>
              <a:gd name="T85" fmla="*/ 665 h 906"/>
              <a:gd name="T86" fmla="*/ 80 w 829"/>
              <a:gd name="T87" fmla="*/ 476 h 906"/>
              <a:gd name="T88" fmla="*/ 129 w 829"/>
              <a:gd name="T89" fmla="*/ 336 h 906"/>
              <a:gd name="T90" fmla="*/ 278 w 829"/>
              <a:gd name="T91" fmla="*/ 268 h 906"/>
              <a:gd name="T92" fmla="*/ 427 w 829"/>
              <a:gd name="T93" fmla="*/ 336 h 906"/>
              <a:gd name="T94" fmla="*/ 476 w 829"/>
              <a:gd name="T95" fmla="*/ 476 h 906"/>
              <a:gd name="T96" fmla="*/ 379 w 829"/>
              <a:gd name="T97" fmla="*/ 385 h 906"/>
              <a:gd name="T98" fmla="*/ 290 w 829"/>
              <a:gd name="T99" fmla="*/ 555 h 906"/>
              <a:gd name="T100" fmla="*/ 290 w 829"/>
              <a:gd name="T101" fmla="*/ 294 h 906"/>
              <a:gd name="T102" fmla="*/ 290 w 829"/>
              <a:gd name="T103" fmla="*/ 399 h 906"/>
              <a:gd name="T104" fmla="*/ 290 w 829"/>
              <a:gd name="T105" fmla="*/ 531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9" h="905">
                <a:moveTo>
                  <a:pt x="826" y="148"/>
                </a:moveTo>
                <a:cubicBezTo>
                  <a:pt x="680" y="796"/>
                  <a:pt x="680" y="796"/>
                  <a:pt x="680" y="796"/>
                </a:cubicBezTo>
                <a:cubicBezTo>
                  <a:pt x="676" y="812"/>
                  <a:pt x="660" y="822"/>
                  <a:pt x="645" y="818"/>
                </a:cubicBezTo>
                <a:cubicBezTo>
                  <a:pt x="590" y="806"/>
                  <a:pt x="590" y="806"/>
                  <a:pt x="590" y="806"/>
                </a:cubicBezTo>
                <a:cubicBezTo>
                  <a:pt x="590" y="201"/>
                  <a:pt x="590" y="201"/>
                  <a:pt x="590" y="201"/>
                </a:cubicBezTo>
                <a:cubicBezTo>
                  <a:pt x="590" y="173"/>
                  <a:pt x="567" y="150"/>
                  <a:pt x="538" y="150"/>
                </a:cubicBezTo>
                <a:cubicBezTo>
                  <a:pt x="255" y="150"/>
                  <a:pt x="255" y="150"/>
                  <a:pt x="255" y="150"/>
                </a:cubicBezTo>
                <a:cubicBezTo>
                  <a:pt x="283" y="26"/>
                  <a:pt x="283" y="26"/>
                  <a:pt x="283" y="26"/>
                </a:cubicBezTo>
                <a:cubicBezTo>
                  <a:pt x="286" y="10"/>
                  <a:pt x="302" y="0"/>
                  <a:pt x="318" y="4"/>
                </a:cubicBezTo>
                <a:cubicBezTo>
                  <a:pt x="804" y="113"/>
                  <a:pt x="804" y="113"/>
                  <a:pt x="804" y="113"/>
                </a:cubicBezTo>
                <a:cubicBezTo>
                  <a:pt x="819" y="117"/>
                  <a:pt x="829" y="132"/>
                  <a:pt x="826" y="148"/>
                </a:cubicBezTo>
                <a:close/>
                <a:moveTo>
                  <a:pt x="192" y="454"/>
                </a:moveTo>
                <a:cubicBezTo>
                  <a:pt x="266" y="454"/>
                  <a:pt x="266" y="454"/>
                  <a:pt x="266" y="454"/>
                </a:cubicBezTo>
                <a:cubicBezTo>
                  <a:pt x="266" y="399"/>
                  <a:pt x="266" y="399"/>
                  <a:pt x="266" y="399"/>
                </a:cubicBezTo>
                <a:cubicBezTo>
                  <a:pt x="243" y="399"/>
                  <a:pt x="221" y="396"/>
                  <a:pt x="200" y="391"/>
                </a:cubicBezTo>
                <a:cubicBezTo>
                  <a:pt x="195" y="411"/>
                  <a:pt x="193" y="432"/>
                  <a:pt x="192" y="454"/>
                </a:cubicBezTo>
                <a:close/>
                <a:moveTo>
                  <a:pt x="192" y="478"/>
                </a:moveTo>
                <a:cubicBezTo>
                  <a:pt x="266" y="478"/>
                  <a:pt x="266" y="478"/>
                  <a:pt x="266" y="478"/>
                </a:cubicBezTo>
                <a:cubicBezTo>
                  <a:pt x="266" y="531"/>
                  <a:pt x="266" y="531"/>
                  <a:pt x="266" y="531"/>
                </a:cubicBezTo>
                <a:cubicBezTo>
                  <a:pt x="243" y="532"/>
                  <a:pt x="221" y="534"/>
                  <a:pt x="200" y="539"/>
                </a:cubicBezTo>
                <a:cubicBezTo>
                  <a:pt x="195" y="520"/>
                  <a:pt x="193" y="499"/>
                  <a:pt x="192" y="478"/>
                </a:cubicBezTo>
                <a:close/>
                <a:moveTo>
                  <a:pt x="266" y="294"/>
                </a:moveTo>
                <a:cubicBezTo>
                  <a:pt x="266" y="375"/>
                  <a:pt x="266" y="375"/>
                  <a:pt x="266" y="375"/>
                </a:cubicBezTo>
                <a:cubicBezTo>
                  <a:pt x="246" y="374"/>
                  <a:pt x="226" y="372"/>
                  <a:pt x="207" y="368"/>
                </a:cubicBezTo>
                <a:cubicBezTo>
                  <a:pt x="221" y="328"/>
                  <a:pt x="243" y="301"/>
                  <a:pt x="266" y="294"/>
                </a:cubicBezTo>
                <a:close/>
                <a:moveTo>
                  <a:pt x="183" y="569"/>
                </a:moveTo>
                <a:cubicBezTo>
                  <a:pt x="191" y="592"/>
                  <a:pt x="201" y="612"/>
                  <a:pt x="213" y="628"/>
                </a:cubicBezTo>
                <a:cubicBezTo>
                  <a:pt x="189" y="618"/>
                  <a:pt x="167" y="603"/>
                  <a:pt x="150" y="584"/>
                </a:cubicBezTo>
                <a:cubicBezTo>
                  <a:pt x="159" y="578"/>
                  <a:pt x="171" y="573"/>
                  <a:pt x="183" y="569"/>
                </a:cubicBezTo>
                <a:close/>
                <a:moveTo>
                  <a:pt x="207" y="563"/>
                </a:moveTo>
                <a:cubicBezTo>
                  <a:pt x="226" y="558"/>
                  <a:pt x="245" y="556"/>
                  <a:pt x="266" y="555"/>
                </a:cubicBezTo>
                <a:cubicBezTo>
                  <a:pt x="266" y="639"/>
                  <a:pt x="266" y="639"/>
                  <a:pt x="266" y="639"/>
                </a:cubicBezTo>
                <a:cubicBezTo>
                  <a:pt x="242" y="631"/>
                  <a:pt x="221" y="604"/>
                  <a:pt x="207" y="563"/>
                </a:cubicBezTo>
                <a:close/>
                <a:moveTo>
                  <a:pt x="176" y="546"/>
                </a:moveTo>
                <a:cubicBezTo>
                  <a:pt x="161" y="551"/>
                  <a:pt x="147" y="557"/>
                  <a:pt x="134" y="564"/>
                </a:cubicBezTo>
                <a:cubicBezTo>
                  <a:pt x="117" y="539"/>
                  <a:pt x="106" y="509"/>
                  <a:pt x="104" y="478"/>
                </a:cubicBezTo>
                <a:cubicBezTo>
                  <a:pt x="168" y="478"/>
                  <a:pt x="168" y="478"/>
                  <a:pt x="168" y="478"/>
                </a:cubicBezTo>
                <a:cubicBezTo>
                  <a:pt x="168" y="502"/>
                  <a:pt x="171" y="524"/>
                  <a:pt x="176" y="546"/>
                </a:cubicBezTo>
                <a:close/>
                <a:moveTo>
                  <a:pt x="184" y="361"/>
                </a:moveTo>
                <a:cubicBezTo>
                  <a:pt x="172" y="357"/>
                  <a:pt x="161" y="352"/>
                  <a:pt x="151" y="347"/>
                </a:cubicBezTo>
                <a:cubicBezTo>
                  <a:pt x="168" y="329"/>
                  <a:pt x="189" y="314"/>
                  <a:pt x="213" y="305"/>
                </a:cubicBezTo>
                <a:cubicBezTo>
                  <a:pt x="201" y="320"/>
                  <a:pt x="191" y="339"/>
                  <a:pt x="184" y="361"/>
                </a:cubicBezTo>
                <a:close/>
                <a:moveTo>
                  <a:pt x="155" y="758"/>
                </a:moveTo>
                <a:cubicBezTo>
                  <a:pt x="157" y="760"/>
                  <a:pt x="158" y="763"/>
                  <a:pt x="158" y="767"/>
                </a:cubicBezTo>
                <a:cubicBezTo>
                  <a:pt x="158" y="770"/>
                  <a:pt x="158" y="772"/>
                  <a:pt x="156" y="774"/>
                </a:cubicBezTo>
                <a:cubicBezTo>
                  <a:pt x="155" y="777"/>
                  <a:pt x="152" y="778"/>
                  <a:pt x="150" y="779"/>
                </a:cubicBezTo>
                <a:cubicBezTo>
                  <a:pt x="147" y="780"/>
                  <a:pt x="142" y="781"/>
                  <a:pt x="134" y="781"/>
                </a:cubicBezTo>
                <a:cubicBezTo>
                  <a:pt x="123" y="781"/>
                  <a:pt x="123" y="781"/>
                  <a:pt x="123" y="781"/>
                </a:cubicBezTo>
                <a:cubicBezTo>
                  <a:pt x="123" y="753"/>
                  <a:pt x="123" y="753"/>
                  <a:pt x="123" y="753"/>
                </a:cubicBezTo>
                <a:cubicBezTo>
                  <a:pt x="133" y="753"/>
                  <a:pt x="133" y="753"/>
                  <a:pt x="133" y="753"/>
                </a:cubicBezTo>
                <a:cubicBezTo>
                  <a:pt x="140" y="753"/>
                  <a:pt x="145" y="753"/>
                  <a:pt x="147" y="753"/>
                </a:cubicBezTo>
                <a:cubicBezTo>
                  <a:pt x="150" y="754"/>
                  <a:pt x="153" y="755"/>
                  <a:pt x="155" y="758"/>
                </a:cubicBezTo>
                <a:close/>
                <a:moveTo>
                  <a:pt x="168" y="454"/>
                </a:moveTo>
                <a:cubicBezTo>
                  <a:pt x="104" y="454"/>
                  <a:pt x="104" y="454"/>
                  <a:pt x="104" y="454"/>
                </a:cubicBezTo>
                <a:cubicBezTo>
                  <a:pt x="106" y="423"/>
                  <a:pt x="117" y="393"/>
                  <a:pt x="135" y="367"/>
                </a:cubicBezTo>
                <a:cubicBezTo>
                  <a:pt x="148" y="374"/>
                  <a:pt x="162" y="380"/>
                  <a:pt x="177" y="385"/>
                </a:cubicBezTo>
                <a:cubicBezTo>
                  <a:pt x="171" y="407"/>
                  <a:pt x="168" y="430"/>
                  <a:pt x="168" y="454"/>
                </a:cubicBezTo>
                <a:close/>
                <a:moveTo>
                  <a:pt x="224" y="759"/>
                </a:moveTo>
                <a:cubicBezTo>
                  <a:pt x="238" y="796"/>
                  <a:pt x="238" y="796"/>
                  <a:pt x="238" y="796"/>
                </a:cubicBezTo>
                <a:cubicBezTo>
                  <a:pt x="211" y="796"/>
                  <a:pt x="211" y="796"/>
                  <a:pt x="211" y="796"/>
                </a:cubicBezTo>
                <a:lnTo>
                  <a:pt x="224" y="759"/>
                </a:lnTo>
                <a:close/>
                <a:moveTo>
                  <a:pt x="373" y="569"/>
                </a:moveTo>
                <a:cubicBezTo>
                  <a:pt x="385" y="573"/>
                  <a:pt x="396" y="578"/>
                  <a:pt x="406" y="584"/>
                </a:cubicBezTo>
                <a:cubicBezTo>
                  <a:pt x="389" y="603"/>
                  <a:pt x="367" y="618"/>
                  <a:pt x="343" y="628"/>
                </a:cubicBezTo>
                <a:cubicBezTo>
                  <a:pt x="355" y="612"/>
                  <a:pt x="365" y="592"/>
                  <a:pt x="373" y="569"/>
                </a:cubicBezTo>
                <a:close/>
                <a:moveTo>
                  <a:pt x="388" y="478"/>
                </a:moveTo>
                <a:cubicBezTo>
                  <a:pt x="452" y="478"/>
                  <a:pt x="452" y="478"/>
                  <a:pt x="452" y="478"/>
                </a:cubicBezTo>
                <a:cubicBezTo>
                  <a:pt x="450" y="509"/>
                  <a:pt x="439" y="539"/>
                  <a:pt x="422" y="564"/>
                </a:cubicBezTo>
                <a:cubicBezTo>
                  <a:pt x="409" y="557"/>
                  <a:pt x="395" y="551"/>
                  <a:pt x="380" y="546"/>
                </a:cubicBezTo>
                <a:cubicBezTo>
                  <a:pt x="385" y="524"/>
                  <a:pt x="388" y="502"/>
                  <a:pt x="388" y="478"/>
                </a:cubicBezTo>
                <a:close/>
                <a:moveTo>
                  <a:pt x="372" y="361"/>
                </a:moveTo>
                <a:cubicBezTo>
                  <a:pt x="365" y="339"/>
                  <a:pt x="355" y="320"/>
                  <a:pt x="343" y="305"/>
                </a:cubicBezTo>
                <a:cubicBezTo>
                  <a:pt x="366" y="314"/>
                  <a:pt x="388" y="329"/>
                  <a:pt x="405" y="347"/>
                </a:cubicBezTo>
                <a:cubicBezTo>
                  <a:pt x="395" y="352"/>
                  <a:pt x="384" y="357"/>
                  <a:pt x="372" y="361"/>
                </a:cubicBezTo>
                <a:close/>
                <a:moveTo>
                  <a:pt x="527" y="183"/>
                </a:moveTo>
                <a:cubicBezTo>
                  <a:pt x="29" y="183"/>
                  <a:pt x="29" y="183"/>
                  <a:pt x="29" y="183"/>
                </a:cubicBezTo>
                <a:cubicBezTo>
                  <a:pt x="13" y="183"/>
                  <a:pt x="0" y="196"/>
                  <a:pt x="0" y="212"/>
                </a:cubicBezTo>
                <a:cubicBezTo>
                  <a:pt x="0" y="876"/>
                  <a:pt x="0" y="876"/>
                  <a:pt x="0" y="876"/>
                </a:cubicBezTo>
                <a:cubicBezTo>
                  <a:pt x="0" y="893"/>
                  <a:pt x="13" y="906"/>
                  <a:pt x="29" y="906"/>
                </a:cubicBezTo>
                <a:cubicBezTo>
                  <a:pt x="527" y="906"/>
                  <a:pt x="527" y="906"/>
                  <a:pt x="527" y="906"/>
                </a:cubicBezTo>
                <a:cubicBezTo>
                  <a:pt x="543" y="906"/>
                  <a:pt x="556" y="893"/>
                  <a:pt x="556" y="876"/>
                </a:cubicBezTo>
                <a:cubicBezTo>
                  <a:pt x="556" y="212"/>
                  <a:pt x="556" y="212"/>
                  <a:pt x="556" y="212"/>
                </a:cubicBezTo>
                <a:cubicBezTo>
                  <a:pt x="556" y="196"/>
                  <a:pt x="543" y="183"/>
                  <a:pt x="527" y="183"/>
                </a:cubicBezTo>
                <a:close/>
                <a:moveTo>
                  <a:pt x="167" y="791"/>
                </a:moveTo>
                <a:cubicBezTo>
                  <a:pt x="164" y="794"/>
                  <a:pt x="160" y="795"/>
                  <a:pt x="157" y="796"/>
                </a:cubicBezTo>
                <a:cubicBezTo>
                  <a:pt x="152" y="797"/>
                  <a:pt x="145" y="798"/>
                  <a:pt x="136" y="798"/>
                </a:cubicBezTo>
                <a:cubicBezTo>
                  <a:pt x="123" y="798"/>
                  <a:pt x="123" y="798"/>
                  <a:pt x="123" y="798"/>
                </a:cubicBezTo>
                <a:cubicBezTo>
                  <a:pt x="123" y="835"/>
                  <a:pt x="123" y="835"/>
                  <a:pt x="123" y="835"/>
                </a:cubicBezTo>
                <a:cubicBezTo>
                  <a:pt x="103" y="835"/>
                  <a:pt x="103" y="835"/>
                  <a:pt x="103" y="835"/>
                </a:cubicBezTo>
                <a:cubicBezTo>
                  <a:pt x="103" y="736"/>
                  <a:pt x="103" y="736"/>
                  <a:pt x="103" y="736"/>
                </a:cubicBezTo>
                <a:cubicBezTo>
                  <a:pt x="135" y="736"/>
                  <a:pt x="135" y="736"/>
                  <a:pt x="135" y="736"/>
                </a:cubicBezTo>
                <a:cubicBezTo>
                  <a:pt x="147" y="736"/>
                  <a:pt x="155" y="736"/>
                  <a:pt x="159" y="737"/>
                </a:cubicBezTo>
                <a:cubicBezTo>
                  <a:pt x="165" y="739"/>
                  <a:pt x="169" y="742"/>
                  <a:pt x="173" y="747"/>
                </a:cubicBezTo>
                <a:cubicBezTo>
                  <a:pt x="177" y="752"/>
                  <a:pt x="179" y="758"/>
                  <a:pt x="179" y="766"/>
                </a:cubicBezTo>
                <a:cubicBezTo>
                  <a:pt x="179" y="772"/>
                  <a:pt x="178" y="778"/>
                  <a:pt x="176" y="782"/>
                </a:cubicBezTo>
                <a:cubicBezTo>
                  <a:pt x="173" y="786"/>
                  <a:pt x="171" y="789"/>
                  <a:pt x="167" y="791"/>
                </a:cubicBezTo>
                <a:close/>
                <a:moveTo>
                  <a:pt x="253" y="835"/>
                </a:moveTo>
                <a:cubicBezTo>
                  <a:pt x="244" y="812"/>
                  <a:pt x="244" y="812"/>
                  <a:pt x="244" y="812"/>
                </a:cubicBezTo>
                <a:cubicBezTo>
                  <a:pt x="204" y="812"/>
                  <a:pt x="204" y="812"/>
                  <a:pt x="204" y="812"/>
                </a:cubicBezTo>
                <a:cubicBezTo>
                  <a:pt x="196" y="835"/>
                  <a:pt x="196" y="835"/>
                  <a:pt x="196" y="835"/>
                </a:cubicBezTo>
                <a:cubicBezTo>
                  <a:pt x="175" y="835"/>
                  <a:pt x="175" y="835"/>
                  <a:pt x="175" y="835"/>
                </a:cubicBezTo>
                <a:cubicBezTo>
                  <a:pt x="214" y="736"/>
                  <a:pt x="214" y="736"/>
                  <a:pt x="214" y="736"/>
                </a:cubicBezTo>
                <a:cubicBezTo>
                  <a:pt x="235" y="736"/>
                  <a:pt x="235" y="736"/>
                  <a:pt x="235" y="736"/>
                </a:cubicBezTo>
                <a:cubicBezTo>
                  <a:pt x="274" y="835"/>
                  <a:pt x="274" y="835"/>
                  <a:pt x="274" y="835"/>
                </a:cubicBezTo>
                <a:lnTo>
                  <a:pt x="253" y="835"/>
                </a:lnTo>
                <a:close/>
                <a:moveTo>
                  <a:pt x="356" y="822"/>
                </a:moveTo>
                <a:cubicBezTo>
                  <a:pt x="353" y="827"/>
                  <a:pt x="348" y="831"/>
                  <a:pt x="342" y="833"/>
                </a:cubicBezTo>
                <a:cubicBezTo>
                  <a:pt x="337" y="836"/>
                  <a:pt x="330" y="837"/>
                  <a:pt x="321" y="837"/>
                </a:cubicBezTo>
                <a:cubicBezTo>
                  <a:pt x="308" y="837"/>
                  <a:pt x="299" y="834"/>
                  <a:pt x="292" y="828"/>
                </a:cubicBezTo>
                <a:cubicBezTo>
                  <a:pt x="285" y="822"/>
                  <a:pt x="281" y="814"/>
                  <a:pt x="280" y="803"/>
                </a:cubicBezTo>
                <a:cubicBezTo>
                  <a:pt x="299" y="801"/>
                  <a:pt x="299" y="801"/>
                  <a:pt x="299" y="801"/>
                </a:cubicBezTo>
                <a:cubicBezTo>
                  <a:pt x="301" y="807"/>
                  <a:pt x="303" y="812"/>
                  <a:pt x="307" y="815"/>
                </a:cubicBezTo>
                <a:cubicBezTo>
                  <a:pt x="310" y="818"/>
                  <a:pt x="315" y="820"/>
                  <a:pt x="321" y="820"/>
                </a:cubicBezTo>
                <a:cubicBezTo>
                  <a:pt x="328" y="820"/>
                  <a:pt x="332" y="818"/>
                  <a:pt x="336" y="816"/>
                </a:cubicBezTo>
                <a:cubicBezTo>
                  <a:pt x="339" y="813"/>
                  <a:pt x="341" y="810"/>
                  <a:pt x="341" y="806"/>
                </a:cubicBezTo>
                <a:cubicBezTo>
                  <a:pt x="341" y="804"/>
                  <a:pt x="340" y="802"/>
                  <a:pt x="339" y="800"/>
                </a:cubicBezTo>
                <a:cubicBezTo>
                  <a:pt x="337" y="799"/>
                  <a:pt x="335" y="797"/>
                  <a:pt x="331" y="796"/>
                </a:cubicBezTo>
                <a:cubicBezTo>
                  <a:pt x="329" y="795"/>
                  <a:pt x="324" y="794"/>
                  <a:pt x="315" y="792"/>
                </a:cubicBezTo>
                <a:cubicBezTo>
                  <a:pt x="305" y="789"/>
                  <a:pt x="297" y="786"/>
                  <a:pt x="293" y="782"/>
                </a:cubicBezTo>
                <a:cubicBezTo>
                  <a:pt x="287" y="776"/>
                  <a:pt x="284" y="770"/>
                  <a:pt x="284" y="762"/>
                </a:cubicBezTo>
                <a:cubicBezTo>
                  <a:pt x="284" y="757"/>
                  <a:pt x="285" y="752"/>
                  <a:pt x="288" y="748"/>
                </a:cubicBezTo>
                <a:cubicBezTo>
                  <a:pt x="291" y="743"/>
                  <a:pt x="295" y="740"/>
                  <a:pt x="300" y="738"/>
                </a:cubicBezTo>
                <a:cubicBezTo>
                  <a:pt x="306" y="735"/>
                  <a:pt x="312" y="734"/>
                  <a:pt x="320" y="734"/>
                </a:cubicBezTo>
                <a:cubicBezTo>
                  <a:pt x="332" y="734"/>
                  <a:pt x="342" y="737"/>
                  <a:pt x="348" y="742"/>
                </a:cubicBezTo>
                <a:cubicBezTo>
                  <a:pt x="354" y="748"/>
                  <a:pt x="357" y="755"/>
                  <a:pt x="358" y="764"/>
                </a:cubicBezTo>
                <a:cubicBezTo>
                  <a:pt x="338" y="765"/>
                  <a:pt x="338" y="765"/>
                  <a:pt x="338" y="765"/>
                </a:cubicBezTo>
                <a:cubicBezTo>
                  <a:pt x="337" y="760"/>
                  <a:pt x="335" y="756"/>
                  <a:pt x="332" y="754"/>
                </a:cubicBezTo>
                <a:cubicBezTo>
                  <a:pt x="329" y="752"/>
                  <a:pt x="325" y="751"/>
                  <a:pt x="320" y="751"/>
                </a:cubicBezTo>
                <a:cubicBezTo>
                  <a:pt x="314" y="751"/>
                  <a:pt x="309" y="752"/>
                  <a:pt x="306" y="754"/>
                </a:cubicBezTo>
                <a:cubicBezTo>
                  <a:pt x="304" y="756"/>
                  <a:pt x="303" y="758"/>
                  <a:pt x="303" y="760"/>
                </a:cubicBezTo>
                <a:cubicBezTo>
                  <a:pt x="303" y="763"/>
                  <a:pt x="304" y="765"/>
                  <a:pt x="306" y="767"/>
                </a:cubicBezTo>
                <a:cubicBezTo>
                  <a:pt x="308" y="769"/>
                  <a:pt x="314" y="771"/>
                  <a:pt x="324" y="773"/>
                </a:cubicBezTo>
                <a:cubicBezTo>
                  <a:pt x="334" y="775"/>
                  <a:pt x="341" y="778"/>
                  <a:pt x="346" y="780"/>
                </a:cubicBezTo>
                <a:cubicBezTo>
                  <a:pt x="350" y="783"/>
                  <a:pt x="354" y="786"/>
                  <a:pt x="357" y="790"/>
                </a:cubicBezTo>
                <a:cubicBezTo>
                  <a:pt x="359" y="795"/>
                  <a:pt x="361" y="800"/>
                  <a:pt x="361" y="806"/>
                </a:cubicBezTo>
                <a:cubicBezTo>
                  <a:pt x="361" y="812"/>
                  <a:pt x="359" y="817"/>
                  <a:pt x="356" y="822"/>
                </a:cubicBezTo>
                <a:close/>
                <a:moveTo>
                  <a:pt x="448" y="822"/>
                </a:moveTo>
                <a:cubicBezTo>
                  <a:pt x="445" y="827"/>
                  <a:pt x="441" y="831"/>
                  <a:pt x="435" y="833"/>
                </a:cubicBezTo>
                <a:cubicBezTo>
                  <a:pt x="429" y="836"/>
                  <a:pt x="422" y="837"/>
                  <a:pt x="413" y="837"/>
                </a:cubicBezTo>
                <a:cubicBezTo>
                  <a:pt x="401" y="837"/>
                  <a:pt x="391" y="834"/>
                  <a:pt x="384" y="828"/>
                </a:cubicBezTo>
                <a:cubicBezTo>
                  <a:pt x="378" y="822"/>
                  <a:pt x="374" y="814"/>
                  <a:pt x="372" y="803"/>
                </a:cubicBezTo>
                <a:cubicBezTo>
                  <a:pt x="392" y="801"/>
                  <a:pt x="392" y="801"/>
                  <a:pt x="392" y="801"/>
                </a:cubicBezTo>
                <a:cubicBezTo>
                  <a:pt x="393" y="807"/>
                  <a:pt x="395" y="812"/>
                  <a:pt x="399" y="815"/>
                </a:cubicBezTo>
                <a:cubicBezTo>
                  <a:pt x="403" y="818"/>
                  <a:pt x="407" y="820"/>
                  <a:pt x="413" y="820"/>
                </a:cubicBezTo>
                <a:cubicBezTo>
                  <a:pt x="420" y="820"/>
                  <a:pt x="425" y="818"/>
                  <a:pt x="428" y="816"/>
                </a:cubicBezTo>
                <a:cubicBezTo>
                  <a:pt x="431" y="813"/>
                  <a:pt x="433" y="810"/>
                  <a:pt x="433" y="806"/>
                </a:cubicBezTo>
                <a:cubicBezTo>
                  <a:pt x="433" y="804"/>
                  <a:pt x="432" y="802"/>
                  <a:pt x="431" y="800"/>
                </a:cubicBezTo>
                <a:cubicBezTo>
                  <a:pt x="429" y="799"/>
                  <a:pt x="427" y="797"/>
                  <a:pt x="424" y="796"/>
                </a:cubicBezTo>
                <a:cubicBezTo>
                  <a:pt x="421" y="795"/>
                  <a:pt x="416" y="794"/>
                  <a:pt x="408" y="792"/>
                </a:cubicBezTo>
                <a:cubicBezTo>
                  <a:pt x="397" y="789"/>
                  <a:pt x="389" y="786"/>
                  <a:pt x="385" y="782"/>
                </a:cubicBezTo>
                <a:cubicBezTo>
                  <a:pt x="379" y="776"/>
                  <a:pt x="376" y="770"/>
                  <a:pt x="376" y="762"/>
                </a:cubicBezTo>
                <a:cubicBezTo>
                  <a:pt x="376" y="757"/>
                  <a:pt x="377" y="752"/>
                  <a:pt x="380" y="748"/>
                </a:cubicBezTo>
                <a:cubicBezTo>
                  <a:pt x="383" y="743"/>
                  <a:pt x="387" y="740"/>
                  <a:pt x="393" y="738"/>
                </a:cubicBezTo>
                <a:cubicBezTo>
                  <a:pt x="398" y="735"/>
                  <a:pt x="404" y="734"/>
                  <a:pt x="412" y="734"/>
                </a:cubicBezTo>
                <a:cubicBezTo>
                  <a:pt x="425" y="734"/>
                  <a:pt x="434" y="737"/>
                  <a:pt x="440" y="742"/>
                </a:cubicBezTo>
                <a:cubicBezTo>
                  <a:pt x="446" y="748"/>
                  <a:pt x="450" y="755"/>
                  <a:pt x="450" y="764"/>
                </a:cubicBezTo>
                <a:cubicBezTo>
                  <a:pt x="430" y="765"/>
                  <a:pt x="430" y="765"/>
                  <a:pt x="430" y="765"/>
                </a:cubicBezTo>
                <a:cubicBezTo>
                  <a:pt x="429" y="760"/>
                  <a:pt x="427" y="756"/>
                  <a:pt x="425" y="754"/>
                </a:cubicBezTo>
                <a:cubicBezTo>
                  <a:pt x="422" y="752"/>
                  <a:pt x="418" y="751"/>
                  <a:pt x="412" y="751"/>
                </a:cubicBezTo>
                <a:cubicBezTo>
                  <a:pt x="406" y="751"/>
                  <a:pt x="402" y="752"/>
                  <a:pt x="398" y="754"/>
                </a:cubicBezTo>
                <a:cubicBezTo>
                  <a:pt x="396" y="756"/>
                  <a:pt x="395" y="758"/>
                  <a:pt x="395" y="760"/>
                </a:cubicBezTo>
                <a:cubicBezTo>
                  <a:pt x="395" y="763"/>
                  <a:pt x="396" y="765"/>
                  <a:pt x="398" y="767"/>
                </a:cubicBezTo>
                <a:cubicBezTo>
                  <a:pt x="401" y="769"/>
                  <a:pt x="407" y="771"/>
                  <a:pt x="416" y="773"/>
                </a:cubicBezTo>
                <a:cubicBezTo>
                  <a:pt x="426" y="775"/>
                  <a:pt x="433" y="778"/>
                  <a:pt x="438" y="780"/>
                </a:cubicBezTo>
                <a:cubicBezTo>
                  <a:pt x="443" y="783"/>
                  <a:pt x="446" y="786"/>
                  <a:pt x="449" y="790"/>
                </a:cubicBezTo>
                <a:cubicBezTo>
                  <a:pt x="452" y="795"/>
                  <a:pt x="453" y="800"/>
                  <a:pt x="453" y="806"/>
                </a:cubicBezTo>
                <a:cubicBezTo>
                  <a:pt x="453" y="812"/>
                  <a:pt x="451" y="817"/>
                  <a:pt x="448" y="822"/>
                </a:cubicBezTo>
                <a:close/>
                <a:moveTo>
                  <a:pt x="476" y="476"/>
                </a:moveTo>
                <a:cubicBezTo>
                  <a:pt x="474" y="513"/>
                  <a:pt x="462" y="549"/>
                  <a:pt x="441" y="580"/>
                </a:cubicBezTo>
                <a:cubicBezTo>
                  <a:pt x="437" y="585"/>
                  <a:pt x="433" y="590"/>
                  <a:pt x="428" y="595"/>
                </a:cubicBezTo>
                <a:cubicBezTo>
                  <a:pt x="393" y="637"/>
                  <a:pt x="342" y="662"/>
                  <a:pt x="288" y="664"/>
                </a:cubicBezTo>
                <a:cubicBezTo>
                  <a:pt x="284" y="665"/>
                  <a:pt x="281" y="665"/>
                  <a:pt x="278" y="665"/>
                </a:cubicBezTo>
                <a:cubicBezTo>
                  <a:pt x="275" y="665"/>
                  <a:pt x="272" y="665"/>
                  <a:pt x="268" y="664"/>
                </a:cubicBezTo>
                <a:cubicBezTo>
                  <a:pt x="214" y="662"/>
                  <a:pt x="163" y="637"/>
                  <a:pt x="128" y="595"/>
                </a:cubicBezTo>
                <a:cubicBezTo>
                  <a:pt x="123" y="590"/>
                  <a:pt x="119" y="585"/>
                  <a:pt x="115" y="580"/>
                </a:cubicBezTo>
                <a:cubicBezTo>
                  <a:pt x="94" y="549"/>
                  <a:pt x="82" y="513"/>
                  <a:pt x="80" y="476"/>
                </a:cubicBezTo>
                <a:cubicBezTo>
                  <a:pt x="80" y="473"/>
                  <a:pt x="80" y="469"/>
                  <a:pt x="80" y="466"/>
                </a:cubicBezTo>
                <a:cubicBezTo>
                  <a:pt x="80" y="463"/>
                  <a:pt x="80" y="460"/>
                  <a:pt x="80" y="456"/>
                </a:cubicBezTo>
                <a:cubicBezTo>
                  <a:pt x="82" y="419"/>
                  <a:pt x="94" y="382"/>
                  <a:pt x="117" y="351"/>
                </a:cubicBezTo>
                <a:cubicBezTo>
                  <a:pt x="120" y="346"/>
                  <a:pt x="124" y="341"/>
                  <a:pt x="129" y="336"/>
                </a:cubicBezTo>
                <a:cubicBezTo>
                  <a:pt x="165" y="295"/>
                  <a:pt x="214" y="271"/>
                  <a:pt x="268" y="268"/>
                </a:cubicBezTo>
                <a:cubicBezTo>
                  <a:pt x="271" y="268"/>
                  <a:pt x="271" y="268"/>
                  <a:pt x="271" y="268"/>
                </a:cubicBezTo>
                <a:cubicBezTo>
                  <a:pt x="271" y="268"/>
                  <a:pt x="271" y="268"/>
                  <a:pt x="271" y="268"/>
                </a:cubicBezTo>
                <a:cubicBezTo>
                  <a:pt x="273" y="268"/>
                  <a:pt x="276" y="268"/>
                  <a:pt x="278" y="268"/>
                </a:cubicBezTo>
                <a:cubicBezTo>
                  <a:pt x="280" y="268"/>
                  <a:pt x="283" y="268"/>
                  <a:pt x="285" y="268"/>
                </a:cubicBezTo>
                <a:cubicBezTo>
                  <a:pt x="285" y="268"/>
                  <a:pt x="285" y="268"/>
                  <a:pt x="285" y="268"/>
                </a:cubicBezTo>
                <a:cubicBezTo>
                  <a:pt x="288" y="268"/>
                  <a:pt x="288" y="268"/>
                  <a:pt x="288" y="268"/>
                </a:cubicBezTo>
                <a:cubicBezTo>
                  <a:pt x="342" y="271"/>
                  <a:pt x="391" y="295"/>
                  <a:pt x="427" y="336"/>
                </a:cubicBezTo>
                <a:cubicBezTo>
                  <a:pt x="431" y="341"/>
                  <a:pt x="436" y="346"/>
                  <a:pt x="439" y="351"/>
                </a:cubicBezTo>
                <a:cubicBezTo>
                  <a:pt x="462" y="382"/>
                  <a:pt x="474" y="419"/>
                  <a:pt x="476" y="456"/>
                </a:cubicBezTo>
                <a:cubicBezTo>
                  <a:pt x="476" y="460"/>
                  <a:pt x="476" y="463"/>
                  <a:pt x="476" y="466"/>
                </a:cubicBezTo>
                <a:cubicBezTo>
                  <a:pt x="476" y="469"/>
                  <a:pt x="476" y="473"/>
                  <a:pt x="476" y="476"/>
                </a:cubicBezTo>
                <a:close/>
                <a:moveTo>
                  <a:pt x="421" y="367"/>
                </a:moveTo>
                <a:cubicBezTo>
                  <a:pt x="439" y="393"/>
                  <a:pt x="450" y="423"/>
                  <a:pt x="452" y="454"/>
                </a:cubicBezTo>
                <a:cubicBezTo>
                  <a:pt x="388" y="454"/>
                  <a:pt x="388" y="454"/>
                  <a:pt x="388" y="454"/>
                </a:cubicBezTo>
                <a:cubicBezTo>
                  <a:pt x="388" y="430"/>
                  <a:pt x="385" y="407"/>
                  <a:pt x="379" y="385"/>
                </a:cubicBezTo>
                <a:cubicBezTo>
                  <a:pt x="394" y="380"/>
                  <a:pt x="408" y="374"/>
                  <a:pt x="421" y="367"/>
                </a:cubicBezTo>
                <a:close/>
                <a:moveTo>
                  <a:pt x="349" y="563"/>
                </a:moveTo>
                <a:cubicBezTo>
                  <a:pt x="335" y="604"/>
                  <a:pt x="314" y="631"/>
                  <a:pt x="290" y="639"/>
                </a:cubicBezTo>
                <a:cubicBezTo>
                  <a:pt x="290" y="555"/>
                  <a:pt x="290" y="555"/>
                  <a:pt x="290" y="555"/>
                </a:cubicBezTo>
                <a:cubicBezTo>
                  <a:pt x="311" y="556"/>
                  <a:pt x="330" y="558"/>
                  <a:pt x="349" y="563"/>
                </a:cubicBezTo>
                <a:close/>
                <a:moveTo>
                  <a:pt x="349" y="368"/>
                </a:moveTo>
                <a:cubicBezTo>
                  <a:pt x="330" y="372"/>
                  <a:pt x="310" y="374"/>
                  <a:pt x="290" y="375"/>
                </a:cubicBezTo>
                <a:cubicBezTo>
                  <a:pt x="290" y="294"/>
                  <a:pt x="290" y="294"/>
                  <a:pt x="290" y="294"/>
                </a:cubicBezTo>
                <a:cubicBezTo>
                  <a:pt x="313" y="301"/>
                  <a:pt x="335" y="328"/>
                  <a:pt x="349" y="368"/>
                </a:cubicBezTo>
                <a:close/>
                <a:moveTo>
                  <a:pt x="364" y="454"/>
                </a:moveTo>
                <a:cubicBezTo>
                  <a:pt x="290" y="454"/>
                  <a:pt x="290" y="454"/>
                  <a:pt x="290" y="454"/>
                </a:cubicBezTo>
                <a:cubicBezTo>
                  <a:pt x="290" y="399"/>
                  <a:pt x="290" y="399"/>
                  <a:pt x="290" y="399"/>
                </a:cubicBezTo>
                <a:cubicBezTo>
                  <a:pt x="313" y="399"/>
                  <a:pt x="335" y="396"/>
                  <a:pt x="356" y="391"/>
                </a:cubicBezTo>
                <a:cubicBezTo>
                  <a:pt x="360" y="411"/>
                  <a:pt x="363" y="432"/>
                  <a:pt x="364" y="454"/>
                </a:cubicBezTo>
                <a:close/>
                <a:moveTo>
                  <a:pt x="356" y="539"/>
                </a:moveTo>
                <a:cubicBezTo>
                  <a:pt x="335" y="534"/>
                  <a:pt x="313" y="532"/>
                  <a:pt x="290" y="531"/>
                </a:cubicBezTo>
                <a:cubicBezTo>
                  <a:pt x="290" y="478"/>
                  <a:pt x="290" y="478"/>
                  <a:pt x="290" y="478"/>
                </a:cubicBezTo>
                <a:cubicBezTo>
                  <a:pt x="364" y="478"/>
                  <a:pt x="364" y="478"/>
                  <a:pt x="364" y="478"/>
                </a:cubicBezTo>
                <a:cubicBezTo>
                  <a:pt x="363" y="499"/>
                  <a:pt x="361" y="520"/>
                  <a:pt x="356" y="539"/>
                </a:cubicBezTo>
                <a:close/>
              </a:path>
            </a:pathLst>
          </a:custGeom>
          <a:noFill/>
          <a:ln>
            <a:solidFill>
              <a:schemeClr val="tx2"/>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3FD5AA75-D24E-41C2-AF0C-3DA1DCF28F7E}"/>
              </a:ext>
            </a:extLst>
          </p:cNvPr>
          <p:cNvSpPr txBox="1"/>
          <p:nvPr/>
        </p:nvSpPr>
        <p:spPr>
          <a:xfrm>
            <a:off x="9694977" y="4212825"/>
            <a:ext cx="2066650"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b="1">
                <a:solidFill>
                  <a:schemeClr val="tx2"/>
                </a:solidFill>
                <a:latin typeface="Arial" panose="020B0604020202020204" pitchFamily="34" charset="0"/>
                <a:cs typeface="Arial" panose="020B0604020202020204" pitchFamily="34" charset="0"/>
              </a:rPr>
              <a:t>Passenger </a:t>
            </a:r>
          </a:p>
          <a:p>
            <a:pPr algn="ctr"/>
            <a:r>
              <a:rPr lang="en-CA" sz="1200" b="1">
                <a:solidFill>
                  <a:schemeClr val="tx2"/>
                </a:solidFill>
                <a:latin typeface="Arial" panose="020B0604020202020204" pitchFamily="34" charset="0"/>
                <a:cs typeface="Arial" panose="020B0604020202020204" pitchFamily="34" charset="0"/>
              </a:rPr>
              <a:t>Emotions</a:t>
            </a:r>
          </a:p>
        </p:txBody>
      </p:sp>
      <p:grpSp>
        <p:nvGrpSpPr>
          <p:cNvPr id="183" name="Group 182">
            <a:extLst>
              <a:ext uri="{FF2B5EF4-FFF2-40B4-BE49-F238E27FC236}">
                <a16:creationId xmlns:a16="http://schemas.microsoft.com/office/drawing/2014/main" id="{6CF04076-3B8E-4285-8743-901E550812FC}"/>
              </a:ext>
            </a:extLst>
          </p:cNvPr>
          <p:cNvGrpSpPr/>
          <p:nvPr/>
        </p:nvGrpSpPr>
        <p:grpSpPr>
          <a:xfrm>
            <a:off x="11202203" y="4294880"/>
            <a:ext cx="276791" cy="278167"/>
            <a:chOff x="2894182" y="1607747"/>
            <a:chExt cx="1931143" cy="1942120"/>
          </a:xfrm>
        </p:grpSpPr>
        <p:grpSp>
          <p:nvGrpSpPr>
            <p:cNvPr id="184" name="Group 183">
              <a:extLst>
                <a:ext uri="{FF2B5EF4-FFF2-40B4-BE49-F238E27FC236}">
                  <a16:creationId xmlns:a16="http://schemas.microsoft.com/office/drawing/2014/main" id="{04C2C06B-078E-4679-803C-638B1EA2B801}"/>
                </a:ext>
              </a:extLst>
            </p:cNvPr>
            <p:cNvGrpSpPr/>
            <p:nvPr/>
          </p:nvGrpSpPr>
          <p:grpSpPr>
            <a:xfrm rot="20098359">
              <a:off x="2894182" y="1607747"/>
              <a:ext cx="1144442" cy="1174470"/>
              <a:chOff x="575673" y="1237685"/>
              <a:chExt cx="1144442" cy="1174470"/>
            </a:xfrm>
          </p:grpSpPr>
          <p:sp>
            <p:nvSpPr>
              <p:cNvPr id="191" name="Flowchart: Delay 190">
                <a:extLst>
                  <a:ext uri="{FF2B5EF4-FFF2-40B4-BE49-F238E27FC236}">
                    <a16:creationId xmlns:a16="http://schemas.microsoft.com/office/drawing/2014/main" id="{B27BEA8F-C113-470B-9994-AA1CAF63D5E6}"/>
                  </a:ext>
                </a:extLst>
              </p:cNvPr>
              <p:cNvSpPr/>
              <p:nvPr/>
            </p:nvSpPr>
            <p:spPr>
              <a:xfrm rot="5400000">
                <a:off x="560659" y="1252699"/>
                <a:ext cx="1174470" cy="1144442"/>
              </a:xfrm>
              <a:prstGeom prst="flowChartDelay">
                <a:avLst/>
              </a:prstGeom>
              <a:no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CA"/>
              </a:p>
            </p:txBody>
          </p:sp>
          <p:grpSp>
            <p:nvGrpSpPr>
              <p:cNvPr id="192" name="Group 191">
                <a:extLst>
                  <a:ext uri="{FF2B5EF4-FFF2-40B4-BE49-F238E27FC236}">
                    <a16:creationId xmlns:a16="http://schemas.microsoft.com/office/drawing/2014/main" id="{68FE6427-5C6E-4F35-A710-0AD101381F7C}"/>
                  </a:ext>
                </a:extLst>
              </p:cNvPr>
              <p:cNvGrpSpPr/>
              <p:nvPr/>
            </p:nvGrpSpPr>
            <p:grpSpPr>
              <a:xfrm>
                <a:off x="842214" y="1463747"/>
                <a:ext cx="611360" cy="144000"/>
                <a:chOff x="806742" y="1443427"/>
                <a:chExt cx="611360" cy="144000"/>
              </a:xfrm>
            </p:grpSpPr>
            <p:sp>
              <p:nvSpPr>
                <p:cNvPr id="195" name="Oval 194">
                  <a:extLst>
                    <a:ext uri="{FF2B5EF4-FFF2-40B4-BE49-F238E27FC236}">
                      <a16:creationId xmlns:a16="http://schemas.microsoft.com/office/drawing/2014/main" id="{E75C9463-4351-4A7B-B165-A55FFB69B1B6}"/>
                    </a:ext>
                  </a:extLst>
                </p:cNvPr>
                <p:cNvSpPr/>
                <p:nvPr/>
              </p:nvSpPr>
              <p:spPr>
                <a:xfrm>
                  <a:off x="80674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6" name="Oval 195">
                  <a:extLst>
                    <a:ext uri="{FF2B5EF4-FFF2-40B4-BE49-F238E27FC236}">
                      <a16:creationId xmlns:a16="http://schemas.microsoft.com/office/drawing/2014/main" id="{8420460A-DC9F-4A8A-B0A7-7BD17DD2F12C}"/>
                    </a:ext>
                  </a:extLst>
                </p:cNvPr>
                <p:cNvSpPr/>
                <p:nvPr/>
              </p:nvSpPr>
              <p:spPr>
                <a:xfrm>
                  <a:off x="1274102" y="1443427"/>
                  <a:ext cx="144000" cy="144000"/>
                </a:xfrm>
                <a:prstGeom prst="ellipse">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3" name="Moon 192">
                <a:extLst>
                  <a:ext uri="{FF2B5EF4-FFF2-40B4-BE49-F238E27FC236}">
                    <a16:creationId xmlns:a16="http://schemas.microsoft.com/office/drawing/2014/main" id="{E9667E2A-AD24-4160-B523-A4C20F6F3F5C}"/>
                  </a:ext>
                </a:extLst>
              </p:cNvPr>
              <p:cNvSpPr/>
              <p:nvPr/>
            </p:nvSpPr>
            <p:spPr>
              <a:xfrm rot="16200000">
                <a:off x="978314" y="1688820"/>
                <a:ext cx="337220" cy="613300"/>
              </a:xfrm>
              <a:prstGeom prst="moon">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grpSp>
        <p:grpSp>
          <p:nvGrpSpPr>
            <p:cNvPr id="185" name="Group 184">
              <a:extLst>
                <a:ext uri="{FF2B5EF4-FFF2-40B4-BE49-F238E27FC236}">
                  <a16:creationId xmlns:a16="http://schemas.microsoft.com/office/drawing/2014/main" id="{F3E916C8-C878-4F59-A213-104EAB2CAACC}"/>
                </a:ext>
              </a:extLst>
            </p:cNvPr>
            <p:cNvGrpSpPr/>
            <p:nvPr/>
          </p:nvGrpSpPr>
          <p:grpSpPr>
            <a:xfrm rot="1315934">
              <a:off x="3680883" y="2375397"/>
              <a:ext cx="1144442" cy="1174470"/>
              <a:chOff x="565513" y="4136706"/>
              <a:chExt cx="1144442" cy="1174470"/>
            </a:xfrm>
          </p:grpSpPr>
          <p:sp>
            <p:nvSpPr>
              <p:cNvPr id="186" name="Flowchart: Delay 185">
                <a:extLst>
                  <a:ext uri="{FF2B5EF4-FFF2-40B4-BE49-F238E27FC236}">
                    <a16:creationId xmlns:a16="http://schemas.microsoft.com/office/drawing/2014/main" id="{4FDE9E30-7406-4EB8-B869-E0A4EA253EF4}"/>
                  </a:ext>
                </a:extLst>
              </p:cNvPr>
              <p:cNvSpPr/>
              <p:nvPr/>
            </p:nvSpPr>
            <p:spPr>
              <a:xfrm rot="5400000">
                <a:off x="550499" y="4151720"/>
                <a:ext cx="1174470" cy="1144442"/>
              </a:xfrm>
              <a:prstGeom prst="flowChartDelay">
                <a:avLst/>
              </a:prstGeom>
              <a:solidFill>
                <a:schemeClr val="bg1">
                  <a:lumMod val="9500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CA"/>
              </a:p>
            </p:txBody>
          </p:sp>
          <p:grpSp>
            <p:nvGrpSpPr>
              <p:cNvPr id="187" name="Group 186">
                <a:extLst>
                  <a:ext uri="{FF2B5EF4-FFF2-40B4-BE49-F238E27FC236}">
                    <a16:creationId xmlns:a16="http://schemas.microsoft.com/office/drawing/2014/main" id="{2C8D1407-C9E4-4642-9C20-71C71ABD04DF}"/>
                  </a:ext>
                </a:extLst>
              </p:cNvPr>
              <p:cNvGrpSpPr/>
              <p:nvPr/>
            </p:nvGrpSpPr>
            <p:grpSpPr>
              <a:xfrm>
                <a:off x="796054" y="4399987"/>
                <a:ext cx="683360" cy="72000"/>
                <a:chOff x="760054" y="4369507"/>
                <a:chExt cx="683360" cy="72000"/>
              </a:xfrm>
            </p:grpSpPr>
            <p:sp>
              <p:nvSpPr>
                <p:cNvPr id="189" name="Rectangle 188">
                  <a:extLst>
                    <a:ext uri="{FF2B5EF4-FFF2-40B4-BE49-F238E27FC236}">
                      <a16:creationId xmlns:a16="http://schemas.microsoft.com/office/drawing/2014/main" id="{6EF2A9CB-CDAD-4AC1-8EC2-581AFBE169C5}"/>
                    </a:ext>
                  </a:extLst>
                </p:cNvPr>
                <p:cNvSpPr/>
                <p:nvPr/>
              </p:nvSpPr>
              <p:spPr>
                <a:xfrm rot="5400000">
                  <a:off x="832054" y="4297507"/>
                  <a:ext cx="72000" cy="21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0" name="Rectangle 189">
                  <a:extLst>
                    <a:ext uri="{FF2B5EF4-FFF2-40B4-BE49-F238E27FC236}">
                      <a16:creationId xmlns:a16="http://schemas.microsoft.com/office/drawing/2014/main" id="{8A6212D2-F78D-4A6A-B7A2-1E9C6B52DFBE}"/>
                    </a:ext>
                  </a:extLst>
                </p:cNvPr>
                <p:cNvSpPr/>
                <p:nvPr/>
              </p:nvSpPr>
              <p:spPr>
                <a:xfrm rot="5400000">
                  <a:off x="1299414" y="4297507"/>
                  <a:ext cx="72000" cy="21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8" name="Rectangle 187">
                <a:extLst>
                  <a:ext uri="{FF2B5EF4-FFF2-40B4-BE49-F238E27FC236}">
                    <a16:creationId xmlns:a16="http://schemas.microsoft.com/office/drawing/2014/main" id="{9CF8536F-2D68-4FA9-A024-32FABFF3C110}"/>
                  </a:ext>
                </a:extLst>
              </p:cNvPr>
              <p:cNvSpPr/>
              <p:nvPr/>
            </p:nvSpPr>
            <p:spPr>
              <a:xfrm rot="5400000">
                <a:off x="1101734" y="4584867"/>
                <a:ext cx="72000" cy="576000"/>
              </a:xfrm>
              <a:prstGeom prst="rect">
                <a:avLst/>
              </a:prstGeom>
              <a:solidFill>
                <a:schemeClr val="tx2"/>
              </a:solidFill>
              <a:ln>
                <a:solidFill>
                  <a:schemeClr val="tx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3" name="Slide Number Placeholder 2">
            <a:extLst>
              <a:ext uri="{FF2B5EF4-FFF2-40B4-BE49-F238E27FC236}">
                <a16:creationId xmlns:a16="http://schemas.microsoft.com/office/drawing/2014/main" id="{22028283-31BA-5E89-B073-DDD28DC7BFAD}"/>
              </a:ext>
            </a:extLst>
          </p:cNvPr>
          <p:cNvSpPr>
            <a:spLocks noGrp="1"/>
          </p:cNvSpPr>
          <p:nvPr>
            <p:ph type="sldNum" sz="quarter" idx="4"/>
          </p:nvPr>
        </p:nvSpPr>
        <p:spPr/>
        <p:txBody>
          <a:bodyPr/>
          <a:lstStyle/>
          <a:p>
            <a:fld id="{13DAD56E-802A-2646-A8DB-6610A51D0FC3}" type="slidenum">
              <a:rPr lang="en-IN" smtClean="0"/>
              <a:t>4</a:t>
            </a:fld>
            <a:endParaRPr lang="en-IN"/>
          </a:p>
        </p:txBody>
      </p:sp>
    </p:spTree>
    <p:extLst>
      <p:ext uri="{BB962C8B-B14F-4D97-AF65-F5344CB8AC3E}">
        <p14:creationId xmlns:p14="http://schemas.microsoft.com/office/powerpoint/2010/main" val="79292323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31">
            <a:extLst>
              <a:ext uri="{FF2B5EF4-FFF2-40B4-BE49-F238E27FC236}">
                <a16:creationId xmlns:a16="http://schemas.microsoft.com/office/drawing/2014/main" id="{2B62E6BD-3893-4AF8-8DFA-75E019602F07}"/>
              </a:ext>
            </a:extLst>
          </p:cNvPr>
          <p:cNvGraphicFramePr>
            <a:graphicFrameLocks noGrp="1"/>
          </p:cNvGraphicFramePr>
          <p:nvPr>
            <p:extLst>
              <p:ext uri="{D42A27DB-BD31-4B8C-83A1-F6EECF244321}">
                <p14:modId xmlns:p14="http://schemas.microsoft.com/office/powerpoint/2010/main" val="3906784209"/>
              </p:ext>
            </p:extLst>
          </p:nvPr>
        </p:nvGraphicFramePr>
        <p:xfrm>
          <a:off x="609600" y="1447799"/>
          <a:ext cx="11005375" cy="3960000"/>
        </p:xfrm>
        <a:graphic>
          <a:graphicData uri="http://schemas.openxmlformats.org/drawingml/2006/table">
            <a:tbl>
              <a:tblPr firstRow="1" bandRow="1">
                <a:tableStyleId>{2D5ABB26-0587-4C30-8999-92F81FD0307C}</a:tableStyleId>
              </a:tblPr>
              <a:tblGrid>
                <a:gridCol w="2201075">
                  <a:extLst>
                    <a:ext uri="{9D8B030D-6E8A-4147-A177-3AD203B41FA5}">
                      <a16:colId xmlns:a16="http://schemas.microsoft.com/office/drawing/2014/main" val="3742067167"/>
                    </a:ext>
                  </a:extLst>
                </a:gridCol>
                <a:gridCol w="2201075">
                  <a:extLst>
                    <a:ext uri="{9D8B030D-6E8A-4147-A177-3AD203B41FA5}">
                      <a16:colId xmlns:a16="http://schemas.microsoft.com/office/drawing/2014/main" val="2072776196"/>
                    </a:ext>
                  </a:extLst>
                </a:gridCol>
                <a:gridCol w="2201075">
                  <a:extLst>
                    <a:ext uri="{9D8B030D-6E8A-4147-A177-3AD203B41FA5}">
                      <a16:colId xmlns:a16="http://schemas.microsoft.com/office/drawing/2014/main" val="2124223064"/>
                    </a:ext>
                  </a:extLst>
                </a:gridCol>
                <a:gridCol w="2201075">
                  <a:extLst>
                    <a:ext uri="{9D8B030D-6E8A-4147-A177-3AD203B41FA5}">
                      <a16:colId xmlns:a16="http://schemas.microsoft.com/office/drawing/2014/main" val="2957738527"/>
                    </a:ext>
                  </a:extLst>
                </a:gridCol>
                <a:gridCol w="2201075">
                  <a:extLst>
                    <a:ext uri="{9D8B030D-6E8A-4147-A177-3AD203B41FA5}">
                      <a16:colId xmlns:a16="http://schemas.microsoft.com/office/drawing/2014/main" val="1056747433"/>
                    </a:ext>
                  </a:extLst>
                </a:gridCol>
              </a:tblGrid>
              <a:tr h="3960000">
                <a:tc>
                  <a:txBody>
                    <a:bodyPr/>
                    <a:lstStyle/>
                    <a:p>
                      <a:pPr algn="ctr" rtl="0" fontAlgn="ctr"/>
                      <a:r>
                        <a:rPr lang="en-CA" sz="1400" b="1" i="0" u="none" strike="noStrike">
                          <a:solidFill>
                            <a:schemeClr val="tx1">
                              <a:lumMod val="65000"/>
                              <a:lumOff val="35000"/>
                            </a:schemeClr>
                          </a:solidFill>
                          <a:effectLst/>
                          <a:latin typeface="Arial" panose="020B0604020202020204" pitchFamily="34" charset="0"/>
                          <a:cs typeface="Arial" panose="020B0604020202020204" pitchFamily="34" charset="0"/>
                        </a:rPr>
                        <a:t>Wi-Fi service quality</a:t>
                      </a:r>
                    </a:p>
                  </a:txBody>
                  <a:tcPr marL="137160" marR="137160" marT="137160" marB="137160">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algn="ctr" rtl="0" fontAlgn="ctr"/>
                      <a:r>
                        <a:rPr lang="en-CA" sz="1400" b="1" i="0" u="none" strike="noStrike">
                          <a:solidFill>
                            <a:schemeClr val="tx1">
                              <a:lumMod val="65000"/>
                              <a:lumOff val="35000"/>
                            </a:schemeClr>
                          </a:solidFill>
                          <a:effectLst/>
                          <a:latin typeface="Arial" panose="020B0604020202020204" pitchFamily="34" charset="0"/>
                          <a:cs typeface="Arial" panose="020B0604020202020204" pitchFamily="34" charset="0"/>
                        </a:rPr>
                        <a:t>Availability of charging stations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algn="ctr" rtl="0" fontAlgn="ctr"/>
                      <a:r>
                        <a:rPr lang="en-CA" sz="1400" b="1" i="0" u="none" strike="noStrike">
                          <a:solidFill>
                            <a:schemeClr val="tx1">
                              <a:lumMod val="65000"/>
                              <a:lumOff val="35000"/>
                            </a:schemeClr>
                          </a:solidFill>
                          <a:effectLst/>
                          <a:latin typeface="Arial" panose="020B0604020202020204" pitchFamily="34" charset="0"/>
                          <a:cs typeface="Arial" panose="020B0604020202020204" pitchFamily="34" charset="0"/>
                        </a:rPr>
                        <a:t>Entertainment and leisure options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algn="ctr" rtl="0" fontAlgn="ctr"/>
                      <a:r>
                        <a:rPr lang="en-CA" sz="1400" b="1" i="0" u="none" strike="noStrike">
                          <a:solidFill>
                            <a:schemeClr val="tx1">
                              <a:lumMod val="65000"/>
                              <a:lumOff val="35000"/>
                            </a:schemeClr>
                          </a:solidFill>
                          <a:effectLst/>
                          <a:latin typeface="Arial" panose="020B0604020202020204" pitchFamily="34" charset="0"/>
                          <a:cs typeface="Arial" panose="020B0604020202020204" pitchFamily="34" charset="0"/>
                        </a:rPr>
                        <a:t>Availability of washrooms/toilets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tc>
                  <a:txBody>
                    <a:bodyPr/>
                    <a:lstStyle/>
                    <a:p>
                      <a:pPr algn="ctr" rtl="0" fontAlgn="ctr"/>
                      <a:r>
                        <a:rPr lang="en-CA" sz="1400" b="1" i="0" u="none" strike="noStrike">
                          <a:solidFill>
                            <a:schemeClr val="tx1">
                              <a:lumMod val="65000"/>
                              <a:lumOff val="35000"/>
                            </a:schemeClr>
                          </a:solidFill>
                          <a:effectLst/>
                          <a:latin typeface="Arial" panose="020B0604020202020204" pitchFamily="34" charset="0"/>
                          <a:cs typeface="Arial" panose="020B0604020202020204" pitchFamily="34" charset="0"/>
                        </a:rPr>
                        <a:t>Cleanliness of washrooms/toilets</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6089473"/>
                  </a:ext>
                </a:extLst>
              </a:tr>
            </a:tbl>
          </a:graphicData>
        </a:graphic>
      </p:graphicFrame>
      <p:sp>
        <p:nvSpPr>
          <p:cNvPr id="35" name="Rectangle 34">
            <a:extLst>
              <a:ext uri="{FF2B5EF4-FFF2-40B4-BE49-F238E27FC236}">
                <a16:creationId xmlns:a16="http://schemas.microsoft.com/office/drawing/2014/main" id="{0BFE3AFE-C653-4F4E-B8A3-BDA276950D1E}"/>
              </a:ext>
            </a:extLst>
          </p:cNvPr>
          <p:cNvSpPr/>
          <p:nvPr/>
        </p:nvSpPr>
        <p:spPr>
          <a:xfrm>
            <a:off x="342900" y="6156398"/>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10. Based on your experience today, please rate THIS airport on each service item. </a:t>
            </a:r>
          </a:p>
          <a:p>
            <a:r>
              <a:rPr kumimoji="0" lang="en-US" sz="80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endParaRPr lang="en-US" sz="800" i="1">
              <a:solidFill>
                <a:schemeClr val="tx1">
                  <a:lumMod val="85000"/>
                  <a:lumOff val="15000"/>
                </a:schemeClr>
              </a:solidFill>
              <a:latin typeface="Arial" panose="020B0604020202020204" pitchFamily="34" charset="0"/>
              <a:cs typeface="Arial" panose="020B0604020202020204" pitchFamily="34" charset="0"/>
            </a:endParaRPr>
          </a:p>
        </p:txBody>
      </p:sp>
      <p:sp>
        <p:nvSpPr>
          <p:cNvPr id="33" name="Oval 1">
            <a:extLst>
              <a:ext uri="{FF2B5EF4-FFF2-40B4-BE49-F238E27FC236}">
                <a16:creationId xmlns:a16="http://schemas.microsoft.com/office/drawing/2014/main" id="{DFA87FB6-1555-48E6-881C-F78D6CA06124}"/>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1" name="Oval 2">
            <a:extLst>
              <a:ext uri="{FF2B5EF4-FFF2-40B4-BE49-F238E27FC236}">
                <a16:creationId xmlns:a16="http://schemas.microsoft.com/office/drawing/2014/main" id="{19E46F48-2E23-4A66-B58F-77BA9D55BB8D}"/>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4" name="Oval 3">
            <a:extLst>
              <a:ext uri="{FF2B5EF4-FFF2-40B4-BE49-F238E27FC236}">
                <a16:creationId xmlns:a16="http://schemas.microsoft.com/office/drawing/2014/main" id="{2444AFAC-92EC-4B4A-ADA5-D703627FE376}"/>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5" name="Oval 4">
            <a:extLst>
              <a:ext uri="{FF2B5EF4-FFF2-40B4-BE49-F238E27FC236}">
                <a16:creationId xmlns:a16="http://schemas.microsoft.com/office/drawing/2014/main" id="{E491FF8C-CEEB-4997-B596-FE865DF7BFC6}"/>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6" name="Oval 5">
            <a:extLst>
              <a:ext uri="{FF2B5EF4-FFF2-40B4-BE49-F238E27FC236}">
                <a16:creationId xmlns:a16="http://schemas.microsoft.com/office/drawing/2014/main" id="{3E111057-C5C8-436C-9E1E-5DFF20769C5D}"/>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47" name="TextBox 1">
            <a:extLst>
              <a:ext uri="{FF2B5EF4-FFF2-40B4-BE49-F238E27FC236}">
                <a16:creationId xmlns:a16="http://schemas.microsoft.com/office/drawing/2014/main" id="{1A2068ED-FCCE-4A53-917B-EBA5E1AB86BB}"/>
              </a:ext>
            </a:extLst>
          </p:cNvPr>
          <p:cNvSpPr txBox="1"/>
          <p:nvPr/>
        </p:nvSpPr>
        <p:spPr>
          <a:xfrm>
            <a:off x="3773067" y="5585601"/>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2022</a:t>
            </a:r>
          </a:p>
        </p:txBody>
      </p:sp>
      <p:sp>
        <p:nvSpPr>
          <p:cNvPr id="48" name="TextBox 2">
            <a:extLst>
              <a:ext uri="{FF2B5EF4-FFF2-40B4-BE49-F238E27FC236}">
                <a16:creationId xmlns:a16="http://schemas.microsoft.com/office/drawing/2014/main" id="{10C91502-F2B1-4D8C-8354-5947D74DB611}"/>
              </a:ext>
            </a:extLst>
          </p:cNvPr>
          <p:cNvSpPr txBox="1"/>
          <p:nvPr/>
        </p:nvSpPr>
        <p:spPr>
          <a:xfrm>
            <a:off x="4735292"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Q3 2022</a:t>
            </a:r>
          </a:p>
        </p:txBody>
      </p:sp>
      <p:sp>
        <p:nvSpPr>
          <p:cNvPr id="49" name="TextBox 3">
            <a:extLst>
              <a:ext uri="{FF2B5EF4-FFF2-40B4-BE49-F238E27FC236}">
                <a16:creationId xmlns:a16="http://schemas.microsoft.com/office/drawing/2014/main" id="{F3BA25D8-251A-4E9E-9C49-66AE2E0E6C7B}"/>
              </a:ext>
            </a:extLst>
          </p:cNvPr>
          <p:cNvSpPr txBox="1"/>
          <p:nvPr/>
        </p:nvSpPr>
        <p:spPr>
          <a:xfrm>
            <a:off x="5694068"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Q4 2022</a:t>
            </a:r>
          </a:p>
        </p:txBody>
      </p:sp>
      <p:sp>
        <p:nvSpPr>
          <p:cNvPr id="50" name="TextBox 4">
            <a:extLst>
              <a:ext uri="{FF2B5EF4-FFF2-40B4-BE49-F238E27FC236}">
                <a16:creationId xmlns:a16="http://schemas.microsoft.com/office/drawing/2014/main" id="{DF093BE7-4621-4A7D-AD1F-19D84ACD387A}"/>
              </a:ext>
            </a:extLst>
          </p:cNvPr>
          <p:cNvSpPr txBox="1"/>
          <p:nvPr/>
        </p:nvSpPr>
        <p:spPr>
          <a:xfrm>
            <a:off x="6667393"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Q1 2023</a:t>
            </a:r>
          </a:p>
        </p:txBody>
      </p:sp>
      <p:sp>
        <p:nvSpPr>
          <p:cNvPr id="51" name="TextBox 5">
            <a:extLst>
              <a:ext uri="{FF2B5EF4-FFF2-40B4-BE49-F238E27FC236}">
                <a16:creationId xmlns:a16="http://schemas.microsoft.com/office/drawing/2014/main" id="{664C1DA4-7A7E-4DA5-A4BB-3B2A5E93A624}"/>
              </a:ext>
            </a:extLst>
          </p:cNvPr>
          <p:cNvSpPr txBox="1"/>
          <p:nvPr/>
        </p:nvSpPr>
        <p:spPr>
          <a:xfrm>
            <a:off x="7641374"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tx1">
                    <a:lumMod val="65000"/>
                    <a:lumOff val="35000"/>
                  </a:schemeClr>
                </a:solidFill>
                <a:latin typeface="Arial" panose="020B0604020202020204" pitchFamily="34" charset="0"/>
                <a:cs typeface="Arial" panose="020B0604020202020204" pitchFamily="34" charset="0"/>
              </a:rPr>
              <a:t>Q2 2023</a:t>
            </a:r>
          </a:p>
        </p:txBody>
      </p:sp>
      <p:sp>
        <p:nvSpPr>
          <p:cNvPr id="29" name="Title 6">
            <a:extLst>
              <a:ext uri="{FF2B5EF4-FFF2-40B4-BE49-F238E27FC236}">
                <a16:creationId xmlns:a16="http://schemas.microsoft.com/office/drawing/2014/main" id="{B951E9DF-F396-F942-87EB-36C632DA1116}"/>
              </a:ext>
            </a:extLst>
          </p:cNvPr>
          <p:cNvSpPr>
            <a:spLocks noGrp="1"/>
          </p:cNvSpPr>
          <p:nvPr>
            <p:ph type="title"/>
          </p:nvPr>
        </p:nvSpPr>
        <p:spPr>
          <a:xfrm>
            <a:off x="1073383" y="161557"/>
            <a:ext cx="8807302" cy="640451"/>
          </a:xfrm>
        </p:spPr>
        <p:txBody>
          <a:bodyPr/>
          <a:lstStyle/>
          <a:p>
            <a:r>
              <a:rPr lang="en-CA" b="1"/>
              <a:t>BWI – Trend Over Time</a:t>
            </a:r>
            <a:endParaRPr lang="en-CA"/>
          </a:p>
        </p:txBody>
      </p:sp>
      <p:sp>
        <p:nvSpPr>
          <p:cNvPr id="30" name="Text Placeholder 5">
            <a:extLst>
              <a:ext uri="{FF2B5EF4-FFF2-40B4-BE49-F238E27FC236}">
                <a16:creationId xmlns:a16="http://schemas.microsoft.com/office/drawing/2014/main" id="{2B6409B2-748D-A841-9DCC-E7595025C11F}"/>
              </a:ext>
            </a:extLst>
          </p:cNvPr>
          <p:cNvSpPr>
            <a:spLocks noGrp="1"/>
          </p:cNvSpPr>
          <p:nvPr>
            <p:ph type="body" sz="quarter" idx="10"/>
          </p:nvPr>
        </p:nvSpPr>
        <p:spPr>
          <a:xfrm>
            <a:off x="1076330" y="644761"/>
            <a:ext cx="9237251" cy="457680"/>
          </a:xfrm>
        </p:spPr>
        <p:txBody>
          <a:bodyPr>
            <a:normAutofit/>
          </a:bodyPr>
          <a:lstStyle/>
          <a:p>
            <a:r>
              <a:rPr lang="en-CA"/>
              <a:t>Satisfaction by Service Quality Items: Throughout the Airport (2/2)</a:t>
            </a:r>
          </a:p>
        </p:txBody>
      </p:sp>
      <p:sp>
        <p:nvSpPr>
          <p:cNvPr id="38" name="Oval 37">
            <a:extLst>
              <a:ext uri="{FF2B5EF4-FFF2-40B4-BE49-F238E27FC236}">
                <a16:creationId xmlns:a16="http://schemas.microsoft.com/office/drawing/2014/main" id="{B89D2158-7262-E549-9547-A29D3B68719C}"/>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39" name="Graphic 38" descr="Signpost outline">
            <a:extLst>
              <a:ext uri="{FF2B5EF4-FFF2-40B4-BE49-F238E27FC236}">
                <a16:creationId xmlns:a16="http://schemas.microsoft.com/office/drawing/2014/main" id="{699E1EF6-C0F2-3B48-B7EB-6CA20781C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382" y="267266"/>
            <a:ext cx="772210" cy="772210"/>
          </a:xfrm>
          <a:prstGeom prst="rect">
            <a:avLst/>
          </a:prstGeom>
        </p:spPr>
      </p:pic>
      <p:sp>
        <p:nvSpPr>
          <p:cNvPr id="36" name="TextBox 35">
            <a:extLst>
              <a:ext uri="{FF2B5EF4-FFF2-40B4-BE49-F238E27FC236}">
                <a16:creationId xmlns:a16="http://schemas.microsoft.com/office/drawing/2014/main" id="{E820BC49-3EAF-466E-B569-80B5DF906AED}"/>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sp>
        <p:nvSpPr>
          <p:cNvPr id="32" name="Content Placeholder 2">
            <a:extLst>
              <a:ext uri="{FF2B5EF4-FFF2-40B4-BE49-F238E27FC236}">
                <a16:creationId xmlns:a16="http://schemas.microsoft.com/office/drawing/2014/main" id="{3A3831F1-7869-4478-9E0F-2BD2CBA4DCE4}"/>
              </a:ext>
            </a:extLst>
          </p:cNvPr>
          <p:cNvSpPr txBox="1"/>
          <p:nvPr/>
        </p:nvSpPr>
        <p:spPr>
          <a:xfrm>
            <a:off x="2691765" y="6079388"/>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graphicFrame>
        <p:nvGraphicFramePr>
          <p:cNvPr id="31" name="Chart 1">
            <a:extLst>
              <a:ext uri="{FF2B5EF4-FFF2-40B4-BE49-F238E27FC236}">
                <a16:creationId xmlns:a16="http://schemas.microsoft.com/office/drawing/2014/main" id="{774D17C4-71A9-45F9-9061-9E5061EB83BF}"/>
              </a:ext>
            </a:extLst>
          </p:cNvPr>
          <p:cNvGraphicFramePr/>
          <p:nvPr>
            <p:extLst>
              <p:ext uri="{D42A27DB-BD31-4B8C-83A1-F6EECF244321}">
                <p14:modId xmlns:p14="http://schemas.microsoft.com/office/powerpoint/2010/main" val="736438279"/>
              </p:ext>
            </p:extLst>
          </p:nvPr>
        </p:nvGraphicFramePr>
        <p:xfrm>
          <a:off x="796519" y="1901337"/>
          <a:ext cx="179468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2">
            <a:extLst>
              <a:ext uri="{FF2B5EF4-FFF2-40B4-BE49-F238E27FC236}">
                <a16:creationId xmlns:a16="http://schemas.microsoft.com/office/drawing/2014/main" id="{B145F2BC-E327-4C8B-9665-C57E4A16E038}"/>
              </a:ext>
            </a:extLst>
          </p:cNvPr>
          <p:cNvGraphicFramePr/>
          <p:nvPr>
            <p:extLst>
              <p:ext uri="{D42A27DB-BD31-4B8C-83A1-F6EECF244321}">
                <p14:modId xmlns:p14="http://schemas.microsoft.com/office/powerpoint/2010/main" val="3558448720"/>
              </p:ext>
            </p:extLst>
          </p:nvPr>
        </p:nvGraphicFramePr>
        <p:xfrm>
          <a:off x="3005731" y="1901337"/>
          <a:ext cx="1794689"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3">
            <a:extLst>
              <a:ext uri="{FF2B5EF4-FFF2-40B4-BE49-F238E27FC236}">
                <a16:creationId xmlns:a16="http://schemas.microsoft.com/office/drawing/2014/main" id="{0F30BE86-E0F6-4FCC-8ABA-7CCEBB65A075}"/>
              </a:ext>
            </a:extLst>
          </p:cNvPr>
          <p:cNvGraphicFramePr/>
          <p:nvPr>
            <p:extLst>
              <p:ext uri="{D42A27DB-BD31-4B8C-83A1-F6EECF244321}">
                <p14:modId xmlns:p14="http://schemas.microsoft.com/office/powerpoint/2010/main" val="4163620741"/>
              </p:ext>
            </p:extLst>
          </p:nvPr>
        </p:nvGraphicFramePr>
        <p:xfrm>
          <a:off x="5214943" y="1901337"/>
          <a:ext cx="1794689" cy="3559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
            <a:extLst>
              <a:ext uri="{FF2B5EF4-FFF2-40B4-BE49-F238E27FC236}">
                <a16:creationId xmlns:a16="http://schemas.microsoft.com/office/drawing/2014/main" id="{B4084B1E-53C3-4448-AB55-990F248760C9}"/>
              </a:ext>
            </a:extLst>
          </p:cNvPr>
          <p:cNvGraphicFramePr/>
          <p:nvPr>
            <p:extLst>
              <p:ext uri="{D42A27DB-BD31-4B8C-83A1-F6EECF244321}">
                <p14:modId xmlns:p14="http://schemas.microsoft.com/office/powerpoint/2010/main" val="1987937388"/>
              </p:ext>
            </p:extLst>
          </p:nvPr>
        </p:nvGraphicFramePr>
        <p:xfrm>
          <a:off x="7424155" y="1901337"/>
          <a:ext cx="1794689" cy="35591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Chart 5">
            <a:extLst>
              <a:ext uri="{FF2B5EF4-FFF2-40B4-BE49-F238E27FC236}">
                <a16:creationId xmlns:a16="http://schemas.microsoft.com/office/drawing/2014/main" id="{98D7A2B1-CC5C-42BB-AEC4-A8FA8F8CE699}"/>
              </a:ext>
            </a:extLst>
          </p:cNvPr>
          <p:cNvGraphicFramePr/>
          <p:nvPr>
            <p:extLst>
              <p:ext uri="{D42A27DB-BD31-4B8C-83A1-F6EECF244321}">
                <p14:modId xmlns:p14="http://schemas.microsoft.com/office/powerpoint/2010/main" val="177338596"/>
              </p:ext>
            </p:extLst>
          </p:nvPr>
        </p:nvGraphicFramePr>
        <p:xfrm>
          <a:off x="9633368" y="1901337"/>
          <a:ext cx="1794689" cy="3559161"/>
        </p:xfrm>
        <a:graphic>
          <a:graphicData uri="http://schemas.openxmlformats.org/drawingml/2006/chart">
            <c:chart xmlns:c="http://schemas.openxmlformats.org/drawingml/2006/chart" xmlns:r="http://schemas.openxmlformats.org/officeDocument/2006/relationships" r:id="rId9"/>
          </a:graphicData>
        </a:graphic>
      </p:graphicFrame>
      <p:sp>
        <p:nvSpPr>
          <p:cNvPr id="3" name="Slide Number Placeholder 2">
            <a:extLst>
              <a:ext uri="{FF2B5EF4-FFF2-40B4-BE49-F238E27FC236}">
                <a16:creationId xmlns:a16="http://schemas.microsoft.com/office/drawing/2014/main" id="{DCD717B0-77E4-8A8E-46A7-9F8AA3A5A08E}"/>
              </a:ext>
            </a:extLst>
          </p:cNvPr>
          <p:cNvSpPr>
            <a:spLocks noGrp="1"/>
          </p:cNvSpPr>
          <p:nvPr>
            <p:ph type="sldNum" sz="quarter" idx="4"/>
          </p:nvPr>
        </p:nvSpPr>
        <p:spPr/>
        <p:txBody>
          <a:bodyPr/>
          <a:lstStyle/>
          <a:p>
            <a:fld id="{13DAD56E-802A-2646-A8DB-6610A51D0FC3}" type="slidenum">
              <a:rPr lang="en-IN" smtClean="0"/>
              <a:t>40</a:t>
            </a:fld>
            <a:endParaRPr lang="en-IN"/>
          </a:p>
        </p:txBody>
      </p:sp>
    </p:spTree>
    <p:extLst>
      <p:ext uri="{BB962C8B-B14F-4D97-AF65-F5344CB8AC3E}">
        <p14:creationId xmlns:p14="http://schemas.microsoft.com/office/powerpoint/2010/main" val="12324101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B01D52D7-F36B-4CDD-A18E-FA5215E3B5D4}"/>
              </a:ext>
            </a:extLst>
          </p:cNvPr>
          <p:cNvGraphicFramePr>
            <a:graphicFrameLocks noGrp="1"/>
          </p:cNvGraphicFramePr>
          <p:nvPr>
            <p:extLst>
              <p:ext uri="{D42A27DB-BD31-4B8C-83A1-F6EECF244321}">
                <p14:modId xmlns:p14="http://schemas.microsoft.com/office/powerpoint/2010/main" val="1660512946"/>
              </p:ext>
            </p:extLst>
          </p:nvPr>
        </p:nvGraphicFramePr>
        <p:xfrm>
          <a:off x="609600" y="1457960"/>
          <a:ext cx="10965423" cy="3960000"/>
        </p:xfrm>
        <a:graphic>
          <a:graphicData uri="http://schemas.openxmlformats.org/drawingml/2006/table">
            <a:tbl>
              <a:tblPr firstRow="1" bandRow="1">
                <a:tableStyleId>{2D5ABB26-0587-4C30-8999-92F81FD0307C}</a:tableStyleId>
              </a:tblPr>
              <a:tblGrid>
                <a:gridCol w="3655141">
                  <a:extLst>
                    <a:ext uri="{9D8B030D-6E8A-4147-A177-3AD203B41FA5}">
                      <a16:colId xmlns:a16="http://schemas.microsoft.com/office/drawing/2014/main" val="3742067167"/>
                    </a:ext>
                  </a:extLst>
                </a:gridCol>
                <a:gridCol w="3655141">
                  <a:extLst>
                    <a:ext uri="{9D8B030D-6E8A-4147-A177-3AD203B41FA5}">
                      <a16:colId xmlns:a16="http://schemas.microsoft.com/office/drawing/2014/main" val="2072776196"/>
                    </a:ext>
                  </a:extLst>
                </a:gridCol>
                <a:gridCol w="3655141">
                  <a:extLst>
                    <a:ext uri="{9D8B030D-6E8A-4147-A177-3AD203B41FA5}">
                      <a16:colId xmlns:a16="http://schemas.microsoft.com/office/drawing/2014/main" val="2124223064"/>
                    </a:ext>
                  </a:extLst>
                </a:gridCol>
              </a:tblGrid>
              <a:tr h="3960000">
                <a:tc>
                  <a:txBody>
                    <a:bodyPr/>
                    <a:lstStyle/>
                    <a:p>
                      <a:pPr algn="ctr" rtl="0" fontAlgn="ctr"/>
                      <a:r>
                        <a:rPr lang="en-CA" sz="1400" b="1" i="0" u="none" strike="noStrike">
                          <a:solidFill>
                            <a:schemeClr val="tx1">
                              <a:lumMod val="65000"/>
                              <a:lumOff val="35000"/>
                            </a:schemeClr>
                          </a:solidFill>
                          <a:effectLst/>
                          <a:latin typeface="Arial" panose="020B0604020202020204" pitchFamily="34" charset="0"/>
                          <a:cs typeface="Arial" panose="020B0604020202020204" pitchFamily="34" charset="0"/>
                        </a:rPr>
                        <a:t>Health safety</a:t>
                      </a:r>
                    </a:p>
                  </a:txBody>
                  <a:tcPr marL="137160" marR="137160" marT="137160" marB="137160">
                    <a:lnL>
                      <a:noFill/>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CA" sz="1400" b="1" i="0" u="none" strike="noStrike">
                          <a:solidFill>
                            <a:schemeClr val="tx1">
                              <a:lumMod val="65000"/>
                              <a:lumOff val="35000"/>
                            </a:schemeClr>
                          </a:solidFill>
                          <a:effectLst/>
                          <a:latin typeface="Arial" panose="020B0604020202020204" pitchFamily="34" charset="0"/>
                          <a:cs typeface="Arial" panose="020B0604020202020204" pitchFamily="34" charset="0"/>
                        </a:rPr>
                        <a:t>Cleanliness</a:t>
                      </a:r>
                    </a:p>
                  </a:txBody>
                  <a:tcPr marL="137160" marR="137160" marT="137160" marB="1371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CA" sz="1400" b="1" i="0" u="none" strike="noStrike">
                          <a:solidFill>
                            <a:schemeClr val="tx1">
                              <a:lumMod val="65000"/>
                              <a:lumOff val="35000"/>
                            </a:schemeClr>
                          </a:solidFill>
                          <a:effectLst/>
                          <a:latin typeface="Arial" panose="020B0604020202020204" pitchFamily="34" charset="0"/>
                          <a:cs typeface="Arial" panose="020B0604020202020204" pitchFamily="34" charset="0"/>
                        </a:rPr>
                        <a:t>Ambience</a:t>
                      </a:r>
                    </a:p>
                  </a:txBody>
                  <a:tcPr marL="137160" marR="137160" marT="137160" marB="137160">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6089473"/>
                  </a:ext>
                </a:extLst>
              </a:tr>
            </a:tbl>
          </a:graphicData>
        </a:graphic>
      </p:graphicFrame>
      <p:sp>
        <p:nvSpPr>
          <p:cNvPr id="68" name="Rectangle 67">
            <a:extLst>
              <a:ext uri="{FF2B5EF4-FFF2-40B4-BE49-F238E27FC236}">
                <a16:creationId xmlns:a16="http://schemas.microsoft.com/office/drawing/2014/main" id="{FAD892EB-208E-40C3-9DF3-B9D906719DA9}"/>
              </a:ext>
            </a:extLst>
          </p:cNvPr>
          <p:cNvSpPr/>
          <p:nvPr/>
        </p:nvSpPr>
        <p:spPr>
          <a:xfrm>
            <a:off x="342900" y="6156398"/>
            <a:ext cx="11520000" cy="37800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CA" sz="800" i="1">
                <a:solidFill>
                  <a:schemeClr val="tx1">
                    <a:lumMod val="85000"/>
                    <a:lumOff val="15000"/>
                  </a:schemeClr>
                </a:solidFill>
                <a:latin typeface="Arial" panose="020B0604020202020204" pitchFamily="34" charset="0"/>
                <a:cs typeface="Arial" panose="020B0604020202020204" pitchFamily="34" charset="0"/>
              </a:rPr>
              <a:t>Base (n): Respondents providing a valid response.</a:t>
            </a:r>
          </a:p>
          <a:p>
            <a:r>
              <a:rPr lang="en-CA" sz="800" i="1">
                <a:solidFill>
                  <a:schemeClr val="tx1">
                    <a:lumMod val="85000"/>
                    <a:lumOff val="15000"/>
                  </a:schemeClr>
                </a:solidFill>
                <a:latin typeface="Arial" panose="020B0604020202020204" pitchFamily="34" charset="0"/>
                <a:cs typeface="Arial" panose="020B0604020202020204" pitchFamily="34" charset="0"/>
              </a:rPr>
              <a:t>Q</a:t>
            </a:r>
            <a:r>
              <a:rPr lang="en-US" sz="800" i="1">
                <a:solidFill>
                  <a:schemeClr val="tx1">
                    <a:lumMod val="85000"/>
                    <a:lumOff val="15000"/>
                  </a:schemeClr>
                </a:solidFill>
                <a:latin typeface="Arial" panose="020B0604020202020204" pitchFamily="34" charset="0"/>
                <a:cs typeface="Arial" panose="020B0604020202020204" pitchFamily="34" charset="0"/>
              </a:rPr>
              <a:t>10. Based on your experience today, please rate THIS airport on each service item.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80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Note: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The green and red values indicate that the performance is </a:t>
            </a:r>
            <a:r>
              <a:rPr kumimoji="0" lang="en-US" sz="800" b="1" i="1" u="none" strike="noStrike" kern="1200" cap="none" spc="0" normalizeH="0" baseline="0" noProof="0">
                <a:ln>
                  <a:noFill/>
                </a:ln>
                <a:solidFill>
                  <a:srgbClr val="649B3F"/>
                </a:solidFill>
                <a:effectLst/>
                <a:uLnTx/>
                <a:uFillTx/>
                <a:latin typeface="Arial" panose="020B0604020202020204" pitchFamily="34" charset="0"/>
                <a:ea typeface="Times New Roman" panose="02020603050405020304" pitchFamily="18" charset="0"/>
                <a:cs typeface="Arial" panose="020B0604020202020204" pitchFamily="34" charset="0"/>
              </a:rPr>
              <a:t>higher</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 or </a:t>
            </a:r>
            <a:r>
              <a:rPr kumimoji="0" lang="en-US" sz="800" b="1" i="1"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lower </a:t>
            </a:r>
            <a:r>
              <a:rPr kumimoji="0" lang="en-US" sz="800"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at a statistically significant level (95%) compared to previous quarter.</a:t>
            </a:r>
          </a:p>
        </p:txBody>
      </p:sp>
      <p:sp>
        <p:nvSpPr>
          <p:cNvPr id="30" name="Oval 1">
            <a:extLst>
              <a:ext uri="{FF2B5EF4-FFF2-40B4-BE49-F238E27FC236}">
                <a16:creationId xmlns:a16="http://schemas.microsoft.com/office/drawing/2014/main" id="{2F9D0A6D-2709-4A95-ADDB-B05A7FEDF188}"/>
              </a:ext>
            </a:extLst>
          </p:cNvPr>
          <p:cNvSpPr/>
          <p:nvPr/>
        </p:nvSpPr>
        <p:spPr>
          <a:xfrm>
            <a:off x="3720434" y="5682342"/>
            <a:ext cx="91440" cy="86929"/>
          </a:xfrm>
          <a:prstGeom prst="ellipse">
            <a:avLst/>
          </a:prstGeom>
          <a:solidFill>
            <a:srgbClr val="70AD47"/>
          </a:solidFill>
          <a:ln>
            <a:solidFill>
              <a:srgbClr val="70AD47"/>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1" name="Oval 2">
            <a:extLst>
              <a:ext uri="{FF2B5EF4-FFF2-40B4-BE49-F238E27FC236}">
                <a16:creationId xmlns:a16="http://schemas.microsoft.com/office/drawing/2014/main" id="{4B65624D-D222-4375-B569-625A03AA0380}"/>
              </a:ext>
            </a:extLst>
          </p:cNvPr>
          <p:cNvSpPr/>
          <p:nvPr/>
        </p:nvSpPr>
        <p:spPr>
          <a:xfrm>
            <a:off x="4680653" y="5687464"/>
            <a:ext cx="91440" cy="86929"/>
          </a:xfrm>
          <a:prstGeom prst="ellipse">
            <a:avLst/>
          </a:prstGeom>
          <a:solidFill>
            <a:srgbClr val="654E98"/>
          </a:solidFill>
          <a:ln>
            <a:solidFill>
              <a:srgbClr val="654E98"/>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3" name="Oval 3">
            <a:extLst>
              <a:ext uri="{FF2B5EF4-FFF2-40B4-BE49-F238E27FC236}">
                <a16:creationId xmlns:a16="http://schemas.microsoft.com/office/drawing/2014/main" id="{ABE3A813-D86D-48EC-86C9-A8F27B5F7C28}"/>
              </a:ext>
            </a:extLst>
          </p:cNvPr>
          <p:cNvSpPr/>
          <p:nvPr/>
        </p:nvSpPr>
        <p:spPr>
          <a:xfrm>
            <a:off x="5639982" y="5682341"/>
            <a:ext cx="91440" cy="86929"/>
          </a:xfrm>
          <a:prstGeom prst="ellipse">
            <a:avLst/>
          </a:prstGeom>
          <a:solidFill>
            <a:srgbClr val="7F7F7F"/>
          </a:solidFill>
          <a:ln>
            <a:solidFill>
              <a:srgbClr val="7F7F7F"/>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4" name="Oval 4">
            <a:extLst>
              <a:ext uri="{FF2B5EF4-FFF2-40B4-BE49-F238E27FC236}">
                <a16:creationId xmlns:a16="http://schemas.microsoft.com/office/drawing/2014/main" id="{64B8894B-F38A-4D0B-85FC-91FD127C077E}"/>
              </a:ext>
            </a:extLst>
          </p:cNvPr>
          <p:cNvSpPr/>
          <p:nvPr/>
        </p:nvSpPr>
        <p:spPr>
          <a:xfrm>
            <a:off x="6610238" y="5682340"/>
            <a:ext cx="91440" cy="86929"/>
          </a:xfrm>
          <a:prstGeom prst="ellipse">
            <a:avLst/>
          </a:prstGeom>
          <a:solidFill>
            <a:srgbClr val="5692C9"/>
          </a:solidFill>
          <a:ln>
            <a:solidFill>
              <a:srgbClr val="5692C9"/>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35" name="Oval 5">
            <a:extLst>
              <a:ext uri="{FF2B5EF4-FFF2-40B4-BE49-F238E27FC236}">
                <a16:creationId xmlns:a16="http://schemas.microsoft.com/office/drawing/2014/main" id="{B82AC10C-9820-4623-9C04-457BD184C452}"/>
              </a:ext>
            </a:extLst>
          </p:cNvPr>
          <p:cNvSpPr/>
          <p:nvPr/>
        </p:nvSpPr>
        <p:spPr>
          <a:xfrm>
            <a:off x="7582609" y="5682340"/>
            <a:ext cx="91440" cy="86929"/>
          </a:xfrm>
          <a:prstGeom prst="ellipse">
            <a:avLst/>
          </a:prstGeom>
          <a:solidFill>
            <a:srgbClr val="003A8C"/>
          </a:solidFill>
          <a:ln>
            <a:solidFill>
              <a:srgbClr val="003A8C"/>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sz="1200"/>
          </a:p>
        </p:txBody>
      </p:sp>
      <p:sp>
        <p:nvSpPr>
          <p:cNvPr id="27" name="Title 6">
            <a:extLst>
              <a:ext uri="{FF2B5EF4-FFF2-40B4-BE49-F238E27FC236}">
                <a16:creationId xmlns:a16="http://schemas.microsoft.com/office/drawing/2014/main" id="{57C77A16-B134-874A-9DE8-02366A101AC7}"/>
              </a:ext>
            </a:extLst>
          </p:cNvPr>
          <p:cNvSpPr>
            <a:spLocks noGrp="1"/>
          </p:cNvSpPr>
          <p:nvPr>
            <p:ph type="title"/>
          </p:nvPr>
        </p:nvSpPr>
        <p:spPr>
          <a:xfrm>
            <a:off x="1073383" y="161557"/>
            <a:ext cx="8807302" cy="640451"/>
          </a:xfrm>
        </p:spPr>
        <p:txBody>
          <a:bodyPr/>
          <a:lstStyle/>
          <a:p>
            <a:r>
              <a:rPr lang="en-CA" b="1"/>
              <a:t>BWI – Trend Over Time</a:t>
            </a:r>
            <a:endParaRPr lang="en-CA"/>
          </a:p>
        </p:txBody>
      </p:sp>
      <p:sp>
        <p:nvSpPr>
          <p:cNvPr id="29" name="Text Placeholder 16">
            <a:extLst>
              <a:ext uri="{FF2B5EF4-FFF2-40B4-BE49-F238E27FC236}">
                <a16:creationId xmlns:a16="http://schemas.microsoft.com/office/drawing/2014/main" id="{2AE373D0-D623-C34F-9658-69544A7D5002}"/>
              </a:ext>
            </a:extLst>
          </p:cNvPr>
          <p:cNvSpPr>
            <a:spLocks noGrp="1"/>
          </p:cNvSpPr>
          <p:nvPr>
            <p:ph type="body" sz="quarter" idx="10"/>
          </p:nvPr>
        </p:nvSpPr>
        <p:spPr>
          <a:xfrm>
            <a:off x="1076330" y="644761"/>
            <a:ext cx="9237251" cy="457680"/>
          </a:xfrm>
        </p:spPr>
        <p:txBody>
          <a:bodyPr>
            <a:normAutofit/>
          </a:bodyPr>
          <a:lstStyle/>
          <a:p>
            <a:r>
              <a:rPr lang="en-CA"/>
              <a:t>Satisfaction by Service Quality Items: Airport Atmosphere</a:t>
            </a:r>
          </a:p>
        </p:txBody>
      </p:sp>
      <p:sp>
        <p:nvSpPr>
          <p:cNvPr id="41" name="Oval 40">
            <a:extLst>
              <a:ext uri="{FF2B5EF4-FFF2-40B4-BE49-F238E27FC236}">
                <a16:creationId xmlns:a16="http://schemas.microsoft.com/office/drawing/2014/main" id="{2EFBFFE2-5AA7-7F41-8517-8A38EE16D13F}"/>
              </a:ext>
            </a:extLst>
          </p:cNvPr>
          <p:cNvSpPr/>
          <p:nvPr/>
        </p:nvSpPr>
        <p:spPr>
          <a:xfrm>
            <a:off x="214324" y="225661"/>
            <a:ext cx="828000" cy="828000"/>
          </a:xfrm>
          <a:prstGeom prst="ellipse">
            <a:avLst/>
          </a:prstGeom>
          <a:solidFill>
            <a:schemeClr val="bg1"/>
          </a:solidFill>
          <a:ln w="34925">
            <a:solidFill>
              <a:schemeClr val="bg1">
                <a:lumMod val="7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pic>
        <p:nvPicPr>
          <p:cNvPr id="46" name="Graphic 45" descr="Sanitizer outline">
            <a:extLst>
              <a:ext uri="{FF2B5EF4-FFF2-40B4-BE49-F238E27FC236}">
                <a16:creationId xmlns:a16="http://schemas.microsoft.com/office/drawing/2014/main" id="{1F950D8E-A12D-F940-B23E-D98DBCA843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573" y="313173"/>
            <a:ext cx="633809" cy="633809"/>
          </a:xfrm>
          <a:prstGeom prst="rect">
            <a:avLst/>
          </a:prstGeom>
        </p:spPr>
      </p:pic>
      <p:sp>
        <p:nvSpPr>
          <p:cNvPr id="25" name="TextBox 24">
            <a:extLst>
              <a:ext uri="{FF2B5EF4-FFF2-40B4-BE49-F238E27FC236}">
                <a16:creationId xmlns:a16="http://schemas.microsoft.com/office/drawing/2014/main" id="{D4B7BE63-76C3-4752-A781-AAACADFBF741}"/>
              </a:ext>
            </a:extLst>
          </p:cNvPr>
          <p:cNvSpPr txBox="1"/>
          <p:nvPr/>
        </p:nvSpPr>
        <p:spPr>
          <a:xfrm>
            <a:off x="274675" y="3004453"/>
            <a:ext cx="323165" cy="1753268"/>
          </a:xfrm>
          <a:prstGeom prst="rect">
            <a:avLst/>
          </a:prstGeom>
          <a:noFill/>
        </p:spPr>
        <p:txBody>
          <a:bodyPr vert="vert270"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900">
                <a:solidFill>
                  <a:schemeClr val="tx1">
                    <a:lumMod val="65000"/>
                    <a:lumOff val="35000"/>
                  </a:schemeClr>
                </a:solidFill>
                <a:latin typeface="Arial" panose="020B0604020202020204" pitchFamily="34" charset="0"/>
                <a:cs typeface="Arial" panose="020B0604020202020204" pitchFamily="34" charset="0"/>
              </a:rPr>
              <a:t>Average (out of 5-pt scale)</a:t>
            </a:r>
          </a:p>
        </p:txBody>
      </p:sp>
      <p:sp>
        <p:nvSpPr>
          <p:cNvPr id="24" name="Content Placeholder 2">
            <a:extLst>
              <a:ext uri="{FF2B5EF4-FFF2-40B4-BE49-F238E27FC236}">
                <a16:creationId xmlns:a16="http://schemas.microsoft.com/office/drawing/2014/main" id="{5D0EEDF7-E77C-4C38-A26E-7E413CAA39D4}"/>
              </a:ext>
            </a:extLst>
          </p:cNvPr>
          <p:cNvSpPr txBox="1"/>
          <p:nvPr/>
        </p:nvSpPr>
        <p:spPr>
          <a:xfrm>
            <a:off x="2691765" y="6079388"/>
            <a:ext cx="4015669" cy="200205"/>
          </a:xfrm>
          <a:prstGeom prst="rect">
            <a:avLst/>
          </a:prstGeom>
        </p:spPr>
        <p:txBody>
          <a:bodyPr vert="horz" lIns="91440" tIns="45720" rIns="91440" bIns="45720" rtlCol="0">
            <a:noAutofit/>
          </a:bodyPr>
          <a:lstStyle>
            <a:defPPr>
              <a:defRPr lang="en-US"/>
            </a:defPPr>
            <a:lvl1pPr marL="342900" indent="-342900" algn="l" defTabSz="457200" rtl="0" eaLnBrk="1" latinLnBrk="0" hangingPunct="1">
              <a:spcBef>
                <a:spcPct val="20000"/>
              </a:spcBef>
              <a:buFont typeface="Wingdings" panose="05000000000000000000" pitchFamily="2" charset="2"/>
              <a:buChar char="Q"/>
              <a:defRPr sz="32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CA" sz="800" i="1">
                <a:solidFill>
                  <a:schemeClr val="tx1">
                    <a:lumMod val="85000"/>
                    <a:lumOff val="15000"/>
                  </a:schemeClr>
                </a:solidFill>
              </a:rPr>
              <a:t>^ Results cannot be presented due to the very small sample (&lt;10)</a:t>
            </a:r>
          </a:p>
        </p:txBody>
      </p:sp>
      <p:graphicFrame>
        <p:nvGraphicFramePr>
          <p:cNvPr id="28" name="Chart 1">
            <a:extLst>
              <a:ext uri="{FF2B5EF4-FFF2-40B4-BE49-F238E27FC236}">
                <a16:creationId xmlns:a16="http://schemas.microsoft.com/office/drawing/2014/main" id="{BCF5ECF5-366F-4CB6-AAE8-1AA3C1350286}"/>
              </a:ext>
            </a:extLst>
          </p:cNvPr>
          <p:cNvGraphicFramePr/>
          <p:nvPr>
            <p:extLst>
              <p:ext uri="{D42A27DB-BD31-4B8C-83A1-F6EECF244321}">
                <p14:modId xmlns:p14="http://schemas.microsoft.com/office/powerpoint/2010/main" val="3028875123"/>
              </p:ext>
            </p:extLst>
          </p:nvPr>
        </p:nvGraphicFramePr>
        <p:xfrm>
          <a:off x="1466801" y="1901337"/>
          <a:ext cx="1905099" cy="35591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Chart 2">
            <a:extLst>
              <a:ext uri="{FF2B5EF4-FFF2-40B4-BE49-F238E27FC236}">
                <a16:creationId xmlns:a16="http://schemas.microsoft.com/office/drawing/2014/main" id="{A2EF144A-0E7E-4034-8518-90902085FE7B}"/>
              </a:ext>
            </a:extLst>
          </p:cNvPr>
          <p:cNvGraphicFramePr/>
          <p:nvPr>
            <p:extLst>
              <p:ext uri="{D42A27DB-BD31-4B8C-83A1-F6EECF244321}">
                <p14:modId xmlns:p14="http://schemas.microsoft.com/office/powerpoint/2010/main" val="297220093"/>
              </p:ext>
            </p:extLst>
          </p:nvPr>
        </p:nvGraphicFramePr>
        <p:xfrm>
          <a:off x="5145640" y="1901337"/>
          <a:ext cx="1895598" cy="35591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3">
            <a:extLst>
              <a:ext uri="{FF2B5EF4-FFF2-40B4-BE49-F238E27FC236}">
                <a16:creationId xmlns:a16="http://schemas.microsoft.com/office/drawing/2014/main" id="{7F9C3C76-4552-445C-9AD4-F10766670C45}"/>
              </a:ext>
            </a:extLst>
          </p:cNvPr>
          <p:cNvGraphicFramePr/>
          <p:nvPr>
            <p:extLst>
              <p:ext uri="{D42A27DB-BD31-4B8C-83A1-F6EECF244321}">
                <p14:modId xmlns:p14="http://schemas.microsoft.com/office/powerpoint/2010/main" val="2926432398"/>
              </p:ext>
            </p:extLst>
          </p:nvPr>
        </p:nvGraphicFramePr>
        <p:xfrm>
          <a:off x="8814979" y="1901337"/>
          <a:ext cx="1900589" cy="3559161"/>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1">
            <a:extLst>
              <a:ext uri="{FF2B5EF4-FFF2-40B4-BE49-F238E27FC236}">
                <a16:creationId xmlns:a16="http://schemas.microsoft.com/office/drawing/2014/main" id="{42B3EE7E-739D-412E-8023-8D5B3217A744}"/>
              </a:ext>
            </a:extLst>
          </p:cNvPr>
          <p:cNvSpPr txBox="1"/>
          <p:nvPr/>
        </p:nvSpPr>
        <p:spPr>
          <a:xfrm>
            <a:off x="3773067" y="5585601"/>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a:solidFill>
                  <a:schemeClr val="tx1">
                    <a:lumMod val="65000"/>
                    <a:lumOff val="35000"/>
                  </a:schemeClr>
                </a:solidFill>
                <a:latin typeface="Arial" panose="020B0604020202020204" pitchFamily="34" charset="0"/>
                <a:cs typeface="Arial" panose="020B0604020202020204" pitchFamily="34" charset="0"/>
              </a:rPr>
              <a:t>Q2 2022</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47" name="TextBox 2">
            <a:extLst>
              <a:ext uri="{FF2B5EF4-FFF2-40B4-BE49-F238E27FC236}">
                <a16:creationId xmlns:a16="http://schemas.microsoft.com/office/drawing/2014/main" id="{56782027-85BD-4BC6-9EE5-3C3571AB078D}"/>
              </a:ext>
            </a:extLst>
          </p:cNvPr>
          <p:cNvSpPr txBox="1"/>
          <p:nvPr/>
        </p:nvSpPr>
        <p:spPr>
          <a:xfrm>
            <a:off x="4735292"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a:solidFill>
                  <a:schemeClr val="tx1">
                    <a:lumMod val="65000"/>
                    <a:lumOff val="35000"/>
                  </a:schemeClr>
                </a:solidFill>
                <a:latin typeface="Arial" panose="020B0604020202020204" pitchFamily="34" charset="0"/>
                <a:cs typeface="Arial" panose="020B0604020202020204" pitchFamily="34" charset="0"/>
              </a:rPr>
              <a:t>Q3 2022</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48" name="TextBox 3">
            <a:extLst>
              <a:ext uri="{FF2B5EF4-FFF2-40B4-BE49-F238E27FC236}">
                <a16:creationId xmlns:a16="http://schemas.microsoft.com/office/drawing/2014/main" id="{12D8E3B4-DA52-4003-9E92-9B61EC76019A}"/>
              </a:ext>
            </a:extLst>
          </p:cNvPr>
          <p:cNvSpPr txBox="1"/>
          <p:nvPr/>
        </p:nvSpPr>
        <p:spPr>
          <a:xfrm>
            <a:off x="5694068"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a:solidFill>
                  <a:schemeClr val="tx1">
                    <a:lumMod val="65000"/>
                    <a:lumOff val="35000"/>
                  </a:schemeClr>
                </a:solidFill>
                <a:latin typeface="Arial" panose="020B0604020202020204" pitchFamily="34" charset="0"/>
                <a:cs typeface="Arial" panose="020B0604020202020204" pitchFamily="34" charset="0"/>
              </a:rPr>
              <a:t>Q4 2022</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49" name="TextBox 4">
            <a:extLst>
              <a:ext uri="{FF2B5EF4-FFF2-40B4-BE49-F238E27FC236}">
                <a16:creationId xmlns:a16="http://schemas.microsoft.com/office/drawing/2014/main" id="{27F36BDE-1930-4118-8DE2-62BC1E8B7257}"/>
              </a:ext>
            </a:extLst>
          </p:cNvPr>
          <p:cNvSpPr txBox="1"/>
          <p:nvPr/>
        </p:nvSpPr>
        <p:spPr>
          <a:xfrm>
            <a:off x="6667393" y="5588432"/>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a:solidFill>
                  <a:schemeClr val="tx1">
                    <a:lumMod val="65000"/>
                    <a:lumOff val="35000"/>
                  </a:schemeClr>
                </a:solidFill>
                <a:latin typeface="Arial" panose="020B0604020202020204" pitchFamily="34" charset="0"/>
                <a:cs typeface="Arial" panose="020B0604020202020204" pitchFamily="34" charset="0"/>
              </a:rPr>
              <a:t>Q1 2023</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50" name="TextBox 5">
            <a:extLst>
              <a:ext uri="{FF2B5EF4-FFF2-40B4-BE49-F238E27FC236}">
                <a16:creationId xmlns:a16="http://schemas.microsoft.com/office/drawing/2014/main" id="{CE5C4F14-C4EB-4D92-BA71-025716F2BBAD}"/>
              </a:ext>
            </a:extLst>
          </p:cNvPr>
          <p:cNvSpPr txBox="1"/>
          <p:nvPr/>
        </p:nvSpPr>
        <p:spPr>
          <a:xfrm>
            <a:off x="7641374" y="5582597"/>
            <a:ext cx="815227" cy="274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a:solidFill>
                  <a:schemeClr val="tx1">
                    <a:lumMod val="65000"/>
                    <a:lumOff val="35000"/>
                  </a:schemeClr>
                </a:solidFill>
                <a:latin typeface="Arial" panose="020B0604020202020204" pitchFamily="34" charset="0"/>
                <a:cs typeface="Arial" panose="020B0604020202020204" pitchFamily="34" charset="0"/>
              </a:rPr>
              <a:t>Q2 2023</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D8E5323-2688-F247-AA57-DA7C4521537C}"/>
              </a:ext>
            </a:extLst>
          </p:cNvPr>
          <p:cNvSpPr>
            <a:spLocks noGrp="1"/>
          </p:cNvSpPr>
          <p:nvPr>
            <p:ph type="sldNum" sz="quarter" idx="4"/>
          </p:nvPr>
        </p:nvSpPr>
        <p:spPr/>
        <p:txBody>
          <a:bodyPr/>
          <a:lstStyle/>
          <a:p>
            <a:fld id="{13DAD56E-802A-2646-A8DB-6610A51D0FC3}" type="slidenum">
              <a:rPr lang="en-IN" smtClean="0"/>
              <a:t>41</a:t>
            </a:fld>
            <a:endParaRPr lang="en-IN"/>
          </a:p>
        </p:txBody>
      </p:sp>
    </p:spTree>
    <p:extLst>
      <p:ext uri="{BB962C8B-B14F-4D97-AF65-F5344CB8AC3E}">
        <p14:creationId xmlns:p14="http://schemas.microsoft.com/office/powerpoint/2010/main" val="128633117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6A19D8-2D31-5C37-EF18-7AD73BD11F39}"/>
              </a:ext>
            </a:extLst>
          </p:cNvPr>
          <p:cNvSpPr txBox="1"/>
          <p:nvPr/>
        </p:nvSpPr>
        <p:spPr>
          <a:xfrm>
            <a:off x="8423891" y="4009609"/>
            <a:ext cx="3133705" cy="5486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r>
              <a:rPr lang="en-US" sz="3000">
                <a:solidFill>
                  <a:srgbClr val="1F497D">
                    <a:lumMod val="60000"/>
                    <a:lumOff val="40000"/>
                  </a:srgbClr>
                </a:solidFill>
                <a:latin typeface="Arial" panose="020B0604020202020204" pitchFamily="34" charset="0"/>
                <a:cs typeface="Arial" panose="020B0604020202020204" pitchFamily="34" charset="0"/>
              </a:rPr>
              <a:t>© 2023 ACI</a:t>
            </a:r>
          </a:p>
        </p:txBody>
      </p:sp>
    </p:spTree>
    <p:extLst>
      <p:ext uri="{BB962C8B-B14F-4D97-AF65-F5344CB8AC3E}">
        <p14:creationId xmlns:p14="http://schemas.microsoft.com/office/powerpoint/2010/main" val="6895893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996F7E5E-9141-48A0-A82C-FF78F36F8C61}"/>
              </a:ext>
            </a:extLst>
          </p:cNvPr>
          <p:cNvSpPr>
            <a:spLocks noGrp="1"/>
          </p:cNvSpPr>
          <p:nvPr>
            <p:ph type="ctrTitle" idx="4294967295"/>
          </p:nvPr>
        </p:nvSpPr>
        <p:spPr>
          <a:xfrm>
            <a:off x="2067651" y="3889375"/>
            <a:ext cx="10124350" cy="811213"/>
          </a:xfrm>
        </p:spPr>
        <p:txBody>
          <a:bodyPr anchor="t">
            <a:normAutofit/>
          </a:bodyPr>
          <a:lstStyle/>
          <a:p>
            <a:pPr algn="l"/>
            <a:r>
              <a:rPr lang="en-CA" sz="3800" b="1">
                <a:solidFill>
                  <a:srgbClr val="003A8C"/>
                </a:solidFill>
                <a:latin typeface="Helvetica" panose="020B0604020202020204" pitchFamily="34" charset="0"/>
                <a:cs typeface="Helvetica" panose="020B0604020202020204" pitchFamily="34" charset="0"/>
              </a:rPr>
              <a:t>Methodology at a Glance</a:t>
            </a:r>
          </a:p>
        </p:txBody>
      </p:sp>
      <p:sp>
        <p:nvSpPr>
          <p:cNvPr id="3" name="Oval 2">
            <a:extLst>
              <a:ext uri="{FF2B5EF4-FFF2-40B4-BE49-F238E27FC236}">
                <a16:creationId xmlns:a16="http://schemas.microsoft.com/office/drawing/2014/main" id="{68F4044D-6FB0-44AE-9CD6-7D1456DC42F2}"/>
              </a:ext>
            </a:extLst>
          </p:cNvPr>
          <p:cNvSpPr/>
          <p:nvPr/>
        </p:nvSpPr>
        <p:spPr>
          <a:xfrm>
            <a:off x="625234" y="3534019"/>
            <a:ext cx="1442416" cy="1433370"/>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prstClr val="white"/>
              </a:solidFill>
            </a:endParaRPr>
          </a:p>
        </p:txBody>
      </p:sp>
      <p:sp>
        <p:nvSpPr>
          <p:cNvPr id="4" name="TextBox 3">
            <a:extLst>
              <a:ext uri="{FF2B5EF4-FFF2-40B4-BE49-F238E27FC236}">
                <a16:creationId xmlns:a16="http://schemas.microsoft.com/office/drawing/2014/main" id="{B81E428F-C67A-40D7-8C1C-DA4A103063C3}"/>
              </a:ext>
            </a:extLst>
          </p:cNvPr>
          <p:cNvSpPr txBox="1"/>
          <p:nvPr/>
        </p:nvSpPr>
        <p:spPr>
          <a:xfrm>
            <a:off x="877820" y="3548271"/>
            <a:ext cx="938077" cy="144655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800">
                <a:solidFill>
                  <a:srgbClr val="003A8C"/>
                </a:solidFill>
                <a:latin typeface="Arial Black" panose="020B0A04020102020204" pitchFamily="34" charset="0"/>
              </a:rPr>
              <a:t>1</a:t>
            </a:r>
          </a:p>
        </p:txBody>
      </p:sp>
    </p:spTree>
    <p:extLst>
      <p:ext uri="{BB962C8B-B14F-4D97-AF65-F5344CB8AC3E}">
        <p14:creationId xmlns:p14="http://schemas.microsoft.com/office/powerpoint/2010/main" val="25715842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4DB8-7435-431C-9FEE-64934FC5E019}"/>
              </a:ext>
            </a:extLst>
          </p:cNvPr>
          <p:cNvSpPr>
            <a:spLocks noGrp="1"/>
          </p:cNvSpPr>
          <p:nvPr>
            <p:ph type="title"/>
          </p:nvPr>
        </p:nvSpPr>
        <p:spPr/>
        <p:txBody>
          <a:bodyPr>
            <a:normAutofit/>
          </a:bodyPr>
          <a:lstStyle/>
          <a:p>
            <a:r>
              <a:rPr lang="en-CA" b="1"/>
              <a:t>Methodology at a Glance</a:t>
            </a:r>
            <a:br>
              <a:rPr lang="en-CA" b="0"/>
            </a:br>
            <a:r>
              <a:rPr lang="en-CA" b="0">
                <a:solidFill>
                  <a:schemeClr val="bg2"/>
                </a:solidFill>
              </a:rPr>
              <a:t>Objective of the Programme </a:t>
            </a:r>
            <a:endParaRPr lang="en-CA" b="0"/>
          </a:p>
        </p:txBody>
      </p:sp>
      <p:sp>
        <p:nvSpPr>
          <p:cNvPr id="3" name="Subtitle 2">
            <a:extLst>
              <a:ext uri="{FF2B5EF4-FFF2-40B4-BE49-F238E27FC236}">
                <a16:creationId xmlns:a16="http://schemas.microsoft.com/office/drawing/2014/main" id="{A02559F9-E259-4EAB-896F-66B387A648C6}"/>
              </a:ext>
            </a:extLst>
          </p:cNvPr>
          <p:cNvSpPr>
            <a:spLocks noGrp="1"/>
          </p:cNvSpPr>
          <p:nvPr>
            <p:ph type="subTitle" idx="1"/>
          </p:nvPr>
        </p:nvSpPr>
        <p:spPr>
          <a:xfrm>
            <a:off x="536497" y="1265040"/>
            <a:ext cx="11300827" cy="4810548"/>
          </a:xfrm>
        </p:spPr>
        <p:txBody>
          <a:bodyPr/>
          <a:lstStyle/>
          <a:p>
            <a:pPr marL="0" indent="0" algn="just">
              <a:buNone/>
            </a:pPr>
            <a:r>
              <a:rPr lang="en-CA">
                <a:solidFill>
                  <a:schemeClr val="tx1">
                    <a:lumMod val="85000"/>
                    <a:lumOff val="15000"/>
                  </a:schemeClr>
                </a:solidFill>
              </a:rPr>
              <a:t>ACI ASQ Departures is a benchmarking programme measuring passengers’ experience while they are at the airport.</a:t>
            </a:r>
          </a:p>
          <a:p>
            <a:pPr marL="0" indent="0" algn="just">
              <a:buNone/>
            </a:pPr>
            <a:endParaRPr lang="en-CA">
              <a:solidFill>
                <a:schemeClr val="tx1">
                  <a:lumMod val="85000"/>
                  <a:lumOff val="15000"/>
                </a:schemeClr>
              </a:solidFill>
            </a:endParaRPr>
          </a:p>
          <a:p>
            <a:pPr marL="0" indent="0" algn="just">
              <a:buNone/>
            </a:pPr>
            <a:endParaRPr lang="en-CA">
              <a:solidFill>
                <a:schemeClr val="tx1">
                  <a:lumMod val="85000"/>
                  <a:lumOff val="15000"/>
                </a:schemeClr>
              </a:solidFill>
            </a:endParaRPr>
          </a:p>
          <a:p>
            <a:pPr marL="0" indent="0" algn="just">
              <a:buNone/>
            </a:pPr>
            <a:endParaRPr lang="en-CA">
              <a:solidFill>
                <a:schemeClr val="tx1">
                  <a:lumMod val="85000"/>
                  <a:lumOff val="15000"/>
                </a:schemeClr>
              </a:solidFill>
            </a:endParaRPr>
          </a:p>
          <a:p>
            <a:pPr marL="0" indent="0" algn="just">
              <a:buNone/>
            </a:pPr>
            <a:endParaRPr lang="en-CA">
              <a:solidFill>
                <a:schemeClr val="tx1">
                  <a:lumMod val="85000"/>
                  <a:lumOff val="15000"/>
                </a:schemeClr>
              </a:solidFill>
            </a:endParaRPr>
          </a:p>
          <a:p>
            <a:pPr marL="0" indent="0" algn="just">
              <a:buNone/>
            </a:pPr>
            <a:endParaRPr lang="en-CA">
              <a:solidFill>
                <a:schemeClr val="tx1">
                  <a:lumMod val="85000"/>
                  <a:lumOff val="15000"/>
                </a:schemeClr>
              </a:solidFill>
            </a:endParaRPr>
          </a:p>
          <a:p>
            <a:pPr marL="0" indent="0" algn="just">
              <a:buNone/>
            </a:pPr>
            <a:endParaRPr lang="en-CA">
              <a:solidFill>
                <a:schemeClr val="tx1">
                  <a:lumMod val="85000"/>
                  <a:lumOff val="15000"/>
                </a:schemeClr>
              </a:solidFill>
            </a:endParaRPr>
          </a:p>
          <a:p>
            <a:pPr marL="0" indent="0" algn="just">
              <a:buNone/>
            </a:pPr>
            <a:endParaRPr lang="en-CA" sz="1200">
              <a:solidFill>
                <a:schemeClr val="tx1">
                  <a:lumMod val="85000"/>
                  <a:lumOff val="15000"/>
                </a:schemeClr>
              </a:solidFill>
            </a:endParaRPr>
          </a:p>
          <a:p>
            <a:pPr marL="0" indent="0" algn="just">
              <a:spcAft>
                <a:spcPts val="600"/>
              </a:spcAft>
              <a:buNone/>
            </a:pPr>
            <a:r>
              <a:rPr lang="en-US">
                <a:solidFill>
                  <a:schemeClr val="tx1">
                    <a:lumMod val="85000"/>
                    <a:lumOff val="15000"/>
                  </a:schemeClr>
                </a:solidFill>
              </a:rPr>
              <a:t>The Departures Survey’s main objective is to provide the participating airports with the research tools and consumer insights to better understand passengers’ views with respect to the overall journey at the airport:</a:t>
            </a:r>
          </a:p>
          <a:p>
            <a:pPr marL="280988" indent="-280988" algn="just">
              <a:spcAft>
                <a:spcPts val="600"/>
              </a:spcAft>
              <a:buFont typeface="Wingdings 2" panose="05020102010507070707" pitchFamily="18" charset="2"/>
              <a:buChar char=""/>
            </a:pPr>
            <a:r>
              <a:rPr lang="en-US">
                <a:solidFill>
                  <a:schemeClr val="tx1">
                    <a:lumMod val="85000"/>
                    <a:lumOff val="15000"/>
                  </a:schemeClr>
                </a:solidFill>
              </a:rPr>
              <a:t>How passengers rate an airport’s services</a:t>
            </a:r>
          </a:p>
          <a:p>
            <a:pPr marL="280988" indent="-280988" algn="just">
              <a:spcAft>
                <a:spcPts val="600"/>
              </a:spcAft>
              <a:buFont typeface="Wingdings 2" panose="05020102010507070707" pitchFamily="18" charset="2"/>
              <a:buChar char=""/>
            </a:pPr>
            <a:r>
              <a:rPr lang="en-US">
                <a:solidFill>
                  <a:schemeClr val="tx1">
                    <a:lumMod val="85000"/>
                    <a:lumOff val="15000"/>
                  </a:schemeClr>
                </a:solidFill>
              </a:rPr>
              <a:t>How an airport compares to others around the world by traffic type, size, region, etc.</a:t>
            </a:r>
          </a:p>
          <a:p>
            <a:pPr marL="280988" indent="-280988" algn="just">
              <a:spcAft>
                <a:spcPts val="600"/>
              </a:spcAft>
              <a:buFont typeface="Wingdings 2" panose="05020102010507070707" pitchFamily="18" charset="2"/>
              <a:buChar char=""/>
            </a:pPr>
            <a:r>
              <a:rPr lang="en-US">
                <a:solidFill>
                  <a:schemeClr val="tx1">
                    <a:lumMod val="85000"/>
                    <a:lumOff val="15000"/>
                  </a:schemeClr>
                </a:solidFill>
              </a:rPr>
              <a:t>Which aspects are of particular importance for a specific airport</a:t>
            </a:r>
          </a:p>
          <a:p>
            <a:pPr marL="280988" indent="-280988" algn="just">
              <a:spcAft>
                <a:spcPts val="600"/>
              </a:spcAft>
              <a:buFont typeface="Wingdings 2" panose="05020102010507070707" pitchFamily="18" charset="2"/>
              <a:buChar char=""/>
            </a:pPr>
            <a:r>
              <a:rPr lang="en-US">
                <a:solidFill>
                  <a:schemeClr val="tx1">
                    <a:lumMod val="85000"/>
                    <a:lumOff val="15000"/>
                  </a:schemeClr>
                </a:solidFill>
              </a:rPr>
              <a:t>How does the satisfaction impact passengers’ emotional state and experience</a:t>
            </a:r>
          </a:p>
          <a:p>
            <a:pPr marL="280988" indent="-280988" algn="just">
              <a:buFont typeface="Wingdings 2" panose="05020102010507070707" pitchFamily="18" charset="2"/>
              <a:buChar char=""/>
            </a:pPr>
            <a:r>
              <a:rPr lang="en-US">
                <a:solidFill>
                  <a:schemeClr val="tx1">
                    <a:lumMod val="85000"/>
                    <a:lumOff val="15000"/>
                  </a:schemeClr>
                </a:solidFill>
              </a:rPr>
              <a:t>How passengers’ perceptions and priorities are evolving over time</a:t>
            </a:r>
          </a:p>
        </p:txBody>
      </p:sp>
      <p:sp>
        <p:nvSpPr>
          <p:cNvPr id="6" name="Rectangle 5">
            <a:extLst>
              <a:ext uri="{FF2B5EF4-FFF2-40B4-BE49-F238E27FC236}">
                <a16:creationId xmlns:a16="http://schemas.microsoft.com/office/drawing/2014/main" id="{78689879-5536-45D9-91D1-66B8489FD057}"/>
              </a:ext>
            </a:extLst>
          </p:cNvPr>
          <p:cNvSpPr/>
          <p:nvPr/>
        </p:nvSpPr>
        <p:spPr>
          <a:xfrm>
            <a:off x="619125" y="1839309"/>
            <a:ext cx="10987246" cy="1456550"/>
          </a:xfrm>
          <a:prstGeom prst="rect">
            <a:avLst/>
          </a:prstGeom>
          <a:solidFill>
            <a:schemeClr val="accent1">
              <a:lumMod val="20000"/>
              <a:lumOff val="80000"/>
            </a:schemeClr>
          </a:solidFill>
          <a:ln>
            <a:solidFill>
              <a:schemeClr val="bg1">
                <a:lumMod val="95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indent="0" algn="just">
              <a:spcAft>
                <a:spcPts val="1200"/>
              </a:spcAft>
              <a:buNone/>
            </a:pPr>
            <a:r>
              <a:rPr lang="en-US" sz="1600" i="1">
                <a:solidFill>
                  <a:schemeClr val="tx1">
                    <a:lumMod val="85000"/>
                    <a:lumOff val="15000"/>
                  </a:schemeClr>
                </a:solidFill>
                <a:latin typeface="Arial" panose="020B0604020202020204" pitchFamily="34" charset="0"/>
                <a:cs typeface="Arial" panose="020B0604020202020204" pitchFamily="34" charset="0"/>
              </a:rPr>
              <a:t>In today’s competitive world, providing a service is not enough. Consumers are expecting an experience.</a:t>
            </a:r>
            <a:r>
              <a:rPr lang="en-US" sz="1600">
                <a:solidFill>
                  <a:schemeClr val="tx1">
                    <a:lumMod val="85000"/>
                    <a:lumOff val="15000"/>
                  </a:schemeClr>
                </a:solidFill>
                <a:latin typeface="Arial" panose="020B0604020202020204" pitchFamily="34" charset="0"/>
                <a:cs typeface="Arial" panose="020B0604020202020204" pitchFamily="34" charset="0"/>
              </a:rPr>
              <a:t> </a:t>
            </a:r>
          </a:p>
          <a:p>
            <a:pPr marL="280988" indent="-280988" algn="just">
              <a:spcAft>
                <a:spcPts val="600"/>
              </a:spcAft>
              <a:buFont typeface="Wingdings 2" panose="05020102010507070707" pitchFamily="18" charset="2"/>
              <a:buChar char=""/>
            </a:pPr>
            <a:r>
              <a:rPr lang="en-US" sz="1600" b="1">
                <a:solidFill>
                  <a:schemeClr val="tx1">
                    <a:lumMod val="85000"/>
                    <a:lumOff val="15000"/>
                  </a:schemeClr>
                </a:solidFill>
                <a:latin typeface="Arial" panose="020B0604020202020204" pitchFamily="34" charset="0"/>
                <a:cs typeface="Arial" panose="020B0604020202020204" pitchFamily="34" charset="0"/>
              </a:rPr>
              <a:t>Service quality </a:t>
            </a:r>
            <a:r>
              <a:rPr lang="en-US" sz="1600">
                <a:solidFill>
                  <a:schemeClr val="tx1">
                    <a:lumMod val="85000"/>
                    <a:lumOff val="15000"/>
                  </a:schemeClr>
                </a:solidFill>
                <a:latin typeface="Arial" panose="020B0604020202020204" pitchFamily="34" charset="0"/>
                <a:cs typeface="Arial" panose="020B0604020202020204" pitchFamily="34" charset="0"/>
              </a:rPr>
              <a:t>is about customers evaluating the quality of each step required to deliver a service.</a:t>
            </a:r>
          </a:p>
          <a:p>
            <a:pPr marL="280988" indent="-280988" algn="just">
              <a:buFont typeface="Wingdings 2" panose="05020102010507070707" pitchFamily="18" charset="2"/>
              <a:buChar char=""/>
            </a:pPr>
            <a:r>
              <a:rPr lang="en-US" sz="1600" b="1">
                <a:solidFill>
                  <a:schemeClr val="tx1">
                    <a:lumMod val="85000"/>
                    <a:lumOff val="15000"/>
                  </a:schemeClr>
                </a:solidFill>
                <a:latin typeface="Arial" panose="020B0604020202020204" pitchFamily="34" charset="0"/>
                <a:cs typeface="Arial" panose="020B0604020202020204" pitchFamily="34" charset="0"/>
              </a:rPr>
              <a:t>Customer experience </a:t>
            </a:r>
            <a:r>
              <a:rPr lang="en-US" sz="1600">
                <a:solidFill>
                  <a:schemeClr val="tx1">
                    <a:lumMod val="85000"/>
                    <a:lumOff val="15000"/>
                  </a:schemeClr>
                </a:solidFill>
                <a:latin typeface="Arial" panose="020B0604020202020204" pitchFamily="34" charset="0"/>
                <a:cs typeface="Arial" panose="020B0604020202020204" pitchFamily="34" charset="0"/>
              </a:rPr>
              <a:t>is about what customers feel and remember of the service quality delivered.</a:t>
            </a:r>
          </a:p>
        </p:txBody>
      </p:sp>
      <p:sp>
        <p:nvSpPr>
          <p:cNvPr id="7" name="Slide Number Placeholder 6">
            <a:extLst>
              <a:ext uri="{FF2B5EF4-FFF2-40B4-BE49-F238E27FC236}">
                <a16:creationId xmlns:a16="http://schemas.microsoft.com/office/drawing/2014/main" id="{5BD349DB-1F66-61B0-685F-5EAA9BD6FF72}"/>
              </a:ext>
            </a:extLst>
          </p:cNvPr>
          <p:cNvSpPr>
            <a:spLocks noGrp="1"/>
          </p:cNvSpPr>
          <p:nvPr>
            <p:ph type="sldNum" sz="quarter" idx="4"/>
          </p:nvPr>
        </p:nvSpPr>
        <p:spPr/>
        <p:txBody>
          <a:bodyPr/>
          <a:lstStyle/>
          <a:p>
            <a:fld id="{13DAD56E-802A-2646-A8DB-6610A51D0FC3}" type="slidenum">
              <a:rPr lang="en-IN" smtClean="0"/>
              <a:t>6</a:t>
            </a:fld>
            <a:endParaRPr lang="en-IN"/>
          </a:p>
        </p:txBody>
      </p:sp>
    </p:spTree>
    <p:extLst>
      <p:ext uri="{BB962C8B-B14F-4D97-AF65-F5344CB8AC3E}">
        <p14:creationId xmlns:p14="http://schemas.microsoft.com/office/powerpoint/2010/main" val="4273056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4DB8-7435-431C-9FEE-64934FC5E019}"/>
              </a:ext>
            </a:extLst>
          </p:cNvPr>
          <p:cNvSpPr>
            <a:spLocks noGrp="1"/>
          </p:cNvSpPr>
          <p:nvPr>
            <p:ph type="title"/>
          </p:nvPr>
        </p:nvSpPr>
        <p:spPr/>
        <p:txBody>
          <a:bodyPr>
            <a:normAutofit/>
          </a:bodyPr>
          <a:lstStyle/>
          <a:p>
            <a:r>
              <a:rPr lang="en-CA" b="1"/>
              <a:t>Methodology at a Glance</a:t>
            </a:r>
            <a:br>
              <a:rPr lang="en-CA" b="0"/>
            </a:br>
            <a:r>
              <a:rPr lang="en-CA" b="0">
                <a:solidFill>
                  <a:schemeClr val="bg2"/>
                </a:solidFill>
              </a:rPr>
              <a:t>Approach and Questionnaire</a:t>
            </a:r>
            <a:endParaRPr lang="en-CA" b="0"/>
          </a:p>
        </p:txBody>
      </p:sp>
      <p:sp>
        <p:nvSpPr>
          <p:cNvPr id="6" name="Subtitle 2">
            <a:extLst>
              <a:ext uri="{FF2B5EF4-FFF2-40B4-BE49-F238E27FC236}">
                <a16:creationId xmlns:a16="http://schemas.microsoft.com/office/drawing/2014/main" id="{4EB8E5C2-28C7-40E1-A2FC-DF31E534074E}"/>
              </a:ext>
            </a:extLst>
          </p:cNvPr>
          <p:cNvSpPr txBox="1"/>
          <p:nvPr/>
        </p:nvSpPr>
        <p:spPr>
          <a:xfrm>
            <a:off x="536497" y="1263934"/>
            <a:ext cx="11300827" cy="5230368"/>
          </a:xfrm>
          <a:prstGeom prst="rect">
            <a:avLst/>
          </a:prstGeom>
        </p:spPr>
        <p:txBody>
          <a:bodyPr vert="horz" wrap="square" lIns="91440" tIns="45720" rIns="91440" bIns="45720" rtlCol="0">
            <a:spAutoFit/>
          </a:bodyPr>
          <a:lstStyle>
            <a:defPPr>
              <a:defRPr lang="en-US"/>
            </a:defPPr>
            <a:lvl1pPr marL="457200" marR="0" indent="-457200" algn="l" defTabSz="457200" rtl="0" eaLnBrk="1" fontAlgn="auto" latinLnBrk="0" hangingPunct="1">
              <a:lnSpc>
                <a:spcPct val="100000"/>
              </a:lnSpc>
              <a:spcBef>
                <a:spcPct val="20000"/>
              </a:spcBef>
              <a:spcAft>
                <a:spcPct val="0"/>
              </a:spcAft>
              <a:buClrTx/>
              <a:buSzTx/>
              <a:buFont typeface="Wingdings" panose="05000000000000000000" pitchFamily="2" charset="2"/>
              <a:buChar char=""/>
              <a:defRPr sz="1600" kern="1200" baseline="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914400" indent="-457200" algn="l" defTabSz="457200" rtl="0" eaLnBrk="1" latinLnBrk="0" hangingPunct="1">
              <a:spcBef>
                <a:spcPct val="20000"/>
              </a:spcBef>
              <a:buFont typeface="Wingdings" panose="05000000000000000000" pitchFamily="2" charset="2"/>
              <a:buChar char="§"/>
              <a:defRPr sz="1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257300" indent="-342900" algn="l" defTabSz="457200" rtl="0" eaLnBrk="1" latinLnBrk="0" hangingPunct="1">
              <a:spcBef>
                <a:spcPct val="20000"/>
              </a:spcBef>
              <a:buFont typeface="Wingdings" panose="05000000000000000000" pitchFamily="2" charset="2"/>
              <a:buChar char="Ø"/>
              <a:defRPr sz="1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just">
              <a:buNone/>
            </a:pPr>
            <a:r>
              <a:rPr lang="en-US" sz="1600">
                <a:solidFill>
                  <a:schemeClr val="tx1">
                    <a:lumMod val="85000"/>
                    <a:lumOff val="15000"/>
                  </a:schemeClr>
                </a:solidFill>
              </a:rPr>
              <a:t>The ASQ Departures questionnaire is self-completed by randomly selected passengers at the boarding gates of pre-selected flights. Selection of flights is based on the OAG database according to seat capacity, flights’ destination and carrier in order to obtain a representative sample of all departures from a participating airport. The ASQ Departures Survey is covering all operating hours of the participating airport, and each day of a week is evenly distributed between each month of a quarter. </a:t>
            </a:r>
          </a:p>
          <a:p>
            <a:pPr marL="0" indent="0" algn="just">
              <a:buNone/>
            </a:pPr>
            <a:endParaRPr lang="en-US" sz="1100">
              <a:solidFill>
                <a:schemeClr val="tx1">
                  <a:lumMod val="85000"/>
                  <a:lumOff val="15000"/>
                </a:schemeClr>
              </a:solidFill>
            </a:endParaRPr>
          </a:p>
          <a:p>
            <a:pPr marL="0" indent="0" algn="just">
              <a:buNone/>
            </a:pPr>
            <a:r>
              <a:rPr lang="en-US" sz="1600">
                <a:solidFill>
                  <a:schemeClr val="tx1">
                    <a:lumMod val="85000"/>
                    <a:lumOff val="15000"/>
                  </a:schemeClr>
                </a:solidFill>
              </a:rPr>
              <a:t>A total of 377 respondents, 16 years of age and older completed the survey between April 1, 2023, and June 12, 2023, at BWI. </a:t>
            </a:r>
          </a:p>
          <a:p>
            <a:pPr marL="0" indent="0" algn="just">
              <a:buNone/>
            </a:pPr>
            <a:endParaRPr lang="en-US" b="1">
              <a:solidFill>
                <a:schemeClr val="tx1">
                  <a:lumMod val="85000"/>
                  <a:lumOff val="15000"/>
                </a:schemeClr>
              </a:solidFill>
            </a:endParaRPr>
          </a:p>
          <a:p>
            <a:pPr marL="0" indent="0" algn="just">
              <a:buNone/>
            </a:pPr>
            <a:r>
              <a:rPr lang="en-US" b="1">
                <a:solidFill>
                  <a:schemeClr val="tx1">
                    <a:lumMod val="85000"/>
                    <a:lumOff val="15000"/>
                  </a:schemeClr>
                </a:solidFill>
              </a:rPr>
              <a:t>The ASQ Departures questionnaire includes:</a:t>
            </a:r>
          </a:p>
          <a:p>
            <a:pPr marL="280988" indent="-280988" algn="just">
              <a:buFont typeface="Wingdings 2" panose="05020102010507070707" pitchFamily="18" charset="2"/>
              <a:buChar char=""/>
            </a:pPr>
            <a:r>
              <a:rPr lang="en-US">
                <a:solidFill>
                  <a:schemeClr val="tx1">
                    <a:lumMod val="85000"/>
                    <a:lumOff val="15000"/>
                  </a:schemeClr>
                </a:solidFill>
              </a:rPr>
              <a:t>31 satisfaction items* covering each touchpoint of the airport journey.</a:t>
            </a:r>
          </a:p>
          <a:p>
            <a:pPr marL="746125" lvl="1" indent="-288925" algn="just">
              <a:buFont typeface="Times New Roman" panose="02020603050405020304" pitchFamily="18" charset="0"/>
              <a:buChar char="-"/>
            </a:pPr>
            <a:r>
              <a:rPr lang="en-US" sz="1600">
                <a:solidFill>
                  <a:schemeClr val="tx1">
                    <a:lumMod val="85000"/>
                    <a:lumOff val="15000"/>
                  </a:schemeClr>
                </a:solidFill>
              </a:rPr>
              <a:t>Respondents provide their top 3 most important items.</a:t>
            </a:r>
          </a:p>
          <a:p>
            <a:pPr marL="280988" indent="-280988" algn="just">
              <a:buFont typeface="Wingdings 2" panose="05020102010507070707" pitchFamily="18" charset="2"/>
              <a:buChar char=""/>
            </a:pPr>
            <a:r>
              <a:rPr lang="en-CA">
                <a:solidFill>
                  <a:schemeClr val="tx1">
                    <a:lumMod val="85000"/>
                    <a:lumOff val="15000"/>
                  </a:schemeClr>
                </a:solidFill>
              </a:rPr>
              <a:t>5 emotions** to understand how passengers are feeling right after they went through the journey.</a:t>
            </a:r>
          </a:p>
          <a:p>
            <a:pPr marL="280988" indent="-280988" algn="just">
              <a:buFont typeface="Wingdings 2" panose="05020102010507070707" pitchFamily="18" charset="2"/>
              <a:buChar char=""/>
            </a:pPr>
            <a:r>
              <a:rPr lang="en-CA">
                <a:solidFill>
                  <a:schemeClr val="tx1">
                    <a:lumMod val="85000"/>
                    <a:lumOff val="15000"/>
                  </a:schemeClr>
                </a:solidFill>
              </a:rPr>
              <a:t>2 overall items*: overall satisfaction with the airport and overall experience at the airport. </a:t>
            </a:r>
            <a:endParaRPr lang="en-US">
              <a:solidFill>
                <a:schemeClr val="tx1">
                  <a:lumMod val="85000"/>
                  <a:lumOff val="15000"/>
                </a:schemeClr>
              </a:solidFill>
            </a:endParaRPr>
          </a:p>
          <a:p>
            <a:pPr marL="280988" indent="-280988" algn="just">
              <a:buFont typeface="Wingdings 2" panose="05020102010507070707" pitchFamily="18" charset="2"/>
              <a:buChar char=""/>
            </a:pPr>
            <a:r>
              <a:rPr lang="en-CA">
                <a:solidFill>
                  <a:schemeClr val="tx1">
                    <a:lumMod val="85000"/>
                    <a:lumOff val="15000"/>
                  </a:schemeClr>
                </a:solidFill>
              </a:rPr>
              <a:t>13 passenger profiling questions (demographic and behavioral).</a:t>
            </a:r>
          </a:p>
          <a:p>
            <a:pPr marL="280988" indent="-280988" algn="just">
              <a:buFont typeface="Wingdings 2" panose="05020102010507070707" pitchFamily="18" charset="2"/>
              <a:buChar char=""/>
            </a:pPr>
            <a:r>
              <a:rPr lang="en-CA">
                <a:solidFill>
                  <a:schemeClr val="tx1">
                    <a:lumMod val="85000"/>
                    <a:lumOff val="15000"/>
                  </a:schemeClr>
                </a:solidFill>
              </a:rPr>
              <a:t>2 open-ended questions. </a:t>
            </a:r>
          </a:p>
          <a:p>
            <a:pPr marL="0" indent="0" algn="just">
              <a:buNone/>
            </a:pPr>
            <a:endParaRPr lang="en-CA" sz="1800" i="1">
              <a:solidFill>
                <a:schemeClr val="tx1">
                  <a:lumMod val="85000"/>
                  <a:lumOff val="15000"/>
                </a:schemeClr>
              </a:solidFill>
            </a:endParaRPr>
          </a:p>
          <a:p>
            <a:pPr marL="0" indent="0" algn="just">
              <a:buNone/>
            </a:pPr>
            <a:r>
              <a:rPr lang="en-CA" sz="1400" i="1">
                <a:solidFill>
                  <a:schemeClr val="tx1">
                    <a:lumMod val="85000"/>
                    <a:lumOff val="15000"/>
                  </a:schemeClr>
                </a:solidFill>
              </a:rPr>
              <a:t>*On a scale from 1 (poor) to 5 (excellent)</a:t>
            </a:r>
          </a:p>
          <a:p>
            <a:pPr marL="0" indent="0" algn="just">
              <a:buNone/>
            </a:pPr>
            <a:r>
              <a:rPr lang="en-CA" sz="1400" i="1">
                <a:solidFill>
                  <a:schemeClr val="tx1">
                    <a:lumMod val="85000"/>
                    <a:lumOff val="15000"/>
                  </a:schemeClr>
                </a:solidFill>
              </a:rPr>
              <a:t>**On a scale from 1 (not at all) to 5 (extremely)</a:t>
            </a:r>
          </a:p>
        </p:txBody>
      </p:sp>
      <p:cxnSp>
        <p:nvCxnSpPr>
          <p:cNvPr id="8" name="Straight Connector 7">
            <a:extLst>
              <a:ext uri="{FF2B5EF4-FFF2-40B4-BE49-F238E27FC236}">
                <a16:creationId xmlns:a16="http://schemas.microsoft.com/office/drawing/2014/main" id="{CADBCA57-F275-4ACC-8FB5-F18768B03145}"/>
              </a:ext>
            </a:extLst>
          </p:cNvPr>
          <p:cNvCxnSpPr>
            <a:endCxn id="9" idx="2"/>
          </p:cNvCxnSpPr>
          <p:nvPr/>
        </p:nvCxnSpPr>
        <p:spPr>
          <a:xfrm>
            <a:off x="10480588" y="5337986"/>
            <a:ext cx="665265" cy="438534"/>
          </a:xfrm>
          <a:prstGeom prst="line">
            <a:avLst/>
          </a:prstGeom>
          <a:ln w="19050"/>
          <a:effectLst>
            <a:outerShdw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2398864E-D6B2-429C-B26B-00628D66A3B9}"/>
              </a:ext>
            </a:extLst>
          </p:cNvPr>
          <p:cNvSpPr/>
          <p:nvPr/>
        </p:nvSpPr>
        <p:spPr>
          <a:xfrm>
            <a:off x="11145853" y="5456294"/>
            <a:ext cx="678483" cy="640451"/>
          </a:xfrm>
          <a:prstGeom prst="ellipse">
            <a:avLst/>
          </a:prstGeom>
          <a:solidFill>
            <a:schemeClr val="bg1"/>
          </a:solidFill>
          <a:ln w="19050">
            <a:solidFill>
              <a:srgbClr val="5692C9"/>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300" b="1">
              <a:solidFill>
                <a:srgbClr val="000000"/>
              </a:solidFill>
            </a:endParaRPr>
          </a:p>
        </p:txBody>
      </p:sp>
      <p:sp>
        <p:nvSpPr>
          <p:cNvPr id="10" name="Oval 9">
            <a:extLst>
              <a:ext uri="{FF2B5EF4-FFF2-40B4-BE49-F238E27FC236}">
                <a16:creationId xmlns:a16="http://schemas.microsoft.com/office/drawing/2014/main" id="{DC82B566-BE05-48F3-9988-950DA8980DBF}"/>
              </a:ext>
            </a:extLst>
          </p:cNvPr>
          <p:cNvSpPr/>
          <p:nvPr/>
        </p:nvSpPr>
        <p:spPr>
          <a:xfrm>
            <a:off x="9895651" y="3631151"/>
            <a:ext cx="678483" cy="640451"/>
          </a:xfrm>
          <a:prstGeom prst="ellipse">
            <a:avLst/>
          </a:prstGeom>
          <a:solidFill>
            <a:schemeClr val="bg1"/>
          </a:solidFill>
          <a:ln w="19050">
            <a:solidFill>
              <a:srgbClr val="5692C9"/>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300" b="1">
              <a:solidFill>
                <a:srgbClr val="000000"/>
              </a:solidFill>
            </a:endParaRPr>
          </a:p>
        </p:txBody>
      </p:sp>
      <p:sp>
        <p:nvSpPr>
          <p:cNvPr id="11" name="Oval 10">
            <a:extLst>
              <a:ext uri="{FF2B5EF4-FFF2-40B4-BE49-F238E27FC236}">
                <a16:creationId xmlns:a16="http://schemas.microsoft.com/office/drawing/2014/main" id="{5FD27128-2B49-4BC9-BBAF-D91FEE3CEB9A}"/>
              </a:ext>
            </a:extLst>
          </p:cNvPr>
          <p:cNvSpPr/>
          <p:nvPr/>
        </p:nvSpPr>
        <p:spPr>
          <a:xfrm>
            <a:off x="11148331" y="4340127"/>
            <a:ext cx="678483" cy="640451"/>
          </a:xfrm>
          <a:prstGeom prst="ellipse">
            <a:avLst/>
          </a:prstGeom>
          <a:solidFill>
            <a:schemeClr val="bg1"/>
          </a:solidFill>
          <a:ln w="19050">
            <a:solidFill>
              <a:srgbClr val="5692C9"/>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300" b="1">
              <a:solidFill>
                <a:srgbClr val="000000"/>
              </a:solidFill>
            </a:endParaRPr>
          </a:p>
        </p:txBody>
      </p:sp>
      <p:sp>
        <p:nvSpPr>
          <p:cNvPr id="12" name="Oval 11">
            <a:extLst>
              <a:ext uri="{FF2B5EF4-FFF2-40B4-BE49-F238E27FC236}">
                <a16:creationId xmlns:a16="http://schemas.microsoft.com/office/drawing/2014/main" id="{E73B580D-E987-425F-A530-A6B5DAC0FE69}"/>
              </a:ext>
            </a:extLst>
          </p:cNvPr>
          <p:cNvSpPr/>
          <p:nvPr/>
        </p:nvSpPr>
        <p:spPr>
          <a:xfrm>
            <a:off x="9895651" y="4776395"/>
            <a:ext cx="678483" cy="640451"/>
          </a:xfrm>
          <a:prstGeom prst="ellipse">
            <a:avLst/>
          </a:prstGeom>
          <a:solidFill>
            <a:schemeClr val="bg1"/>
          </a:solidFill>
          <a:ln w="19050">
            <a:solidFill>
              <a:srgbClr val="5692C9"/>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300" b="1">
              <a:solidFill>
                <a:srgbClr val="000000"/>
              </a:solidFill>
            </a:endParaRPr>
          </a:p>
        </p:txBody>
      </p:sp>
      <p:cxnSp>
        <p:nvCxnSpPr>
          <p:cNvPr id="13" name="Straight Connector 12">
            <a:extLst>
              <a:ext uri="{FF2B5EF4-FFF2-40B4-BE49-F238E27FC236}">
                <a16:creationId xmlns:a16="http://schemas.microsoft.com/office/drawing/2014/main" id="{CADBCA57-F275-4ACC-8FB5-F18768B03145}"/>
              </a:ext>
            </a:extLst>
          </p:cNvPr>
          <p:cNvCxnSpPr/>
          <p:nvPr/>
        </p:nvCxnSpPr>
        <p:spPr>
          <a:xfrm>
            <a:off x="10544667" y="4051320"/>
            <a:ext cx="665265" cy="438534"/>
          </a:xfrm>
          <a:prstGeom prst="line">
            <a:avLst/>
          </a:prstGeom>
          <a:ln w="19050"/>
          <a:effectLst>
            <a:outerShdw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ADBCA57-F275-4ACC-8FB5-F18768B03145}"/>
              </a:ext>
            </a:extLst>
          </p:cNvPr>
          <p:cNvCxnSpPr/>
          <p:nvPr/>
        </p:nvCxnSpPr>
        <p:spPr>
          <a:xfrm flipH="1">
            <a:off x="10487668" y="4576646"/>
            <a:ext cx="673019" cy="302286"/>
          </a:xfrm>
          <a:prstGeom prst="line">
            <a:avLst/>
          </a:prstGeom>
          <a:ln w="19050"/>
          <a:effectLst>
            <a:outerShdw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pic>
        <p:nvPicPr>
          <p:cNvPr id="61" name="Graphic 60" descr="Taxi outline">
            <a:extLst>
              <a:ext uri="{FF2B5EF4-FFF2-40B4-BE49-F238E27FC236}">
                <a16:creationId xmlns:a16="http://schemas.microsoft.com/office/drawing/2014/main" id="{CB02646D-740F-4387-8A30-E506D006A9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7714" y="3622496"/>
            <a:ext cx="654356" cy="654356"/>
          </a:xfrm>
          <a:prstGeom prst="rect">
            <a:avLst/>
          </a:prstGeom>
        </p:spPr>
      </p:pic>
      <p:pic>
        <p:nvPicPr>
          <p:cNvPr id="62" name="Graphic 61" descr="Suitcase outline">
            <a:extLst>
              <a:ext uri="{FF2B5EF4-FFF2-40B4-BE49-F238E27FC236}">
                <a16:creationId xmlns:a16="http://schemas.microsoft.com/office/drawing/2014/main" id="{876602EA-8515-4B9D-AE3E-5243B0933A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29258" y="4402330"/>
            <a:ext cx="516043" cy="516043"/>
          </a:xfrm>
          <a:prstGeom prst="rect">
            <a:avLst/>
          </a:prstGeom>
        </p:spPr>
      </p:pic>
      <p:pic>
        <p:nvPicPr>
          <p:cNvPr id="63" name="Graphic 62" descr="Couch outline">
            <a:extLst>
              <a:ext uri="{FF2B5EF4-FFF2-40B4-BE49-F238E27FC236}">
                <a16:creationId xmlns:a16="http://schemas.microsoft.com/office/drawing/2014/main" id="{B1EDC409-827D-4013-A50F-A5D68CF195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10208" y="5505260"/>
            <a:ext cx="560426" cy="560426"/>
          </a:xfrm>
          <a:prstGeom prst="rect">
            <a:avLst/>
          </a:prstGeom>
        </p:spPr>
      </p:pic>
      <p:sp>
        <p:nvSpPr>
          <p:cNvPr id="64" name="Freeform 5">
            <a:extLst>
              <a:ext uri="{FF2B5EF4-FFF2-40B4-BE49-F238E27FC236}">
                <a16:creationId xmlns:a16="http://schemas.microsoft.com/office/drawing/2014/main" id="{401B02D0-DF73-4D35-ABC4-EEC31C8DF074}"/>
              </a:ext>
            </a:extLst>
          </p:cNvPr>
          <p:cNvSpPr>
            <a:spLocks noChangeAspect="1" noEditPoints="1"/>
          </p:cNvSpPr>
          <p:nvPr/>
        </p:nvSpPr>
        <p:spPr bwMode="auto">
          <a:xfrm>
            <a:off x="10046505" y="4847271"/>
            <a:ext cx="399798" cy="490715"/>
          </a:xfrm>
          <a:custGeom>
            <a:avLst/>
            <a:gdLst>
              <a:gd name="T0" fmla="*/ 590 w 829"/>
              <a:gd name="T1" fmla="*/ 806 h 906"/>
              <a:gd name="T2" fmla="*/ 283 w 829"/>
              <a:gd name="T3" fmla="*/ 26 h 906"/>
              <a:gd name="T4" fmla="*/ 192 w 829"/>
              <a:gd name="T5" fmla="*/ 454 h 906"/>
              <a:gd name="T6" fmla="*/ 192 w 829"/>
              <a:gd name="T7" fmla="*/ 454 h 906"/>
              <a:gd name="T8" fmla="*/ 200 w 829"/>
              <a:gd name="T9" fmla="*/ 539 h 906"/>
              <a:gd name="T10" fmla="*/ 207 w 829"/>
              <a:gd name="T11" fmla="*/ 368 h 906"/>
              <a:gd name="T12" fmla="*/ 150 w 829"/>
              <a:gd name="T13" fmla="*/ 584 h 906"/>
              <a:gd name="T14" fmla="*/ 266 w 829"/>
              <a:gd name="T15" fmla="*/ 639 h 906"/>
              <a:gd name="T16" fmla="*/ 104 w 829"/>
              <a:gd name="T17" fmla="*/ 478 h 906"/>
              <a:gd name="T18" fmla="*/ 151 w 829"/>
              <a:gd name="T19" fmla="*/ 347 h 906"/>
              <a:gd name="T20" fmla="*/ 158 w 829"/>
              <a:gd name="T21" fmla="*/ 767 h 906"/>
              <a:gd name="T22" fmla="*/ 123 w 829"/>
              <a:gd name="T23" fmla="*/ 781 h 906"/>
              <a:gd name="T24" fmla="*/ 155 w 829"/>
              <a:gd name="T25" fmla="*/ 758 h 906"/>
              <a:gd name="T26" fmla="*/ 177 w 829"/>
              <a:gd name="T27" fmla="*/ 385 h 906"/>
              <a:gd name="T28" fmla="*/ 211 w 829"/>
              <a:gd name="T29" fmla="*/ 796 h 906"/>
              <a:gd name="T30" fmla="*/ 343 w 829"/>
              <a:gd name="T31" fmla="*/ 628 h 906"/>
              <a:gd name="T32" fmla="*/ 422 w 829"/>
              <a:gd name="T33" fmla="*/ 564 h 906"/>
              <a:gd name="T34" fmla="*/ 343 w 829"/>
              <a:gd name="T35" fmla="*/ 305 h 906"/>
              <a:gd name="T36" fmla="*/ 29 w 829"/>
              <a:gd name="T37" fmla="*/ 183 h 906"/>
              <a:gd name="T38" fmla="*/ 527 w 829"/>
              <a:gd name="T39" fmla="*/ 906 h 906"/>
              <a:gd name="T40" fmla="*/ 167 w 829"/>
              <a:gd name="T41" fmla="*/ 791 h 906"/>
              <a:gd name="T42" fmla="*/ 123 w 829"/>
              <a:gd name="T43" fmla="*/ 835 h 906"/>
              <a:gd name="T44" fmla="*/ 159 w 829"/>
              <a:gd name="T45" fmla="*/ 737 h 906"/>
              <a:gd name="T46" fmla="*/ 167 w 829"/>
              <a:gd name="T47" fmla="*/ 791 h 906"/>
              <a:gd name="T48" fmla="*/ 196 w 829"/>
              <a:gd name="T49" fmla="*/ 835 h 906"/>
              <a:gd name="T50" fmla="*/ 274 w 829"/>
              <a:gd name="T51" fmla="*/ 835 h 906"/>
              <a:gd name="T52" fmla="*/ 321 w 829"/>
              <a:gd name="T53" fmla="*/ 837 h 906"/>
              <a:gd name="T54" fmla="*/ 307 w 829"/>
              <a:gd name="T55" fmla="*/ 815 h 906"/>
              <a:gd name="T56" fmla="*/ 339 w 829"/>
              <a:gd name="T57" fmla="*/ 800 h 906"/>
              <a:gd name="T58" fmla="*/ 284 w 829"/>
              <a:gd name="T59" fmla="*/ 762 h 906"/>
              <a:gd name="T60" fmla="*/ 348 w 829"/>
              <a:gd name="T61" fmla="*/ 742 h 906"/>
              <a:gd name="T62" fmla="*/ 320 w 829"/>
              <a:gd name="T63" fmla="*/ 751 h 906"/>
              <a:gd name="T64" fmla="*/ 324 w 829"/>
              <a:gd name="T65" fmla="*/ 773 h 906"/>
              <a:gd name="T66" fmla="*/ 356 w 829"/>
              <a:gd name="T67" fmla="*/ 822 h 906"/>
              <a:gd name="T68" fmla="*/ 384 w 829"/>
              <a:gd name="T69" fmla="*/ 828 h 906"/>
              <a:gd name="T70" fmla="*/ 413 w 829"/>
              <a:gd name="T71" fmla="*/ 820 h 906"/>
              <a:gd name="T72" fmla="*/ 424 w 829"/>
              <a:gd name="T73" fmla="*/ 796 h 906"/>
              <a:gd name="T74" fmla="*/ 380 w 829"/>
              <a:gd name="T75" fmla="*/ 748 h 906"/>
              <a:gd name="T76" fmla="*/ 450 w 829"/>
              <a:gd name="T77" fmla="*/ 764 h 906"/>
              <a:gd name="T78" fmla="*/ 398 w 829"/>
              <a:gd name="T79" fmla="*/ 754 h 906"/>
              <a:gd name="T80" fmla="*/ 438 w 829"/>
              <a:gd name="T81" fmla="*/ 780 h 906"/>
              <a:gd name="T82" fmla="*/ 476 w 829"/>
              <a:gd name="T83" fmla="*/ 476 h 906"/>
              <a:gd name="T84" fmla="*/ 278 w 829"/>
              <a:gd name="T85" fmla="*/ 665 h 906"/>
              <a:gd name="T86" fmla="*/ 80 w 829"/>
              <a:gd name="T87" fmla="*/ 476 h 906"/>
              <a:gd name="T88" fmla="*/ 129 w 829"/>
              <a:gd name="T89" fmla="*/ 336 h 906"/>
              <a:gd name="T90" fmla="*/ 278 w 829"/>
              <a:gd name="T91" fmla="*/ 268 h 906"/>
              <a:gd name="T92" fmla="*/ 427 w 829"/>
              <a:gd name="T93" fmla="*/ 336 h 906"/>
              <a:gd name="T94" fmla="*/ 476 w 829"/>
              <a:gd name="T95" fmla="*/ 476 h 906"/>
              <a:gd name="T96" fmla="*/ 379 w 829"/>
              <a:gd name="T97" fmla="*/ 385 h 906"/>
              <a:gd name="T98" fmla="*/ 290 w 829"/>
              <a:gd name="T99" fmla="*/ 555 h 906"/>
              <a:gd name="T100" fmla="*/ 290 w 829"/>
              <a:gd name="T101" fmla="*/ 294 h 906"/>
              <a:gd name="T102" fmla="*/ 290 w 829"/>
              <a:gd name="T103" fmla="*/ 399 h 906"/>
              <a:gd name="T104" fmla="*/ 290 w 829"/>
              <a:gd name="T105" fmla="*/ 531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9" h="905">
                <a:moveTo>
                  <a:pt x="826" y="148"/>
                </a:moveTo>
                <a:cubicBezTo>
                  <a:pt x="680" y="796"/>
                  <a:pt x="680" y="796"/>
                  <a:pt x="680" y="796"/>
                </a:cubicBezTo>
                <a:cubicBezTo>
                  <a:pt x="676" y="812"/>
                  <a:pt x="660" y="822"/>
                  <a:pt x="645" y="818"/>
                </a:cubicBezTo>
                <a:cubicBezTo>
                  <a:pt x="590" y="806"/>
                  <a:pt x="590" y="806"/>
                  <a:pt x="590" y="806"/>
                </a:cubicBezTo>
                <a:cubicBezTo>
                  <a:pt x="590" y="201"/>
                  <a:pt x="590" y="201"/>
                  <a:pt x="590" y="201"/>
                </a:cubicBezTo>
                <a:cubicBezTo>
                  <a:pt x="590" y="173"/>
                  <a:pt x="567" y="150"/>
                  <a:pt x="538" y="150"/>
                </a:cubicBezTo>
                <a:cubicBezTo>
                  <a:pt x="255" y="150"/>
                  <a:pt x="255" y="150"/>
                  <a:pt x="255" y="150"/>
                </a:cubicBezTo>
                <a:cubicBezTo>
                  <a:pt x="283" y="26"/>
                  <a:pt x="283" y="26"/>
                  <a:pt x="283" y="26"/>
                </a:cubicBezTo>
                <a:cubicBezTo>
                  <a:pt x="286" y="10"/>
                  <a:pt x="302" y="0"/>
                  <a:pt x="318" y="4"/>
                </a:cubicBezTo>
                <a:cubicBezTo>
                  <a:pt x="804" y="113"/>
                  <a:pt x="804" y="113"/>
                  <a:pt x="804" y="113"/>
                </a:cubicBezTo>
                <a:cubicBezTo>
                  <a:pt x="819" y="117"/>
                  <a:pt x="829" y="132"/>
                  <a:pt x="826" y="148"/>
                </a:cubicBezTo>
                <a:close/>
                <a:moveTo>
                  <a:pt x="192" y="454"/>
                </a:moveTo>
                <a:cubicBezTo>
                  <a:pt x="266" y="454"/>
                  <a:pt x="266" y="454"/>
                  <a:pt x="266" y="454"/>
                </a:cubicBezTo>
                <a:cubicBezTo>
                  <a:pt x="266" y="399"/>
                  <a:pt x="266" y="399"/>
                  <a:pt x="266" y="399"/>
                </a:cubicBezTo>
                <a:cubicBezTo>
                  <a:pt x="243" y="399"/>
                  <a:pt x="221" y="396"/>
                  <a:pt x="200" y="391"/>
                </a:cubicBezTo>
                <a:cubicBezTo>
                  <a:pt x="195" y="411"/>
                  <a:pt x="193" y="432"/>
                  <a:pt x="192" y="454"/>
                </a:cubicBezTo>
                <a:close/>
                <a:moveTo>
                  <a:pt x="192" y="478"/>
                </a:moveTo>
                <a:cubicBezTo>
                  <a:pt x="266" y="478"/>
                  <a:pt x="266" y="478"/>
                  <a:pt x="266" y="478"/>
                </a:cubicBezTo>
                <a:cubicBezTo>
                  <a:pt x="266" y="531"/>
                  <a:pt x="266" y="531"/>
                  <a:pt x="266" y="531"/>
                </a:cubicBezTo>
                <a:cubicBezTo>
                  <a:pt x="243" y="532"/>
                  <a:pt x="221" y="534"/>
                  <a:pt x="200" y="539"/>
                </a:cubicBezTo>
                <a:cubicBezTo>
                  <a:pt x="195" y="520"/>
                  <a:pt x="193" y="499"/>
                  <a:pt x="192" y="478"/>
                </a:cubicBezTo>
                <a:close/>
                <a:moveTo>
                  <a:pt x="266" y="294"/>
                </a:moveTo>
                <a:cubicBezTo>
                  <a:pt x="266" y="375"/>
                  <a:pt x="266" y="375"/>
                  <a:pt x="266" y="375"/>
                </a:cubicBezTo>
                <a:cubicBezTo>
                  <a:pt x="246" y="374"/>
                  <a:pt x="226" y="372"/>
                  <a:pt x="207" y="368"/>
                </a:cubicBezTo>
                <a:cubicBezTo>
                  <a:pt x="221" y="328"/>
                  <a:pt x="243" y="301"/>
                  <a:pt x="266" y="294"/>
                </a:cubicBezTo>
                <a:close/>
                <a:moveTo>
                  <a:pt x="183" y="569"/>
                </a:moveTo>
                <a:cubicBezTo>
                  <a:pt x="191" y="592"/>
                  <a:pt x="201" y="612"/>
                  <a:pt x="213" y="628"/>
                </a:cubicBezTo>
                <a:cubicBezTo>
                  <a:pt x="189" y="618"/>
                  <a:pt x="167" y="603"/>
                  <a:pt x="150" y="584"/>
                </a:cubicBezTo>
                <a:cubicBezTo>
                  <a:pt x="159" y="578"/>
                  <a:pt x="171" y="573"/>
                  <a:pt x="183" y="569"/>
                </a:cubicBezTo>
                <a:close/>
                <a:moveTo>
                  <a:pt x="207" y="563"/>
                </a:moveTo>
                <a:cubicBezTo>
                  <a:pt x="226" y="558"/>
                  <a:pt x="245" y="556"/>
                  <a:pt x="266" y="555"/>
                </a:cubicBezTo>
                <a:cubicBezTo>
                  <a:pt x="266" y="639"/>
                  <a:pt x="266" y="639"/>
                  <a:pt x="266" y="639"/>
                </a:cubicBezTo>
                <a:cubicBezTo>
                  <a:pt x="242" y="631"/>
                  <a:pt x="221" y="604"/>
                  <a:pt x="207" y="563"/>
                </a:cubicBezTo>
                <a:close/>
                <a:moveTo>
                  <a:pt x="176" y="546"/>
                </a:moveTo>
                <a:cubicBezTo>
                  <a:pt x="161" y="551"/>
                  <a:pt x="147" y="557"/>
                  <a:pt x="134" y="564"/>
                </a:cubicBezTo>
                <a:cubicBezTo>
                  <a:pt x="117" y="539"/>
                  <a:pt x="106" y="509"/>
                  <a:pt x="104" y="478"/>
                </a:cubicBezTo>
                <a:cubicBezTo>
                  <a:pt x="168" y="478"/>
                  <a:pt x="168" y="478"/>
                  <a:pt x="168" y="478"/>
                </a:cubicBezTo>
                <a:cubicBezTo>
                  <a:pt x="168" y="502"/>
                  <a:pt x="171" y="524"/>
                  <a:pt x="176" y="546"/>
                </a:cubicBezTo>
                <a:close/>
                <a:moveTo>
                  <a:pt x="184" y="361"/>
                </a:moveTo>
                <a:cubicBezTo>
                  <a:pt x="172" y="357"/>
                  <a:pt x="161" y="352"/>
                  <a:pt x="151" y="347"/>
                </a:cubicBezTo>
                <a:cubicBezTo>
                  <a:pt x="168" y="329"/>
                  <a:pt x="189" y="314"/>
                  <a:pt x="213" y="305"/>
                </a:cubicBezTo>
                <a:cubicBezTo>
                  <a:pt x="201" y="320"/>
                  <a:pt x="191" y="339"/>
                  <a:pt x="184" y="361"/>
                </a:cubicBezTo>
                <a:close/>
                <a:moveTo>
                  <a:pt x="155" y="758"/>
                </a:moveTo>
                <a:cubicBezTo>
                  <a:pt x="157" y="760"/>
                  <a:pt x="158" y="763"/>
                  <a:pt x="158" y="767"/>
                </a:cubicBezTo>
                <a:cubicBezTo>
                  <a:pt x="158" y="770"/>
                  <a:pt x="158" y="772"/>
                  <a:pt x="156" y="774"/>
                </a:cubicBezTo>
                <a:cubicBezTo>
                  <a:pt x="155" y="777"/>
                  <a:pt x="152" y="778"/>
                  <a:pt x="150" y="779"/>
                </a:cubicBezTo>
                <a:cubicBezTo>
                  <a:pt x="147" y="780"/>
                  <a:pt x="142" y="781"/>
                  <a:pt x="134" y="781"/>
                </a:cubicBezTo>
                <a:cubicBezTo>
                  <a:pt x="123" y="781"/>
                  <a:pt x="123" y="781"/>
                  <a:pt x="123" y="781"/>
                </a:cubicBezTo>
                <a:cubicBezTo>
                  <a:pt x="123" y="753"/>
                  <a:pt x="123" y="753"/>
                  <a:pt x="123" y="753"/>
                </a:cubicBezTo>
                <a:cubicBezTo>
                  <a:pt x="133" y="753"/>
                  <a:pt x="133" y="753"/>
                  <a:pt x="133" y="753"/>
                </a:cubicBezTo>
                <a:cubicBezTo>
                  <a:pt x="140" y="753"/>
                  <a:pt x="145" y="753"/>
                  <a:pt x="147" y="753"/>
                </a:cubicBezTo>
                <a:cubicBezTo>
                  <a:pt x="150" y="754"/>
                  <a:pt x="153" y="755"/>
                  <a:pt x="155" y="758"/>
                </a:cubicBezTo>
                <a:close/>
                <a:moveTo>
                  <a:pt x="168" y="454"/>
                </a:moveTo>
                <a:cubicBezTo>
                  <a:pt x="104" y="454"/>
                  <a:pt x="104" y="454"/>
                  <a:pt x="104" y="454"/>
                </a:cubicBezTo>
                <a:cubicBezTo>
                  <a:pt x="106" y="423"/>
                  <a:pt x="117" y="393"/>
                  <a:pt x="135" y="367"/>
                </a:cubicBezTo>
                <a:cubicBezTo>
                  <a:pt x="148" y="374"/>
                  <a:pt x="162" y="380"/>
                  <a:pt x="177" y="385"/>
                </a:cubicBezTo>
                <a:cubicBezTo>
                  <a:pt x="171" y="407"/>
                  <a:pt x="168" y="430"/>
                  <a:pt x="168" y="454"/>
                </a:cubicBezTo>
                <a:close/>
                <a:moveTo>
                  <a:pt x="224" y="759"/>
                </a:moveTo>
                <a:cubicBezTo>
                  <a:pt x="238" y="796"/>
                  <a:pt x="238" y="796"/>
                  <a:pt x="238" y="796"/>
                </a:cubicBezTo>
                <a:cubicBezTo>
                  <a:pt x="211" y="796"/>
                  <a:pt x="211" y="796"/>
                  <a:pt x="211" y="796"/>
                </a:cubicBezTo>
                <a:lnTo>
                  <a:pt x="224" y="759"/>
                </a:lnTo>
                <a:close/>
                <a:moveTo>
                  <a:pt x="373" y="569"/>
                </a:moveTo>
                <a:cubicBezTo>
                  <a:pt x="385" y="573"/>
                  <a:pt x="396" y="578"/>
                  <a:pt x="406" y="584"/>
                </a:cubicBezTo>
                <a:cubicBezTo>
                  <a:pt x="389" y="603"/>
                  <a:pt x="367" y="618"/>
                  <a:pt x="343" y="628"/>
                </a:cubicBezTo>
                <a:cubicBezTo>
                  <a:pt x="355" y="612"/>
                  <a:pt x="365" y="592"/>
                  <a:pt x="373" y="569"/>
                </a:cubicBezTo>
                <a:close/>
                <a:moveTo>
                  <a:pt x="388" y="478"/>
                </a:moveTo>
                <a:cubicBezTo>
                  <a:pt x="452" y="478"/>
                  <a:pt x="452" y="478"/>
                  <a:pt x="452" y="478"/>
                </a:cubicBezTo>
                <a:cubicBezTo>
                  <a:pt x="450" y="509"/>
                  <a:pt x="439" y="539"/>
                  <a:pt x="422" y="564"/>
                </a:cubicBezTo>
                <a:cubicBezTo>
                  <a:pt x="409" y="557"/>
                  <a:pt x="395" y="551"/>
                  <a:pt x="380" y="546"/>
                </a:cubicBezTo>
                <a:cubicBezTo>
                  <a:pt x="385" y="524"/>
                  <a:pt x="388" y="502"/>
                  <a:pt x="388" y="478"/>
                </a:cubicBezTo>
                <a:close/>
                <a:moveTo>
                  <a:pt x="372" y="361"/>
                </a:moveTo>
                <a:cubicBezTo>
                  <a:pt x="365" y="339"/>
                  <a:pt x="355" y="320"/>
                  <a:pt x="343" y="305"/>
                </a:cubicBezTo>
                <a:cubicBezTo>
                  <a:pt x="366" y="314"/>
                  <a:pt x="388" y="329"/>
                  <a:pt x="405" y="347"/>
                </a:cubicBezTo>
                <a:cubicBezTo>
                  <a:pt x="395" y="352"/>
                  <a:pt x="384" y="357"/>
                  <a:pt x="372" y="361"/>
                </a:cubicBezTo>
                <a:close/>
                <a:moveTo>
                  <a:pt x="527" y="183"/>
                </a:moveTo>
                <a:cubicBezTo>
                  <a:pt x="29" y="183"/>
                  <a:pt x="29" y="183"/>
                  <a:pt x="29" y="183"/>
                </a:cubicBezTo>
                <a:cubicBezTo>
                  <a:pt x="13" y="183"/>
                  <a:pt x="0" y="196"/>
                  <a:pt x="0" y="212"/>
                </a:cubicBezTo>
                <a:cubicBezTo>
                  <a:pt x="0" y="876"/>
                  <a:pt x="0" y="876"/>
                  <a:pt x="0" y="876"/>
                </a:cubicBezTo>
                <a:cubicBezTo>
                  <a:pt x="0" y="893"/>
                  <a:pt x="13" y="906"/>
                  <a:pt x="29" y="906"/>
                </a:cubicBezTo>
                <a:cubicBezTo>
                  <a:pt x="527" y="906"/>
                  <a:pt x="527" y="906"/>
                  <a:pt x="527" y="906"/>
                </a:cubicBezTo>
                <a:cubicBezTo>
                  <a:pt x="543" y="906"/>
                  <a:pt x="556" y="893"/>
                  <a:pt x="556" y="876"/>
                </a:cubicBezTo>
                <a:cubicBezTo>
                  <a:pt x="556" y="212"/>
                  <a:pt x="556" y="212"/>
                  <a:pt x="556" y="212"/>
                </a:cubicBezTo>
                <a:cubicBezTo>
                  <a:pt x="556" y="196"/>
                  <a:pt x="543" y="183"/>
                  <a:pt x="527" y="183"/>
                </a:cubicBezTo>
                <a:close/>
                <a:moveTo>
                  <a:pt x="167" y="791"/>
                </a:moveTo>
                <a:cubicBezTo>
                  <a:pt x="164" y="794"/>
                  <a:pt x="160" y="795"/>
                  <a:pt x="157" y="796"/>
                </a:cubicBezTo>
                <a:cubicBezTo>
                  <a:pt x="152" y="797"/>
                  <a:pt x="145" y="798"/>
                  <a:pt x="136" y="798"/>
                </a:cubicBezTo>
                <a:cubicBezTo>
                  <a:pt x="123" y="798"/>
                  <a:pt x="123" y="798"/>
                  <a:pt x="123" y="798"/>
                </a:cubicBezTo>
                <a:cubicBezTo>
                  <a:pt x="123" y="835"/>
                  <a:pt x="123" y="835"/>
                  <a:pt x="123" y="835"/>
                </a:cubicBezTo>
                <a:cubicBezTo>
                  <a:pt x="103" y="835"/>
                  <a:pt x="103" y="835"/>
                  <a:pt x="103" y="835"/>
                </a:cubicBezTo>
                <a:cubicBezTo>
                  <a:pt x="103" y="736"/>
                  <a:pt x="103" y="736"/>
                  <a:pt x="103" y="736"/>
                </a:cubicBezTo>
                <a:cubicBezTo>
                  <a:pt x="135" y="736"/>
                  <a:pt x="135" y="736"/>
                  <a:pt x="135" y="736"/>
                </a:cubicBezTo>
                <a:cubicBezTo>
                  <a:pt x="147" y="736"/>
                  <a:pt x="155" y="736"/>
                  <a:pt x="159" y="737"/>
                </a:cubicBezTo>
                <a:cubicBezTo>
                  <a:pt x="165" y="739"/>
                  <a:pt x="169" y="742"/>
                  <a:pt x="173" y="747"/>
                </a:cubicBezTo>
                <a:cubicBezTo>
                  <a:pt x="177" y="752"/>
                  <a:pt x="179" y="758"/>
                  <a:pt x="179" y="766"/>
                </a:cubicBezTo>
                <a:cubicBezTo>
                  <a:pt x="179" y="772"/>
                  <a:pt x="178" y="778"/>
                  <a:pt x="176" y="782"/>
                </a:cubicBezTo>
                <a:cubicBezTo>
                  <a:pt x="173" y="786"/>
                  <a:pt x="171" y="789"/>
                  <a:pt x="167" y="791"/>
                </a:cubicBezTo>
                <a:close/>
                <a:moveTo>
                  <a:pt x="253" y="835"/>
                </a:moveTo>
                <a:cubicBezTo>
                  <a:pt x="244" y="812"/>
                  <a:pt x="244" y="812"/>
                  <a:pt x="244" y="812"/>
                </a:cubicBezTo>
                <a:cubicBezTo>
                  <a:pt x="204" y="812"/>
                  <a:pt x="204" y="812"/>
                  <a:pt x="204" y="812"/>
                </a:cubicBezTo>
                <a:cubicBezTo>
                  <a:pt x="196" y="835"/>
                  <a:pt x="196" y="835"/>
                  <a:pt x="196" y="835"/>
                </a:cubicBezTo>
                <a:cubicBezTo>
                  <a:pt x="175" y="835"/>
                  <a:pt x="175" y="835"/>
                  <a:pt x="175" y="835"/>
                </a:cubicBezTo>
                <a:cubicBezTo>
                  <a:pt x="214" y="736"/>
                  <a:pt x="214" y="736"/>
                  <a:pt x="214" y="736"/>
                </a:cubicBezTo>
                <a:cubicBezTo>
                  <a:pt x="235" y="736"/>
                  <a:pt x="235" y="736"/>
                  <a:pt x="235" y="736"/>
                </a:cubicBezTo>
                <a:cubicBezTo>
                  <a:pt x="274" y="835"/>
                  <a:pt x="274" y="835"/>
                  <a:pt x="274" y="835"/>
                </a:cubicBezTo>
                <a:lnTo>
                  <a:pt x="253" y="835"/>
                </a:lnTo>
                <a:close/>
                <a:moveTo>
                  <a:pt x="356" y="822"/>
                </a:moveTo>
                <a:cubicBezTo>
                  <a:pt x="353" y="827"/>
                  <a:pt x="348" y="831"/>
                  <a:pt x="342" y="833"/>
                </a:cubicBezTo>
                <a:cubicBezTo>
                  <a:pt x="337" y="836"/>
                  <a:pt x="330" y="837"/>
                  <a:pt x="321" y="837"/>
                </a:cubicBezTo>
                <a:cubicBezTo>
                  <a:pt x="308" y="837"/>
                  <a:pt x="299" y="834"/>
                  <a:pt x="292" y="828"/>
                </a:cubicBezTo>
                <a:cubicBezTo>
                  <a:pt x="285" y="822"/>
                  <a:pt x="281" y="814"/>
                  <a:pt x="280" y="803"/>
                </a:cubicBezTo>
                <a:cubicBezTo>
                  <a:pt x="299" y="801"/>
                  <a:pt x="299" y="801"/>
                  <a:pt x="299" y="801"/>
                </a:cubicBezTo>
                <a:cubicBezTo>
                  <a:pt x="301" y="807"/>
                  <a:pt x="303" y="812"/>
                  <a:pt x="307" y="815"/>
                </a:cubicBezTo>
                <a:cubicBezTo>
                  <a:pt x="310" y="818"/>
                  <a:pt x="315" y="820"/>
                  <a:pt x="321" y="820"/>
                </a:cubicBezTo>
                <a:cubicBezTo>
                  <a:pt x="328" y="820"/>
                  <a:pt x="332" y="818"/>
                  <a:pt x="336" y="816"/>
                </a:cubicBezTo>
                <a:cubicBezTo>
                  <a:pt x="339" y="813"/>
                  <a:pt x="341" y="810"/>
                  <a:pt x="341" y="806"/>
                </a:cubicBezTo>
                <a:cubicBezTo>
                  <a:pt x="341" y="804"/>
                  <a:pt x="340" y="802"/>
                  <a:pt x="339" y="800"/>
                </a:cubicBezTo>
                <a:cubicBezTo>
                  <a:pt x="337" y="799"/>
                  <a:pt x="335" y="797"/>
                  <a:pt x="331" y="796"/>
                </a:cubicBezTo>
                <a:cubicBezTo>
                  <a:pt x="329" y="795"/>
                  <a:pt x="324" y="794"/>
                  <a:pt x="315" y="792"/>
                </a:cubicBezTo>
                <a:cubicBezTo>
                  <a:pt x="305" y="789"/>
                  <a:pt x="297" y="786"/>
                  <a:pt x="293" y="782"/>
                </a:cubicBezTo>
                <a:cubicBezTo>
                  <a:pt x="287" y="776"/>
                  <a:pt x="284" y="770"/>
                  <a:pt x="284" y="762"/>
                </a:cubicBezTo>
                <a:cubicBezTo>
                  <a:pt x="284" y="757"/>
                  <a:pt x="285" y="752"/>
                  <a:pt x="288" y="748"/>
                </a:cubicBezTo>
                <a:cubicBezTo>
                  <a:pt x="291" y="743"/>
                  <a:pt x="295" y="740"/>
                  <a:pt x="300" y="738"/>
                </a:cubicBezTo>
                <a:cubicBezTo>
                  <a:pt x="306" y="735"/>
                  <a:pt x="312" y="734"/>
                  <a:pt x="320" y="734"/>
                </a:cubicBezTo>
                <a:cubicBezTo>
                  <a:pt x="332" y="734"/>
                  <a:pt x="342" y="737"/>
                  <a:pt x="348" y="742"/>
                </a:cubicBezTo>
                <a:cubicBezTo>
                  <a:pt x="354" y="748"/>
                  <a:pt x="357" y="755"/>
                  <a:pt x="358" y="764"/>
                </a:cubicBezTo>
                <a:cubicBezTo>
                  <a:pt x="338" y="765"/>
                  <a:pt x="338" y="765"/>
                  <a:pt x="338" y="765"/>
                </a:cubicBezTo>
                <a:cubicBezTo>
                  <a:pt x="337" y="760"/>
                  <a:pt x="335" y="756"/>
                  <a:pt x="332" y="754"/>
                </a:cubicBezTo>
                <a:cubicBezTo>
                  <a:pt x="329" y="752"/>
                  <a:pt x="325" y="751"/>
                  <a:pt x="320" y="751"/>
                </a:cubicBezTo>
                <a:cubicBezTo>
                  <a:pt x="314" y="751"/>
                  <a:pt x="309" y="752"/>
                  <a:pt x="306" y="754"/>
                </a:cubicBezTo>
                <a:cubicBezTo>
                  <a:pt x="304" y="756"/>
                  <a:pt x="303" y="758"/>
                  <a:pt x="303" y="760"/>
                </a:cubicBezTo>
                <a:cubicBezTo>
                  <a:pt x="303" y="763"/>
                  <a:pt x="304" y="765"/>
                  <a:pt x="306" y="767"/>
                </a:cubicBezTo>
                <a:cubicBezTo>
                  <a:pt x="308" y="769"/>
                  <a:pt x="314" y="771"/>
                  <a:pt x="324" y="773"/>
                </a:cubicBezTo>
                <a:cubicBezTo>
                  <a:pt x="334" y="775"/>
                  <a:pt x="341" y="778"/>
                  <a:pt x="346" y="780"/>
                </a:cubicBezTo>
                <a:cubicBezTo>
                  <a:pt x="350" y="783"/>
                  <a:pt x="354" y="786"/>
                  <a:pt x="357" y="790"/>
                </a:cubicBezTo>
                <a:cubicBezTo>
                  <a:pt x="359" y="795"/>
                  <a:pt x="361" y="800"/>
                  <a:pt x="361" y="806"/>
                </a:cubicBezTo>
                <a:cubicBezTo>
                  <a:pt x="361" y="812"/>
                  <a:pt x="359" y="817"/>
                  <a:pt x="356" y="822"/>
                </a:cubicBezTo>
                <a:close/>
                <a:moveTo>
                  <a:pt x="448" y="822"/>
                </a:moveTo>
                <a:cubicBezTo>
                  <a:pt x="445" y="827"/>
                  <a:pt x="441" y="831"/>
                  <a:pt x="435" y="833"/>
                </a:cubicBezTo>
                <a:cubicBezTo>
                  <a:pt x="429" y="836"/>
                  <a:pt x="422" y="837"/>
                  <a:pt x="413" y="837"/>
                </a:cubicBezTo>
                <a:cubicBezTo>
                  <a:pt x="401" y="837"/>
                  <a:pt x="391" y="834"/>
                  <a:pt x="384" y="828"/>
                </a:cubicBezTo>
                <a:cubicBezTo>
                  <a:pt x="378" y="822"/>
                  <a:pt x="374" y="814"/>
                  <a:pt x="372" y="803"/>
                </a:cubicBezTo>
                <a:cubicBezTo>
                  <a:pt x="392" y="801"/>
                  <a:pt x="392" y="801"/>
                  <a:pt x="392" y="801"/>
                </a:cubicBezTo>
                <a:cubicBezTo>
                  <a:pt x="393" y="807"/>
                  <a:pt x="395" y="812"/>
                  <a:pt x="399" y="815"/>
                </a:cubicBezTo>
                <a:cubicBezTo>
                  <a:pt x="403" y="818"/>
                  <a:pt x="407" y="820"/>
                  <a:pt x="413" y="820"/>
                </a:cubicBezTo>
                <a:cubicBezTo>
                  <a:pt x="420" y="820"/>
                  <a:pt x="425" y="818"/>
                  <a:pt x="428" y="816"/>
                </a:cubicBezTo>
                <a:cubicBezTo>
                  <a:pt x="431" y="813"/>
                  <a:pt x="433" y="810"/>
                  <a:pt x="433" y="806"/>
                </a:cubicBezTo>
                <a:cubicBezTo>
                  <a:pt x="433" y="804"/>
                  <a:pt x="432" y="802"/>
                  <a:pt x="431" y="800"/>
                </a:cubicBezTo>
                <a:cubicBezTo>
                  <a:pt x="429" y="799"/>
                  <a:pt x="427" y="797"/>
                  <a:pt x="424" y="796"/>
                </a:cubicBezTo>
                <a:cubicBezTo>
                  <a:pt x="421" y="795"/>
                  <a:pt x="416" y="794"/>
                  <a:pt x="408" y="792"/>
                </a:cubicBezTo>
                <a:cubicBezTo>
                  <a:pt x="397" y="789"/>
                  <a:pt x="389" y="786"/>
                  <a:pt x="385" y="782"/>
                </a:cubicBezTo>
                <a:cubicBezTo>
                  <a:pt x="379" y="776"/>
                  <a:pt x="376" y="770"/>
                  <a:pt x="376" y="762"/>
                </a:cubicBezTo>
                <a:cubicBezTo>
                  <a:pt x="376" y="757"/>
                  <a:pt x="377" y="752"/>
                  <a:pt x="380" y="748"/>
                </a:cubicBezTo>
                <a:cubicBezTo>
                  <a:pt x="383" y="743"/>
                  <a:pt x="387" y="740"/>
                  <a:pt x="393" y="738"/>
                </a:cubicBezTo>
                <a:cubicBezTo>
                  <a:pt x="398" y="735"/>
                  <a:pt x="404" y="734"/>
                  <a:pt x="412" y="734"/>
                </a:cubicBezTo>
                <a:cubicBezTo>
                  <a:pt x="425" y="734"/>
                  <a:pt x="434" y="737"/>
                  <a:pt x="440" y="742"/>
                </a:cubicBezTo>
                <a:cubicBezTo>
                  <a:pt x="446" y="748"/>
                  <a:pt x="450" y="755"/>
                  <a:pt x="450" y="764"/>
                </a:cubicBezTo>
                <a:cubicBezTo>
                  <a:pt x="430" y="765"/>
                  <a:pt x="430" y="765"/>
                  <a:pt x="430" y="765"/>
                </a:cubicBezTo>
                <a:cubicBezTo>
                  <a:pt x="429" y="760"/>
                  <a:pt x="427" y="756"/>
                  <a:pt x="425" y="754"/>
                </a:cubicBezTo>
                <a:cubicBezTo>
                  <a:pt x="422" y="752"/>
                  <a:pt x="418" y="751"/>
                  <a:pt x="412" y="751"/>
                </a:cubicBezTo>
                <a:cubicBezTo>
                  <a:pt x="406" y="751"/>
                  <a:pt x="402" y="752"/>
                  <a:pt x="398" y="754"/>
                </a:cubicBezTo>
                <a:cubicBezTo>
                  <a:pt x="396" y="756"/>
                  <a:pt x="395" y="758"/>
                  <a:pt x="395" y="760"/>
                </a:cubicBezTo>
                <a:cubicBezTo>
                  <a:pt x="395" y="763"/>
                  <a:pt x="396" y="765"/>
                  <a:pt x="398" y="767"/>
                </a:cubicBezTo>
                <a:cubicBezTo>
                  <a:pt x="401" y="769"/>
                  <a:pt x="407" y="771"/>
                  <a:pt x="416" y="773"/>
                </a:cubicBezTo>
                <a:cubicBezTo>
                  <a:pt x="426" y="775"/>
                  <a:pt x="433" y="778"/>
                  <a:pt x="438" y="780"/>
                </a:cubicBezTo>
                <a:cubicBezTo>
                  <a:pt x="443" y="783"/>
                  <a:pt x="446" y="786"/>
                  <a:pt x="449" y="790"/>
                </a:cubicBezTo>
                <a:cubicBezTo>
                  <a:pt x="452" y="795"/>
                  <a:pt x="453" y="800"/>
                  <a:pt x="453" y="806"/>
                </a:cubicBezTo>
                <a:cubicBezTo>
                  <a:pt x="453" y="812"/>
                  <a:pt x="451" y="817"/>
                  <a:pt x="448" y="822"/>
                </a:cubicBezTo>
                <a:close/>
                <a:moveTo>
                  <a:pt x="476" y="476"/>
                </a:moveTo>
                <a:cubicBezTo>
                  <a:pt x="474" y="513"/>
                  <a:pt x="462" y="549"/>
                  <a:pt x="441" y="580"/>
                </a:cubicBezTo>
                <a:cubicBezTo>
                  <a:pt x="437" y="585"/>
                  <a:pt x="433" y="590"/>
                  <a:pt x="428" y="595"/>
                </a:cubicBezTo>
                <a:cubicBezTo>
                  <a:pt x="393" y="637"/>
                  <a:pt x="342" y="662"/>
                  <a:pt x="288" y="664"/>
                </a:cubicBezTo>
                <a:cubicBezTo>
                  <a:pt x="284" y="665"/>
                  <a:pt x="281" y="665"/>
                  <a:pt x="278" y="665"/>
                </a:cubicBezTo>
                <a:cubicBezTo>
                  <a:pt x="275" y="665"/>
                  <a:pt x="272" y="665"/>
                  <a:pt x="268" y="664"/>
                </a:cubicBezTo>
                <a:cubicBezTo>
                  <a:pt x="214" y="662"/>
                  <a:pt x="163" y="637"/>
                  <a:pt x="128" y="595"/>
                </a:cubicBezTo>
                <a:cubicBezTo>
                  <a:pt x="123" y="590"/>
                  <a:pt x="119" y="585"/>
                  <a:pt x="115" y="580"/>
                </a:cubicBezTo>
                <a:cubicBezTo>
                  <a:pt x="94" y="549"/>
                  <a:pt x="82" y="513"/>
                  <a:pt x="80" y="476"/>
                </a:cubicBezTo>
                <a:cubicBezTo>
                  <a:pt x="80" y="473"/>
                  <a:pt x="80" y="469"/>
                  <a:pt x="80" y="466"/>
                </a:cubicBezTo>
                <a:cubicBezTo>
                  <a:pt x="80" y="463"/>
                  <a:pt x="80" y="460"/>
                  <a:pt x="80" y="456"/>
                </a:cubicBezTo>
                <a:cubicBezTo>
                  <a:pt x="82" y="419"/>
                  <a:pt x="94" y="382"/>
                  <a:pt x="117" y="351"/>
                </a:cubicBezTo>
                <a:cubicBezTo>
                  <a:pt x="120" y="346"/>
                  <a:pt x="124" y="341"/>
                  <a:pt x="129" y="336"/>
                </a:cubicBezTo>
                <a:cubicBezTo>
                  <a:pt x="165" y="295"/>
                  <a:pt x="214" y="271"/>
                  <a:pt x="268" y="268"/>
                </a:cubicBezTo>
                <a:cubicBezTo>
                  <a:pt x="271" y="268"/>
                  <a:pt x="271" y="268"/>
                  <a:pt x="271" y="268"/>
                </a:cubicBezTo>
                <a:cubicBezTo>
                  <a:pt x="271" y="268"/>
                  <a:pt x="271" y="268"/>
                  <a:pt x="271" y="268"/>
                </a:cubicBezTo>
                <a:cubicBezTo>
                  <a:pt x="273" y="268"/>
                  <a:pt x="276" y="268"/>
                  <a:pt x="278" y="268"/>
                </a:cubicBezTo>
                <a:cubicBezTo>
                  <a:pt x="280" y="268"/>
                  <a:pt x="283" y="268"/>
                  <a:pt x="285" y="268"/>
                </a:cubicBezTo>
                <a:cubicBezTo>
                  <a:pt x="285" y="268"/>
                  <a:pt x="285" y="268"/>
                  <a:pt x="285" y="268"/>
                </a:cubicBezTo>
                <a:cubicBezTo>
                  <a:pt x="288" y="268"/>
                  <a:pt x="288" y="268"/>
                  <a:pt x="288" y="268"/>
                </a:cubicBezTo>
                <a:cubicBezTo>
                  <a:pt x="342" y="271"/>
                  <a:pt x="391" y="295"/>
                  <a:pt x="427" y="336"/>
                </a:cubicBezTo>
                <a:cubicBezTo>
                  <a:pt x="431" y="341"/>
                  <a:pt x="436" y="346"/>
                  <a:pt x="439" y="351"/>
                </a:cubicBezTo>
                <a:cubicBezTo>
                  <a:pt x="462" y="382"/>
                  <a:pt x="474" y="419"/>
                  <a:pt x="476" y="456"/>
                </a:cubicBezTo>
                <a:cubicBezTo>
                  <a:pt x="476" y="460"/>
                  <a:pt x="476" y="463"/>
                  <a:pt x="476" y="466"/>
                </a:cubicBezTo>
                <a:cubicBezTo>
                  <a:pt x="476" y="469"/>
                  <a:pt x="476" y="473"/>
                  <a:pt x="476" y="476"/>
                </a:cubicBezTo>
                <a:close/>
                <a:moveTo>
                  <a:pt x="421" y="367"/>
                </a:moveTo>
                <a:cubicBezTo>
                  <a:pt x="439" y="393"/>
                  <a:pt x="450" y="423"/>
                  <a:pt x="452" y="454"/>
                </a:cubicBezTo>
                <a:cubicBezTo>
                  <a:pt x="388" y="454"/>
                  <a:pt x="388" y="454"/>
                  <a:pt x="388" y="454"/>
                </a:cubicBezTo>
                <a:cubicBezTo>
                  <a:pt x="388" y="430"/>
                  <a:pt x="385" y="407"/>
                  <a:pt x="379" y="385"/>
                </a:cubicBezTo>
                <a:cubicBezTo>
                  <a:pt x="394" y="380"/>
                  <a:pt x="408" y="374"/>
                  <a:pt x="421" y="367"/>
                </a:cubicBezTo>
                <a:close/>
                <a:moveTo>
                  <a:pt x="349" y="563"/>
                </a:moveTo>
                <a:cubicBezTo>
                  <a:pt x="335" y="604"/>
                  <a:pt x="314" y="631"/>
                  <a:pt x="290" y="639"/>
                </a:cubicBezTo>
                <a:cubicBezTo>
                  <a:pt x="290" y="555"/>
                  <a:pt x="290" y="555"/>
                  <a:pt x="290" y="555"/>
                </a:cubicBezTo>
                <a:cubicBezTo>
                  <a:pt x="311" y="556"/>
                  <a:pt x="330" y="558"/>
                  <a:pt x="349" y="563"/>
                </a:cubicBezTo>
                <a:close/>
                <a:moveTo>
                  <a:pt x="349" y="368"/>
                </a:moveTo>
                <a:cubicBezTo>
                  <a:pt x="330" y="372"/>
                  <a:pt x="310" y="374"/>
                  <a:pt x="290" y="375"/>
                </a:cubicBezTo>
                <a:cubicBezTo>
                  <a:pt x="290" y="294"/>
                  <a:pt x="290" y="294"/>
                  <a:pt x="290" y="294"/>
                </a:cubicBezTo>
                <a:cubicBezTo>
                  <a:pt x="313" y="301"/>
                  <a:pt x="335" y="328"/>
                  <a:pt x="349" y="368"/>
                </a:cubicBezTo>
                <a:close/>
                <a:moveTo>
                  <a:pt x="364" y="454"/>
                </a:moveTo>
                <a:cubicBezTo>
                  <a:pt x="290" y="454"/>
                  <a:pt x="290" y="454"/>
                  <a:pt x="290" y="454"/>
                </a:cubicBezTo>
                <a:cubicBezTo>
                  <a:pt x="290" y="399"/>
                  <a:pt x="290" y="399"/>
                  <a:pt x="290" y="399"/>
                </a:cubicBezTo>
                <a:cubicBezTo>
                  <a:pt x="313" y="399"/>
                  <a:pt x="335" y="396"/>
                  <a:pt x="356" y="391"/>
                </a:cubicBezTo>
                <a:cubicBezTo>
                  <a:pt x="360" y="411"/>
                  <a:pt x="363" y="432"/>
                  <a:pt x="364" y="454"/>
                </a:cubicBezTo>
                <a:close/>
                <a:moveTo>
                  <a:pt x="356" y="539"/>
                </a:moveTo>
                <a:cubicBezTo>
                  <a:pt x="335" y="534"/>
                  <a:pt x="313" y="532"/>
                  <a:pt x="290" y="531"/>
                </a:cubicBezTo>
                <a:cubicBezTo>
                  <a:pt x="290" y="478"/>
                  <a:pt x="290" y="478"/>
                  <a:pt x="290" y="478"/>
                </a:cubicBezTo>
                <a:cubicBezTo>
                  <a:pt x="364" y="478"/>
                  <a:pt x="364" y="478"/>
                  <a:pt x="364" y="478"/>
                </a:cubicBezTo>
                <a:cubicBezTo>
                  <a:pt x="363" y="499"/>
                  <a:pt x="361" y="520"/>
                  <a:pt x="356" y="539"/>
                </a:cubicBezTo>
                <a:close/>
              </a:path>
            </a:pathLst>
          </a:custGeom>
          <a:noFill/>
          <a:ln>
            <a:solidFill>
              <a:schemeClr val="tx2"/>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DF5FC37-4211-5D34-DA6E-0D684E6862BC}"/>
              </a:ext>
            </a:extLst>
          </p:cNvPr>
          <p:cNvSpPr>
            <a:spLocks noGrp="1"/>
          </p:cNvSpPr>
          <p:nvPr>
            <p:ph type="sldNum" sz="quarter" idx="4"/>
          </p:nvPr>
        </p:nvSpPr>
        <p:spPr/>
        <p:txBody>
          <a:bodyPr/>
          <a:lstStyle/>
          <a:p>
            <a:fld id="{13DAD56E-802A-2646-A8DB-6610A51D0FC3}" type="slidenum">
              <a:rPr lang="en-IN" smtClean="0"/>
              <a:t>7</a:t>
            </a:fld>
            <a:endParaRPr lang="en-IN"/>
          </a:p>
        </p:txBody>
      </p:sp>
    </p:spTree>
    <p:extLst>
      <p:ext uri="{BB962C8B-B14F-4D97-AF65-F5344CB8AC3E}">
        <p14:creationId xmlns:p14="http://schemas.microsoft.com/office/powerpoint/2010/main" val="34036949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A82F-9EE0-4ECE-83D5-171DFF103556}"/>
              </a:ext>
            </a:extLst>
          </p:cNvPr>
          <p:cNvSpPr>
            <a:spLocks noGrp="1"/>
          </p:cNvSpPr>
          <p:nvPr>
            <p:ph type="title"/>
          </p:nvPr>
        </p:nvSpPr>
        <p:spPr/>
        <p:txBody>
          <a:bodyPr>
            <a:normAutofit/>
          </a:bodyPr>
          <a:lstStyle/>
          <a:p>
            <a:r>
              <a:rPr lang="en-CA" b="1"/>
              <a:t>Methodology at a Glance</a:t>
            </a:r>
            <a:br>
              <a:rPr lang="en-CA" b="0"/>
            </a:br>
            <a:r>
              <a:rPr lang="en-CA" b="0">
                <a:solidFill>
                  <a:schemeClr val="bg2"/>
                </a:solidFill>
              </a:rPr>
              <a:t>Data Analysis</a:t>
            </a:r>
            <a:endParaRPr lang="en-CA" b="0"/>
          </a:p>
        </p:txBody>
      </p:sp>
      <p:sp>
        <p:nvSpPr>
          <p:cNvPr id="3" name="Subtitle 2">
            <a:extLst>
              <a:ext uri="{FF2B5EF4-FFF2-40B4-BE49-F238E27FC236}">
                <a16:creationId xmlns:a16="http://schemas.microsoft.com/office/drawing/2014/main" id="{7A1124AF-9FDD-4201-B670-AE81BAE9C5C3}"/>
              </a:ext>
            </a:extLst>
          </p:cNvPr>
          <p:cNvSpPr>
            <a:spLocks noGrp="1"/>
          </p:cNvSpPr>
          <p:nvPr>
            <p:ph type="subTitle" idx="1"/>
          </p:nvPr>
        </p:nvSpPr>
        <p:spPr>
          <a:xfrm>
            <a:off x="536497" y="1263933"/>
            <a:ext cx="11300827" cy="5063419"/>
          </a:xfrm>
        </p:spPr>
        <p:txBody>
          <a:bodyPr/>
          <a:lstStyle/>
          <a:p>
            <a:pPr marL="0" lvl="1" indent="0" algn="just">
              <a:spcAft>
                <a:spcPts val="600"/>
              </a:spcAft>
              <a:buNone/>
            </a:pPr>
            <a:r>
              <a:rPr lang="en-US" sz="1600" b="1" cap="all">
                <a:solidFill>
                  <a:schemeClr val="tx1">
                    <a:lumMod val="85000"/>
                    <a:lumOff val="15000"/>
                  </a:schemeClr>
                </a:solidFill>
              </a:rPr>
              <a:t>service quality indexes</a:t>
            </a:r>
          </a:p>
          <a:p>
            <a:pPr marL="0" lvl="1" indent="0" algn="just">
              <a:spcAft>
                <a:spcPts val="600"/>
              </a:spcAft>
              <a:buNone/>
            </a:pPr>
            <a:r>
              <a:rPr lang="en-US" sz="1600">
                <a:solidFill>
                  <a:schemeClr val="tx1">
                    <a:lumMod val="85000"/>
                    <a:lumOff val="15000"/>
                  </a:schemeClr>
                </a:solidFill>
              </a:rPr>
              <a:t>To further understand the service quality satisfaction level, three (3) indexes are provided. Each index combines the satisfaction scores from different items:</a:t>
            </a:r>
          </a:p>
          <a:p>
            <a:pPr marL="342900" lvl="1" indent="-342900" algn="just">
              <a:spcAft>
                <a:spcPts val="600"/>
              </a:spcAft>
              <a:buFont typeface="+mj-lt"/>
              <a:buAutoNum type="arabicPeriod"/>
            </a:pPr>
            <a:r>
              <a:rPr lang="en-US" sz="1600" i="1" u="sng">
                <a:solidFill>
                  <a:schemeClr val="tx1">
                    <a:lumMod val="85000"/>
                    <a:lumOff val="15000"/>
                  </a:schemeClr>
                </a:solidFill>
              </a:rPr>
              <a:t>Ease of traveling index</a:t>
            </a:r>
            <a:r>
              <a:rPr lang="en-US" sz="1600">
                <a:solidFill>
                  <a:schemeClr val="tx1">
                    <a:lumMod val="85000"/>
                    <a:lumOff val="15000"/>
                  </a:schemeClr>
                </a:solidFill>
              </a:rPr>
              <a:t>: a positive airport experience should be as seamless as possible for the passengers. To evaluate how seamless the experience was, respondents must evaluate how easy each step of the journey was. The </a:t>
            </a:r>
            <a:r>
              <a:rPr lang="en-US" sz="1600" i="1">
                <a:solidFill>
                  <a:schemeClr val="tx1">
                    <a:lumMod val="85000"/>
                    <a:lumOff val="15000"/>
                  </a:schemeClr>
                </a:solidFill>
              </a:rPr>
              <a:t>ease of travelling </a:t>
            </a:r>
            <a:r>
              <a:rPr lang="en-US" sz="1600">
                <a:solidFill>
                  <a:schemeClr val="tx1">
                    <a:lumMod val="85000"/>
                    <a:lumOff val="15000"/>
                  </a:schemeClr>
                </a:solidFill>
              </a:rPr>
              <a:t>index is based on average scores of these items. </a:t>
            </a:r>
          </a:p>
          <a:p>
            <a:pPr marL="342900" lvl="1" indent="-342900" algn="just">
              <a:spcAft>
                <a:spcPts val="600"/>
              </a:spcAft>
              <a:buFont typeface="+mj-lt"/>
              <a:buAutoNum type="arabicPeriod"/>
            </a:pPr>
            <a:r>
              <a:rPr lang="en-US" sz="1600" i="1" u="sng">
                <a:solidFill>
                  <a:schemeClr val="tx1">
                    <a:lumMod val="85000"/>
                    <a:lumOff val="15000"/>
                  </a:schemeClr>
                </a:solidFill>
              </a:rPr>
              <a:t>Waiting time index</a:t>
            </a:r>
            <a:r>
              <a:rPr lang="en-US" sz="1600">
                <a:solidFill>
                  <a:schemeClr val="tx1">
                    <a:lumMod val="85000"/>
                    <a:lumOff val="15000"/>
                  </a:schemeClr>
                </a:solidFill>
              </a:rPr>
              <a:t>: the waiting time at each step of the journey is also a key aspect impacting the satisfaction. The </a:t>
            </a:r>
            <a:r>
              <a:rPr lang="en-US" sz="1600" i="1">
                <a:solidFill>
                  <a:schemeClr val="tx1">
                    <a:lumMod val="85000"/>
                    <a:lumOff val="15000"/>
                  </a:schemeClr>
                </a:solidFill>
              </a:rPr>
              <a:t>waiting time </a:t>
            </a:r>
            <a:r>
              <a:rPr lang="en-US" sz="1600">
                <a:solidFill>
                  <a:schemeClr val="tx1">
                    <a:lumMod val="85000"/>
                    <a:lumOff val="15000"/>
                  </a:schemeClr>
                </a:solidFill>
              </a:rPr>
              <a:t>index is based on average scores of the perceived waiting time at each step of the journey.</a:t>
            </a:r>
          </a:p>
          <a:p>
            <a:pPr marL="342900" lvl="1" indent="-342900" algn="just">
              <a:spcAft>
                <a:spcPts val="600"/>
              </a:spcAft>
              <a:buFont typeface="+mj-lt"/>
              <a:buAutoNum type="arabicPeriod"/>
            </a:pPr>
            <a:r>
              <a:rPr lang="en-US" sz="1600" i="1" u="sng">
                <a:solidFill>
                  <a:schemeClr val="tx1">
                    <a:lumMod val="85000"/>
                    <a:lumOff val="15000"/>
                  </a:schemeClr>
                </a:solidFill>
              </a:rPr>
              <a:t>Staff index</a:t>
            </a:r>
            <a:r>
              <a:rPr lang="en-US" sz="1600">
                <a:solidFill>
                  <a:schemeClr val="tx1">
                    <a:lumMod val="85000"/>
                    <a:lumOff val="15000"/>
                  </a:schemeClr>
                </a:solidFill>
              </a:rPr>
              <a:t>: passengers interact with different airport employees throughout the journey. The </a:t>
            </a:r>
            <a:r>
              <a:rPr lang="en-US" sz="1600" i="1">
                <a:solidFill>
                  <a:schemeClr val="tx1">
                    <a:lumMod val="85000"/>
                    <a:lumOff val="15000"/>
                  </a:schemeClr>
                </a:solidFill>
              </a:rPr>
              <a:t>staff index </a:t>
            </a:r>
            <a:r>
              <a:rPr lang="en-US" sz="1600">
                <a:solidFill>
                  <a:schemeClr val="tx1">
                    <a:lumMod val="85000"/>
                    <a:lumOff val="15000"/>
                  </a:schemeClr>
                </a:solidFill>
              </a:rPr>
              <a:t>is based on average scores of the items measuring the interaction with the employees. </a:t>
            </a:r>
          </a:p>
          <a:p>
            <a:pPr marL="0" lvl="1" indent="0" algn="just">
              <a:spcBef>
                <a:spcPct val="0"/>
              </a:spcBef>
              <a:buNone/>
            </a:pPr>
            <a:endParaRPr lang="en-US" sz="1600" b="1" cap="all">
              <a:solidFill>
                <a:schemeClr val="tx1">
                  <a:lumMod val="85000"/>
                  <a:lumOff val="15000"/>
                </a:schemeClr>
              </a:solidFill>
            </a:endParaRPr>
          </a:p>
          <a:p>
            <a:pPr marL="0" lvl="1" indent="0" algn="just">
              <a:spcAft>
                <a:spcPts val="600"/>
              </a:spcAft>
              <a:buNone/>
            </a:pPr>
            <a:endParaRPr lang="en-US" sz="1600">
              <a:solidFill>
                <a:schemeClr val="tx1">
                  <a:lumMod val="85000"/>
                  <a:lumOff val="15000"/>
                </a:schemeClr>
              </a:solidFill>
            </a:endParaRPr>
          </a:p>
          <a:p>
            <a:pPr marL="0" lvl="1" indent="0" algn="just">
              <a:spcAft>
                <a:spcPts val="600"/>
              </a:spcAft>
              <a:buNone/>
            </a:pPr>
            <a:r>
              <a:rPr lang="en-US" sz="1600">
                <a:solidFill>
                  <a:schemeClr val="tx1">
                    <a:lumMod val="85000"/>
                    <a:lumOff val="15000"/>
                  </a:schemeClr>
                </a:solidFill>
              </a:rPr>
              <a:t>   </a:t>
            </a:r>
          </a:p>
          <a:p>
            <a:pPr marL="0" lvl="1" indent="0" algn="just">
              <a:spcAft>
                <a:spcPts val="600"/>
              </a:spcAft>
              <a:buNone/>
            </a:pPr>
            <a:endParaRPr lang="en-US" sz="1600">
              <a:solidFill>
                <a:schemeClr val="tx1">
                  <a:lumMod val="85000"/>
                  <a:lumOff val="15000"/>
                </a:schemeClr>
              </a:solidFill>
            </a:endParaRPr>
          </a:p>
          <a:p>
            <a:pPr marL="0" lvl="1" indent="0" algn="just">
              <a:spcAft>
                <a:spcPts val="600"/>
              </a:spcAft>
              <a:buNone/>
            </a:pPr>
            <a:endParaRPr lang="en-US" sz="1600">
              <a:solidFill>
                <a:schemeClr val="tx1">
                  <a:lumMod val="85000"/>
                  <a:lumOff val="15000"/>
                </a:schemeClr>
              </a:solidFill>
            </a:endParaRPr>
          </a:p>
          <a:p>
            <a:pPr marL="0" lvl="1" indent="0" algn="just">
              <a:spcAft>
                <a:spcPts val="600"/>
              </a:spcAft>
              <a:buNone/>
            </a:pPr>
            <a:endParaRPr lang="en-US" sz="1600">
              <a:solidFill>
                <a:schemeClr val="tx1">
                  <a:lumMod val="85000"/>
                  <a:lumOff val="15000"/>
                </a:schemeClr>
              </a:solidFill>
            </a:endParaRPr>
          </a:p>
        </p:txBody>
      </p:sp>
      <p:sp>
        <p:nvSpPr>
          <p:cNvPr id="8" name="Subtitle 2">
            <a:extLst>
              <a:ext uri="{FF2B5EF4-FFF2-40B4-BE49-F238E27FC236}">
                <a16:creationId xmlns:a16="http://schemas.microsoft.com/office/drawing/2014/main" id="{A5E1467B-8FD3-4652-B916-699A8F97FE6C}"/>
              </a:ext>
            </a:extLst>
          </p:cNvPr>
          <p:cNvSpPr txBox="1"/>
          <p:nvPr/>
        </p:nvSpPr>
        <p:spPr>
          <a:xfrm>
            <a:off x="536498" y="4599308"/>
            <a:ext cx="7398812" cy="1203406"/>
          </a:xfrm>
          <a:prstGeom prst="rect">
            <a:avLst/>
          </a:prstGeom>
        </p:spPr>
        <p:txBody>
          <a:bodyPr vert="horz" wrap="square" lIns="91440" tIns="45720" rIns="91440" bIns="45720" rtlCol="0">
            <a:spAutoFit/>
          </a:bodyPr>
          <a:lstStyle>
            <a:defPPr>
              <a:defRPr lang="en-US"/>
            </a:defPPr>
            <a:lvl1pPr marL="457200" marR="0" indent="-457200" algn="l" defTabSz="457200" rtl="0" eaLnBrk="1" fontAlgn="auto" latinLnBrk="0" hangingPunct="1">
              <a:lnSpc>
                <a:spcPct val="100000"/>
              </a:lnSpc>
              <a:spcBef>
                <a:spcPct val="20000"/>
              </a:spcBef>
              <a:spcAft>
                <a:spcPct val="0"/>
              </a:spcAft>
              <a:buClrTx/>
              <a:buSzTx/>
              <a:buFont typeface="Wingdings" panose="05000000000000000000" pitchFamily="2" charset="2"/>
              <a:buChar char=""/>
              <a:defRPr sz="1600" kern="1200" baseline="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1pPr>
            <a:lvl2pPr marL="914400" indent="-457200" algn="l" defTabSz="457200" rtl="0" eaLnBrk="1" latinLnBrk="0" hangingPunct="1">
              <a:spcBef>
                <a:spcPct val="20000"/>
              </a:spcBef>
              <a:buFont typeface="Wingdings" panose="05000000000000000000" pitchFamily="2" charset="2"/>
              <a:buChar char="§"/>
              <a:defRPr sz="1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2pPr>
            <a:lvl3pPr marL="1257300" indent="-342900" algn="l" defTabSz="457200" rtl="0" eaLnBrk="1" latinLnBrk="0" hangingPunct="1">
              <a:spcBef>
                <a:spcPct val="20000"/>
              </a:spcBef>
              <a:buFont typeface="Wingdings" panose="05000000000000000000" pitchFamily="2" charset="2"/>
              <a:buChar char="Ø"/>
              <a:defRPr sz="1400" kern="120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Verdana" panose="020B0604030504040204" pitchFamily="34" charset="0"/>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indent="0" algn="just">
              <a:spcAft>
                <a:spcPts val="600"/>
              </a:spcAft>
              <a:buFont typeface="Wingdings" panose="05000000000000000000" pitchFamily="2" charset="2"/>
              <a:buNone/>
            </a:pPr>
            <a:r>
              <a:rPr lang="en-US" sz="1600" b="1" cap="all">
                <a:solidFill>
                  <a:schemeClr val="tx1">
                    <a:lumMod val="85000"/>
                    <a:lumOff val="15000"/>
                  </a:schemeClr>
                </a:solidFill>
              </a:rPr>
              <a:t>CUMULATIVE EMOTIONAL SCORE</a:t>
            </a:r>
          </a:p>
          <a:p>
            <a:pPr marL="0" lvl="1" indent="0" algn="just">
              <a:spcAft>
                <a:spcPts val="600"/>
              </a:spcAft>
              <a:buFont typeface="Wingdings" panose="05000000000000000000" pitchFamily="2" charset="2"/>
              <a:buNone/>
            </a:pPr>
            <a:r>
              <a:rPr lang="en-US" sz="1600">
                <a:solidFill>
                  <a:schemeClr val="tx1">
                    <a:lumMod val="85000"/>
                    <a:lumOff val="15000"/>
                  </a:schemeClr>
                </a:solidFill>
              </a:rPr>
              <a:t>Using the five (5) emotions measured to explore how passengers are feeling right after they experienced the journey, a cumulative emotional score is provided to help understand the overall emotional state.</a:t>
            </a:r>
          </a:p>
        </p:txBody>
      </p:sp>
      <p:grpSp>
        <p:nvGrpSpPr>
          <p:cNvPr id="9" name="Group 8">
            <a:extLst>
              <a:ext uri="{FF2B5EF4-FFF2-40B4-BE49-F238E27FC236}">
                <a16:creationId xmlns:a16="http://schemas.microsoft.com/office/drawing/2014/main" id="{8C940DAA-7982-4F09-AF21-9587253DE2C8}"/>
              </a:ext>
            </a:extLst>
          </p:cNvPr>
          <p:cNvGrpSpPr/>
          <p:nvPr/>
        </p:nvGrpSpPr>
        <p:grpSpPr>
          <a:xfrm>
            <a:off x="8326676" y="4203525"/>
            <a:ext cx="2140666" cy="2233632"/>
            <a:chOff x="7863017" y="2056199"/>
            <a:chExt cx="3305598" cy="3754881"/>
          </a:xfrm>
        </p:grpSpPr>
        <p:sp>
          <p:nvSpPr>
            <p:cNvPr id="10" name="Google Shape;1199;p50">
              <a:extLst>
                <a:ext uri="{FF2B5EF4-FFF2-40B4-BE49-F238E27FC236}">
                  <a16:creationId xmlns:a16="http://schemas.microsoft.com/office/drawing/2014/main" id="{0E0F4E77-B4D4-495D-B5CF-A33CF2125A30}"/>
                </a:ext>
              </a:extLst>
            </p:cNvPr>
            <p:cNvSpPr/>
            <p:nvPr/>
          </p:nvSpPr>
          <p:spPr>
            <a:xfrm>
              <a:off x="9572189" y="2056199"/>
              <a:ext cx="1596426" cy="1775055"/>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bg2"/>
            </a:solidFill>
            <a:ln>
              <a:noFill/>
            </a:ln>
          </p:spPr>
          <p:txBody>
            <a:bodyPr spcFirstLastPara="1" wrap="square" lIns="68575" tIns="34275" rIns="68575" bIns="342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
                  <a:prstClr val="black"/>
                </a:buClr>
                <a:buSzPts val="1400"/>
                <a:buFontTx/>
                <a:buNone/>
                <a:defRPr/>
              </a:pPr>
              <a:r>
                <a:rPr kumimoji="0" lang="en-CA" sz="1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Happy</a:t>
              </a:r>
            </a:p>
          </p:txBody>
        </p:sp>
        <p:sp>
          <p:nvSpPr>
            <p:cNvPr id="11" name="Google Shape;1200;p50">
              <a:extLst>
                <a:ext uri="{FF2B5EF4-FFF2-40B4-BE49-F238E27FC236}">
                  <a16:creationId xmlns:a16="http://schemas.microsoft.com/office/drawing/2014/main" id="{1C7EDEE0-9090-41F7-9B33-961D7314F104}"/>
                </a:ext>
              </a:extLst>
            </p:cNvPr>
            <p:cNvSpPr/>
            <p:nvPr/>
          </p:nvSpPr>
          <p:spPr>
            <a:xfrm>
              <a:off x="8191658" y="2065249"/>
              <a:ext cx="1529260" cy="1768263"/>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tx2"/>
            </a:solidFill>
            <a:ln>
              <a:noFill/>
            </a:ln>
          </p:spPr>
          <p:txBody>
            <a:bodyPr spcFirstLastPara="1" wrap="square" lIns="68575" tIns="34275" rIns="68575" bIns="342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
                  <a:prstClr val="black"/>
                </a:buClr>
                <a:buSzPts val="1400"/>
                <a:buFontTx/>
                <a:buNone/>
                <a:defRPr/>
              </a:pPr>
              <a:r>
                <a:rPr kumimoji="0" lang="en-CA" sz="1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Safe &amp; </a:t>
              </a:r>
            </a:p>
            <a:p>
              <a:pPr marL="0" marR="0" lvl="0" indent="0" algn="ctr" defTabSz="914400" rtl="0" eaLnBrk="1" fontAlgn="auto" latinLnBrk="0" hangingPunct="1">
                <a:lnSpc>
                  <a:spcPct val="100000"/>
                </a:lnSpc>
                <a:spcBef>
                  <a:spcPct val="0"/>
                </a:spcBef>
                <a:spcAft>
                  <a:spcPct val="0"/>
                </a:spcAft>
                <a:buClr>
                  <a:prstClr val="black"/>
                </a:buClr>
                <a:buSzPts val="1400"/>
                <a:buFontTx/>
                <a:buNone/>
                <a:defRPr/>
              </a:pPr>
              <a:r>
                <a:rPr kumimoji="0" lang="en-CA" sz="1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Secure</a:t>
              </a:r>
            </a:p>
            <a:p>
              <a:pPr marL="0" marR="0" lvl="0" indent="0" algn="ctr" defTabSz="914400" rtl="0" eaLnBrk="1" fontAlgn="auto" latinLnBrk="0" hangingPunct="1">
                <a:lnSpc>
                  <a:spcPct val="100000"/>
                </a:lnSpc>
                <a:spcBef>
                  <a:spcPct val="0"/>
                </a:spcBef>
                <a:spcAft>
                  <a:spcPct val="0"/>
                </a:spcAft>
                <a:buClr>
                  <a:prstClr val="black"/>
                </a:buClr>
                <a:buSzPts val="1400"/>
                <a:buFont typeface="Calibri"/>
                <a:buNone/>
                <a:defRPr/>
              </a:pPr>
              <a:endParaRPr kumimoji="0" sz="13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2" name="Google Shape;1201;p50">
              <a:extLst>
                <a:ext uri="{FF2B5EF4-FFF2-40B4-BE49-F238E27FC236}">
                  <a16:creationId xmlns:a16="http://schemas.microsoft.com/office/drawing/2014/main" id="{4FAD1298-6DD4-4377-B157-3B8DC6ED8DC3}"/>
                </a:ext>
              </a:extLst>
            </p:cNvPr>
            <p:cNvSpPr/>
            <p:nvPr/>
          </p:nvSpPr>
          <p:spPr>
            <a:xfrm>
              <a:off x="7863017" y="3438683"/>
              <a:ext cx="1630014" cy="1822574"/>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bg2">
                <a:lumMod val="40000"/>
                <a:lumOff val="60000"/>
              </a:schemeClr>
            </a:solidFill>
            <a:ln>
              <a:noFill/>
            </a:ln>
          </p:spPr>
          <p:txBody>
            <a:bodyPr spcFirstLastPara="1" wrap="square" lIns="68575" tIns="34275" rIns="68575" bIns="342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3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Excited</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3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CA" sz="13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3" name="Google Shape;1202;p50">
              <a:extLst>
                <a:ext uri="{FF2B5EF4-FFF2-40B4-BE49-F238E27FC236}">
                  <a16:creationId xmlns:a16="http://schemas.microsoft.com/office/drawing/2014/main" id="{FC580497-C9B9-4AE7-ACD4-C5CA6BC63E9D}"/>
                </a:ext>
              </a:extLst>
            </p:cNvPr>
            <p:cNvSpPr/>
            <p:nvPr/>
          </p:nvSpPr>
          <p:spPr>
            <a:xfrm>
              <a:off x="9599778" y="3418321"/>
              <a:ext cx="1531660" cy="1840674"/>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lumMod val="40000"/>
                <a:lumOff val="60000"/>
              </a:schemeClr>
            </a:solidFill>
            <a:ln>
              <a:noFill/>
            </a:ln>
          </p:spPr>
          <p:txBody>
            <a:bodyPr spcFirstLastPara="1" wrap="square" lIns="68575" tIns="34275" rIns="68575" bIns="342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
                  <a:prstClr val="black"/>
                </a:buClr>
                <a:buSzPts val="1400"/>
                <a:buFontTx/>
                <a:buNone/>
                <a:defRPr/>
              </a:pPr>
              <a:r>
                <a:rPr kumimoji="0" lang="en-CA" sz="13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Relaxed</a:t>
              </a:r>
              <a:endParaRPr kumimoji="0" lang="en-CA" sz="1300" b="0" i="0" u="none" strike="noStrike" kern="1200" cap="none" spc="0" normalizeH="0" baseline="0" noProof="0">
                <a:ln>
                  <a:noFill/>
                </a:ln>
                <a:solidFill>
                  <a:prstClr val="black">
                    <a:lumMod val="75000"/>
                    <a:lumOff val="25000"/>
                  </a:prstClr>
                </a:solidFill>
                <a:effectLst/>
                <a:uLnTx/>
                <a:uFillTx/>
                <a:latin typeface="Calibri"/>
                <a:ea typeface="+mn-ea"/>
                <a:cs typeface="Calibri"/>
                <a:sym typeface="Calibri"/>
              </a:endParaRPr>
            </a:p>
            <a:p>
              <a:pPr marL="0" marR="0" lvl="0" indent="0" algn="ctr" defTabSz="914400" rtl="0" eaLnBrk="1" fontAlgn="auto" latinLnBrk="0" hangingPunct="1">
                <a:lnSpc>
                  <a:spcPct val="100000"/>
                </a:lnSpc>
                <a:spcBef>
                  <a:spcPct val="0"/>
                </a:spcBef>
                <a:spcAft>
                  <a:spcPct val="0"/>
                </a:spcAft>
                <a:buClr>
                  <a:prstClr val="black"/>
                </a:buClr>
                <a:buSzPts val="1400"/>
                <a:buFontTx/>
                <a:buNone/>
                <a:defRPr/>
              </a:pPr>
              <a:endParaRPr kumimoji="0" lang="en-CA" sz="1300" b="1" i="0" u="none" strike="noStrike" kern="1200" cap="none" spc="0" normalizeH="0" baseline="0" noProof="0">
                <a:ln>
                  <a:noFill/>
                </a:ln>
                <a:solidFill>
                  <a:prstClr val="black">
                    <a:lumMod val="75000"/>
                    <a:lumOff val="25000"/>
                  </a:prstClr>
                </a:solidFill>
                <a:effectLst/>
                <a:uLnTx/>
                <a:uFillTx/>
                <a:latin typeface="Calibri"/>
                <a:ea typeface="+mn-ea"/>
                <a:cs typeface="Calibri"/>
                <a:sym typeface="Calibri"/>
              </a:endParaRPr>
            </a:p>
            <a:p>
              <a:pPr marL="0" marR="0" lvl="0" indent="0" algn="ctr" defTabSz="914400" rtl="0" eaLnBrk="1" fontAlgn="auto" latinLnBrk="0" hangingPunct="1">
                <a:lnSpc>
                  <a:spcPct val="100000"/>
                </a:lnSpc>
                <a:spcBef>
                  <a:spcPct val="0"/>
                </a:spcBef>
                <a:spcAft>
                  <a:spcPct val="0"/>
                </a:spcAft>
                <a:buClr>
                  <a:prstClr val="black"/>
                </a:buClr>
                <a:buSzPts val="1400"/>
                <a:buFontTx/>
                <a:buNone/>
                <a:defRPr/>
              </a:pPr>
              <a:endParaRPr kumimoji="0" lang="en-CA" sz="13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4" name="Google Shape;1203;p50">
              <a:extLst>
                <a:ext uri="{FF2B5EF4-FFF2-40B4-BE49-F238E27FC236}">
                  <a16:creationId xmlns:a16="http://schemas.microsoft.com/office/drawing/2014/main" id="{33C4AF4E-A734-4A9B-9373-002134F1FE5D}"/>
                </a:ext>
              </a:extLst>
            </p:cNvPr>
            <p:cNvSpPr/>
            <p:nvPr/>
          </p:nvSpPr>
          <p:spPr>
            <a:xfrm>
              <a:off x="8534692" y="3929680"/>
              <a:ext cx="2144565" cy="188140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5">
                <a:lumMod val="60000"/>
                <a:lumOff val="40000"/>
              </a:schemeClr>
            </a:solidFill>
            <a:ln>
              <a:noFill/>
            </a:ln>
          </p:spPr>
          <p:txBody>
            <a:bodyPr spcFirstLastPara="1" wrap="square" lIns="68575" tIns="34275" rIns="68575" bIns="342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
                  <a:prstClr val="black"/>
                </a:buClr>
                <a:buSzPts val="1400"/>
                <a:buFontTx/>
                <a:buNone/>
                <a:defRPr/>
              </a:pPr>
              <a:r>
                <a:rPr kumimoji="0" lang="en-CA" sz="1300" b="1"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Confident</a:t>
              </a:r>
            </a:p>
          </p:txBody>
        </p:sp>
      </p:grpSp>
      <p:sp>
        <p:nvSpPr>
          <p:cNvPr id="6" name="Slide Number Placeholder 5">
            <a:extLst>
              <a:ext uri="{FF2B5EF4-FFF2-40B4-BE49-F238E27FC236}">
                <a16:creationId xmlns:a16="http://schemas.microsoft.com/office/drawing/2014/main" id="{30721C77-7A76-30AF-D957-6E3650D1439D}"/>
              </a:ext>
            </a:extLst>
          </p:cNvPr>
          <p:cNvSpPr>
            <a:spLocks noGrp="1"/>
          </p:cNvSpPr>
          <p:nvPr>
            <p:ph type="sldNum" sz="quarter" idx="4"/>
          </p:nvPr>
        </p:nvSpPr>
        <p:spPr/>
        <p:txBody>
          <a:bodyPr/>
          <a:lstStyle/>
          <a:p>
            <a:fld id="{13DAD56E-802A-2646-A8DB-6610A51D0FC3}" type="slidenum">
              <a:rPr lang="en-IN" smtClean="0"/>
              <a:t>8</a:t>
            </a:fld>
            <a:endParaRPr lang="en-IN"/>
          </a:p>
        </p:txBody>
      </p:sp>
    </p:spTree>
    <p:extLst>
      <p:ext uri="{BB962C8B-B14F-4D97-AF65-F5344CB8AC3E}">
        <p14:creationId xmlns:p14="http://schemas.microsoft.com/office/powerpoint/2010/main" val="1749578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A82F-9EE0-4ECE-83D5-171DFF103556}"/>
              </a:ext>
            </a:extLst>
          </p:cNvPr>
          <p:cNvSpPr>
            <a:spLocks noGrp="1"/>
          </p:cNvSpPr>
          <p:nvPr>
            <p:ph type="title"/>
          </p:nvPr>
        </p:nvSpPr>
        <p:spPr/>
        <p:txBody>
          <a:bodyPr>
            <a:normAutofit/>
          </a:bodyPr>
          <a:lstStyle/>
          <a:p>
            <a:r>
              <a:rPr lang="en-CA" b="1"/>
              <a:t>Methodology at a Glance</a:t>
            </a:r>
            <a:br>
              <a:rPr lang="en-CA" b="0"/>
            </a:br>
            <a:r>
              <a:rPr lang="en-CA" b="0">
                <a:solidFill>
                  <a:schemeClr val="bg2"/>
                </a:solidFill>
              </a:rPr>
              <a:t>Data Processing</a:t>
            </a:r>
            <a:endParaRPr lang="en-CA" b="0"/>
          </a:p>
        </p:txBody>
      </p:sp>
      <p:sp>
        <p:nvSpPr>
          <p:cNvPr id="3" name="Subtitle 2">
            <a:extLst>
              <a:ext uri="{FF2B5EF4-FFF2-40B4-BE49-F238E27FC236}">
                <a16:creationId xmlns:a16="http://schemas.microsoft.com/office/drawing/2014/main" id="{7A1124AF-9FDD-4201-B670-AE81BAE9C5C3}"/>
              </a:ext>
            </a:extLst>
          </p:cNvPr>
          <p:cNvSpPr>
            <a:spLocks noGrp="1"/>
          </p:cNvSpPr>
          <p:nvPr>
            <p:ph type="subTitle" idx="1"/>
          </p:nvPr>
        </p:nvSpPr>
        <p:spPr>
          <a:xfrm>
            <a:off x="536497" y="1263934"/>
            <a:ext cx="11300827" cy="4147818"/>
          </a:xfrm>
        </p:spPr>
        <p:txBody>
          <a:bodyPr/>
          <a:lstStyle/>
          <a:p>
            <a:pPr marL="0" indent="0" algn="just">
              <a:buNone/>
            </a:pPr>
            <a:r>
              <a:rPr lang="en-US" b="1">
                <a:solidFill>
                  <a:schemeClr val="tx1">
                    <a:lumMod val="85000"/>
                    <a:lumOff val="15000"/>
                  </a:schemeClr>
                </a:solidFill>
              </a:rPr>
              <a:t>QUALITY CONTROL</a:t>
            </a:r>
          </a:p>
          <a:p>
            <a:pPr marL="0" indent="0" algn="just">
              <a:buNone/>
            </a:pPr>
            <a:r>
              <a:rPr lang="en-US">
                <a:solidFill>
                  <a:schemeClr val="tx1">
                    <a:lumMod val="85000"/>
                    <a:lumOff val="15000"/>
                  </a:schemeClr>
                </a:solidFill>
              </a:rPr>
              <a:t>To ensure the representativeness and reliability of the ASQ Departures results, </a:t>
            </a:r>
            <a:r>
              <a:rPr lang="en-CA">
                <a:solidFill>
                  <a:schemeClr val="tx1">
                    <a:lumMod val="85000"/>
                    <a:lumOff val="15000"/>
                  </a:schemeClr>
                </a:solidFill>
              </a:rPr>
              <a:t>ASQ uses a proactive quality system that detects anomalies in data collection. The system uses multi-level evaluations, either remote or on-site that allow comparability and integrity of results overtime.</a:t>
            </a:r>
            <a:endParaRPr lang="en-US">
              <a:solidFill>
                <a:schemeClr val="tx1">
                  <a:lumMod val="85000"/>
                  <a:lumOff val="15000"/>
                </a:schemeClr>
              </a:solidFill>
            </a:endParaRPr>
          </a:p>
          <a:p>
            <a:pPr marL="0" indent="0" algn="just">
              <a:buNone/>
            </a:pPr>
            <a:endParaRPr lang="en-US">
              <a:solidFill>
                <a:schemeClr val="tx1">
                  <a:lumMod val="85000"/>
                  <a:lumOff val="15000"/>
                </a:schemeClr>
              </a:solidFill>
            </a:endParaRPr>
          </a:p>
          <a:p>
            <a:pPr marL="0" indent="0" algn="just">
              <a:buNone/>
            </a:pPr>
            <a:r>
              <a:rPr lang="en-US" b="1">
                <a:solidFill>
                  <a:schemeClr val="tx1">
                    <a:lumMod val="85000"/>
                    <a:lumOff val="15000"/>
                  </a:schemeClr>
                </a:solidFill>
              </a:rPr>
              <a:t>DATA WEIGTHING</a:t>
            </a:r>
          </a:p>
          <a:p>
            <a:pPr marL="0" indent="0" algn="just">
              <a:buNone/>
            </a:pPr>
            <a:r>
              <a:rPr lang="en-US">
                <a:solidFill>
                  <a:schemeClr val="tx1">
                    <a:lumMod val="85000"/>
                    <a:lumOff val="15000"/>
                  </a:schemeClr>
                </a:solidFill>
              </a:rPr>
              <a:t>The data presented in this report is cleaned, validated and processed by ACI’s research supplier. Data is then weighted according to:</a:t>
            </a:r>
          </a:p>
          <a:p>
            <a:pPr marL="0" indent="0" algn="just">
              <a:buNone/>
            </a:pPr>
            <a:endParaRPr lang="en-US" sz="800">
              <a:solidFill>
                <a:schemeClr val="tx1">
                  <a:lumMod val="85000"/>
                  <a:lumOff val="15000"/>
                </a:schemeClr>
              </a:solidFill>
            </a:endParaRPr>
          </a:p>
          <a:p>
            <a:pPr marL="280988" indent="-280988" algn="just">
              <a:spcAft>
                <a:spcPts val="1200"/>
              </a:spcAft>
              <a:buFont typeface="Wingdings 2" panose="05020102010507070707" pitchFamily="18" charset="2"/>
              <a:buChar char=""/>
            </a:pPr>
            <a:r>
              <a:rPr lang="en-US" u="sng">
                <a:solidFill>
                  <a:schemeClr val="tx1">
                    <a:lumMod val="85000"/>
                    <a:lumOff val="15000"/>
                  </a:schemeClr>
                </a:solidFill>
              </a:rPr>
              <a:t>Airport traffic schedule</a:t>
            </a:r>
            <a:r>
              <a:rPr lang="en-US">
                <a:solidFill>
                  <a:schemeClr val="tx1">
                    <a:lumMod val="85000"/>
                    <a:lumOff val="15000"/>
                  </a:schemeClr>
                </a:solidFill>
              </a:rPr>
              <a:t>: Traffic type (domestic vs international), time of day (AM vs PM) and day of the week (weekdays vs weekend) to ensure representativeness of the airport’s flight schedule.</a:t>
            </a:r>
          </a:p>
          <a:p>
            <a:pPr marL="280988" lvl="1" indent="-280988" algn="just">
              <a:spcAft>
                <a:spcPts val="600"/>
              </a:spcAft>
              <a:buFont typeface="Wingdings 2" panose="05020102010507070707" pitchFamily="18" charset="2"/>
              <a:buChar char=""/>
            </a:pPr>
            <a:r>
              <a:rPr lang="en-US" sz="1600" u="sng">
                <a:solidFill>
                  <a:schemeClr val="tx1">
                    <a:lumMod val="85000"/>
                    <a:lumOff val="15000"/>
                  </a:schemeClr>
                </a:solidFill>
              </a:rPr>
              <a:t>Sample Size</a:t>
            </a:r>
            <a:r>
              <a:rPr lang="en-US" sz="1600">
                <a:solidFill>
                  <a:schemeClr val="tx1">
                    <a:lumMod val="85000"/>
                    <a:lumOff val="15000"/>
                  </a:schemeClr>
                </a:solidFill>
              </a:rPr>
              <a:t>: A sample size of 350 was used as reference to weight the number of questionnaires for comparison purposes between airports in the benchmark results. This ensures a big sample size (e.g., n=1,000 respondents) does not influence a group mean score due to the larger number of completed questionnaires. Each airport has an equal influence on a group’s mean score in order to represent ASQ membership.</a:t>
            </a:r>
          </a:p>
        </p:txBody>
      </p:sp>
      <p:sp>
        <p:nvSpPr>
          <p:cNvPr id="6" name="Slide Number Placeholder 5">
            <a:extLst>
              <a:ext uri="{FF2B5EF4-FFF2-40B4-BE49-F238E27FC236}">
                <a16:creationId xmlns:a16="http://schemas.microsoft.com/office/drawing/2014/main" id="{19AF1677-09B7-4186-981C-7A8924A0B7C1}"/>
              </a:ext>
            </a:extLst>
          </p:cNvPr>
          <p:cNvSpPr>
            <a:spLocks noGrp="1"/>
          </p:cNvSpPr>
          <p:nvPr>
            <p:ph type="sldNum" sz="quarter" idx="4"/>
          </p:nvPr>
        </p:nvSpPr>
        <p:spPr/>
        <p:txBody>
          <a:bodyPr/>
          <a:lstStyle/>
          <a:p>
            <a:fld id="{13DAD56E-802A-2646-A8DB-6610A51D0FC3}" type="slidenum">
              <a:rPr lang="en-IN" smtClean="0"/>
              <a:t>9</a:t>
            </a:fld>
            <a:endParaRPr lang="en-IN"/>
          </a:p>
        </p:txBody>
      </p:sp>
    </p:spTree>
    <p:extLst>
      <p:ext uri="{BB962C8B-B14F-4D97-AF65-F5344CB8AC3E}">
        <p14:creationId xmlns:p14="http://schemas.microsoft.com/office/powerpoint/2010/main" val="26008835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3.14"/>
  <p:tag name="AS_TITLE" val="Aspose.Slides for .NET 4.0 Client Profile"/>
  <p:tag name="AS_VERSION" val="22.3"/>
  <p:tag name="EXCLUDEHIDDENSLIDES" val="False"/>
  <p:tag name="NUMBEROFPAGES" val="47"/>
</p:tagLst>
</file>

<file path=ppt/theme/theme1.xml><?xml version="1.0" encoding="utf-8"?>
<a:theme xmlns:a="http://schemas.openxmlformats.org/drawingml/2006/main" name="1_Design 1 - Thin Line">
  <a:themeElements>
    <a:clrScheme name="Custom 10">
      <a:dk1>
        <a:sysClr val="windowText" lastClr="000000"/>
      </a:dk1>
      <a:lt1>
        <a:sysClr val="window" lastClr="FFFFFF"/>
      </a:lt1>
      <a:dk2>
        <a:srgbClr val="003A8C"/>
      </a:dk2>
      <a:lt2>
        <a:srgbClr val="5692C9"/>
      </a:lt2>
      <a:accent1>
        <a:srgbClr val="4BA5FF"/>
      </a:accent1>
      <a:accent2>
        <a:srgbClr val="654E98"/>
      </a:accent2>
      <a:accent3>
        <a:srgbClr val="70AD47"/>
      </a:accent3>
      <a:accent4>
        <a:srgbClr val="FF9933"/>
      </a:accent4>
      <a:accent5>
        <a:srgbClr val="4FD0DB"/>
      </a:accent5>
      <a:accent6>
        <a:srgbClr val="E60D64"/>
      </a:accent6>
      <a:hlink>
        <a:srgbClr val="70AD47"/>
      </a:hlink>
      <a:folHlink>
        <a:srgbClr val="FF9933"/>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sign 1 - Thin Line">
  <a:themeElements>
    <a:clrScheme name="Custom 10">
      <a:dk1>
        <a:sysClr val="windowText" lastClr="000000"/>
      </a:dk1>
      <a:lt1>
        <a:sysClr val="window" lastClr="FFFFFF"/>
      </a:lt1>
      <a:dk2>
        <a:srgbClr val="003A8C"/>
      </a:dk2>
      <a:lt2>
        <a:srgbClr val="5692C9"/>
      </a:lt2>
      <a:accent1>
        <a:srgbClr val="4BA5FF"/>
      </a:accent1>
      <a:accent2>
        <a:srgbClr val="654E98"/>
      </a:accent2>
      <a:accent3>
        <a:srgbClr val="70AD47"/>
      </a:accent3>
      <a:accent4>
        <a:srgbClr val="FF9933"/>
      </a:accent4>
      <a:accent5>
        <a:srgbClr val="4FD0DB"/>
      </a:accent5>
      <a:accent6>
        <a:srgbClr val="E60D64"/>
      </a:accent6>
      <a:hlink>
        <a:srgbClr val="70AD47"/>
      </a:hlink>
      <a:folHlink>
        <a:srgbClr val="FF9933"/>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F0892382E27B4D9C3763931635D32C" ma:contentTypeVersion="0" ma:contentTypeDescription="Create a new document." ma:contentTypeScope="" ma:versionID="d98dc2df638e728870b80f453eb2eee7">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F526AF-87F8-4654-9759-D921E8590415}">
  <ds:schemaRefs>
    <ds:schemaRef ds:uri="http://schemas.microsoft.com/sharepoint/v3/contenttype/forms"/>
  </ds:schemaRefs>
</ds:datastoreItem>
</file>

<file path=customXml/itemProps2.xml><?xml version="1.0" encoding="utf-8"?>
<ds:datastoreItem xmlns:ds="http://schemas.openxmlformats.org/officeDocument/2006/customXml" ds:itemID="{FFB43BAF-CF7E-431D-93C7-4826C0D2DCB2}"/>
</file>

<file path=customXml/itemProps3.xml><?xml version="1.0" encoding="utf-8"?>
<ds:datastoreItem xmlns:ds="http://schemas.openxmlformats.org/officeDocument/2006/customXml" ds:itemID="{467C6199-F411-4B79-93C5-296C8CAC226D}">
  <ds:schemaRefs>
    <ds:schemaRef ds:uri="http://schemas.microsoft.com/office/2006/metadata/properties"/>
    <ds:schemaRef ds:uri="http://www.w3.org/XML/1998/namespace"/>
    <ds:schemaRef ds:uri="http://purl.org/dc/dcmitype/"/>
    <ds:schemaRef ds:uri="d5953851-4a07-40e3-b8ce-044373420ec5"/>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elements/1.1/"/>
    <ds:schemaRef ds:uri="9fd354e4-2d96-4f82-8262-986f3856b735"/>
    <ds:schemaRef ds:uri="c11a0def-0bad-4926-9078-042f20fac1e7"/>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7869</Words>
  <Application>Microsoft Office PowerPoint</Application>
  <PresentationFormat>Widescreen</PresentationFormat>
  <Paragraphs>2030</Paragraphs>
  <Slides>42</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Arial Black</vt:lpstr>
      <vt:lpstr>Calibri</vt:lpstr>
      <vt:lpstr>Helvetica</vt:lpstr>
      <vt:lpstr>Times New Roman</vt:lpstr>
      <vt:lpstr>Wingdings</vt:lpstr>
      <vt:lpstr>Wingdings 2</vt:lpstr>
      <vt:lpstr>1_Design 1 - Thin Line</vt:lpstr>
      <vt:lpstr>1_Design 1 - Thin Line</vt:lpstr>
      <vt:lpstr>ASQ Departures Passenger Satisfaction Report</vt:lpstr>
      <vt:lpstr>BWI – Airport Performance Table of Contents (1/2)</vt:lpstr>
      <vt:lpstr>BWI – Airport Performance Table of Contents (2/2)</vt:lpstr>
      <vt:lpstr>BWI – Airport Performance Key Highlights – Q2 2023</vt:lpstr>
      <vt:lpstr>Methodology at a Glance</vt:lpstr>
      <vt:lpstr>Methodology at a Glance Objective of the Programme </vt:lpstr>
      <vt:lpstr>Methodology at a Glance Approach and Questionnaire</vt:lpstr>
      <vt:lpstr>Methodology at a Glance Data Analysis</vt:lpstr>
      <vt:lpstr>Methodology at a Glance Data Processing</vt:lpstr>
      <vt:lpstr>Methodology at a Glance Confidentiality of Results – Terms &amp; Conditions</vt:lpstr>
      <vt:lpstr>Methodology at a Glance Participating Airports – Q2 2023 (1/3)</vt:lpstr>
      <vt:lpstr>Methodology at a Glance Participating Airports – Q2 2023 (2/3)</vt:lpstr>
      <vt:lpstr>Methodology at a Glance Participating Airports – Q2 2023 (3/3)</vt:lpstr>
      <vt:lpstr>Methodology at a Glance  Number of Respondents by Rated Items – Q2 2023</vt:lpstr>
      <vt:lpstr>PowerPoint Presentation</vt:lpstr>
      <vt:lpstr>BWI – Passenger Profile  Demographics – Q2 2023</vt:lpstr>
      <vt:lpstr>BWI – Passenger Profile Travel Behavior – Q2 2023</vt:lpstr>
      <vt:lpstr>BWI – Passenger Profile  Travel Profile – Q2 2023</vt:lpstr>
      <vt:lpstr>PowerPoint Presentation</vt:lpstr>
      <vt:lpstr>BWI – Airport Performance Experience: Overall &amp; by Segments – Q2 2023</vt:lpstr>
      <vt:lpstr>BWI – Airport Performance Satisfaction: Overall &amp; by Segments – Q2 2023</vt:lpstr>
      <vt:lpstr>BWI – Airport Performance Passenger Emotions &amp; their Impacts – Q2 2023</vt:lpstr>
      <vt:lpstr>BWI – Airport Performance Perception of Crowd by Segments – Q2 2023</vt:lpstr>
      <vt:lpstr>BWI – Airport Performance Satisfaction by Category &amp; Service Quality Items – Q2 2023</vt:lpstr>
      <vt:lpstr>BWI – Airport Performance Satisfaction by ASQ Indexes &amp; Service Quality Items – Q2 2023</vt:lpstr>
      <vt:lpstr>BWI – Airport Performance Most Important Service Quality Items &amp; Satisfaction – Q2 2023</vt:lpstr>
      <vt:lpstr>BWI – Airport Performance Optional Questions: Service Quality Items – Q2 2023</vt:lpstr>
      <vt:lpstr>PowerPoint Presentation</vt:lpstr>
      <vt:lpstr>BWI – Trend Over Time</vt:lpstr>
      <vt:lpstr>BWI – Trend Over Time</vt:lpstr>
      <vt:lpstr>BWI – Trend Over Time</vt:lpstr>
      <vt:lpstr>BWI – Trend Over Time</vt:lpstr>
      <vt:lpstr>BWI – Trend Over Time</vt:lpstr>
      <vt:lpstr>BWI – Trend Over Time</vt:lpstr>
      <vt:lpstr>BWI – Trend Over Time</vt:lpstr>
      <vt:lpstr>BWI – Trend Over Time</vt:lpstr>
      <vt:lpstr>BWI – Trend Over Time</vt:lpstr>
      <vt:lpstr>BWI – Trend Over Time</vt:lpstr>
      <vt:lpstr>BWI – Trend Over Time</vt:lpstr>
      <vt:lpstr>BWI – Trend Over Time</vt:lpstr>
      <vt:lpstr>BWI – Trend Over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BWI – Airport Performance
Q2 2023</dc:title>
  <dc:creator>ACI Report Generator, v2.0.8587.19771</dc:creator>
  <cp:lastModifiedBy>Trey Hanna</cp:lastModifiedBy>
  <cp:revision>1677</cp:revision>
  <cp:lastPrinted>2021-08-25T15:01:00Z</cp:lastPrinted>
  <dcterms:created xsi:type="dcterms:W3CDTF">2017-10-02T18:10:51Z</dcterms:created>
  <dcterms:modified xsi:type="dcterms:W3CDTF">2023-08-08T14:55:00Z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0x010100B2F0892382E27B4D9C3763931635D32C</vt:lpwstr>
  </property>
  <property fmtid="{D5CDD505-2E9C-101B-9397-08002B2CF9AE}" pid="3" name="ASQDocumentCategory">
    <vt:lpwstr>23;#Airport Performance Report|b4259087-8d89-4c38-bcd6-c3da122ace97</vt:lpwstr>
  </property>
  <property fmtid="{D5CDD505-2E9C-101B-9397-08002B2CF9AE}" pid="4" name="ASQProgram">
    <vt:lpwstr>1;#Departures|90f2cf14-e75e-4849-9a5a-1eb0a70d748e</vt:lpwstr>
  </property>
  <property fmtid="{D5CDD505-2E9C-101B-9397-08002B2CF9AE}" pid="5" name="ASQDocumentYear">
    <vt:lpwstr>43;#2023|d857cf70-bf95-4c35-b46a-6b51c0d53bbe</vt:lpwstr>
  </property>
  <property fmtid="{D5CDD505-2E9C-101B-9397-08002B2CF9AE}" pid="6" name="ASQDocumentPeriod">
    <vt:lpwstr>21;#Q2|36fec6c2-7bef-41f5-9923-b6da54afef76</vt:lpwstr>
  </property>
</Properties>
</file>