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charts/style3.xml" ContentType="application/vnd.ms-office.chartstyle+xml"/>
  <Override PartName="/ppt/theme/theme1.xml" ContentType="application/vnd.openxmlformats-officedocument.them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3.xml" ContentType="application/vnd.openxmlformats-officedocument.drawingml.chart+xml"/>
  <Override PartName="/ppt/charts/colors3.xml" ContentType="application/vnd.ms-office.chartcolorstyle+xml"/>
  <Override PartName="/ppt/theme/themeOverride3.xml" ContentType="application/vnd.openxmlformats-officedocument.themeOverride+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86" r:id="rId3"/>
    <p:sldId id="330" r:id="rId4"/>
    <p:sldId id="336" r:id="rId5"/>
    <p:sldId id="360" r:id="rId6"/>
    <p:sldId id="362" r:id="rId7"/>
    <p:sldId id="363" r:id="rId8"/>
    <p:sldId id="354" r:id="rId9"/>
    <p:sldId id="361"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kiernan\AppData\Local\Microsoft\Windows\INetCache\Content.Outlook\YIT81WTX\Pass%20thru%20accounts%20by%20DI%205-25-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kiernan\AppData\Local\Microsoft\Windows\INetCache\Content.Outlook\YIT81WTX\Pass%20thru%20accounts%20by%20DI%205-25-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kiernan\AppData\Local\Microsoft\Windows\INetCache\Content.Outlook\YIT81WTX\Pass%20thru%20accounts%20by%20DI%205-25-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Joint Marketing Fund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Data!$H$9</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Data!$B$10:$B$14</c:f>
              <c:strCache>
                <c:ptCount val="5"/>
                <c:pt idx="0">
                  <c:v>2018</c:v>
                </c:pt>
                <c:pt idx="1">
                  <c:v>2019</c:v>
                </c:pt>
                <c:pt idx="2">
                  <c:v>2020</c:v>
                </c:pt>
                <c:pt idx="3">
                  <c:v>2021</c:v>
                </c:pt>
                <c:pt idx="4">
                  <c:v>2022 Budget</c:v>
                </c:pt>
              </c:strCache>
            </c:strRef>
          </c:cat>
          <c:val>
            <c:numRef>
              <c:f>Data!$C$10:$C$14</c:f>
              <c:numCache>
                <c:formatCode>_("$"* #,##0_);_("$"* \(#,##0\);_("$"* "-"??_);_(@_)</c:formatCode>
                <c:ptCount val="5"/>
                <c:pt idx="0">
                  <c:v>753899.47000000009</c:v>
                </c:pt>
                <c:pt idx="1">
                  <c:v>678567</c:v>
                </c:pt>
                <c:pt idx="2">
                  <c:v>354800</c:v>
                </c:pt>
                <c:pt idx="3">
                  <c:v>674586</c:v>
                </c:pt>
                <c:pt idx="4">
                  <c:v>687173</c:v>
                </c:pt>
              </c:numCache>
            </c:numRef>
          </c:val>
          <c:extLst>
            <c:ext xmlns:c16="http://schemas.microsoft.com/office/drawing/2014/chart" uri="{C3380CC4-5D6E-409C-BE32-E72D297353CC}">
              <c16:uniqueId val="{00000000-654D-48FB-885A-7563DBF67CDA}"/>
            </c:ext>
          </c:extLst>
        </c:ser>
        <c:ser>
          <c:idx val="1"/>
          <c:order val="1"/>
          <c:tx>
            <c:strRef>
              <c:f>Data!$I$9</c:f>
              <c:strCache>
                <c:ptCount val="1"/>
                <c:pt idx="0">
                  <c:v>Expense</c:v>
                </c:pt>
              </c:strCache>
            </c:strRef>
          </c:tx>
          <c:spPr>
            <a:solidFill>
              <a:schemeClr val="accent2"/>
            </a:solidFill>
            <a:ln>
              <a:noFill/>
            </a:ln>
            <a:effectLst/>
          </c:spPr>
          <c:invertIfNegative val="0"/>
          <c:dLbls>
            <c:dLbl>
              <c:idx val="0"/>
              <c:layout>
                <c:manualLayout>
                  <c:x val="5.3030295121943544E-2"/>
                  <c:y val="-3.54609830063712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4D-48FB-885A-7563DBF67CDA}"/>
                </c:ext>
              </c:extLst>
            </c:dLbl>
            <c:dLbl>
              <c:idx val="1"/>
              <c:layout>
                <c:manualLayout>
                  <c:x val="5.6818173344939479E-2"/>
                  <c:y val="-7.0921966012741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D-48FB-885A-7563DBF67CDA}"/>
                </c:ext>
              </c:extLst>
            </c:dLbl>
            <c:dLbl>
              <c:idx val="2"/>
              <c:layout>
                <c:manualLayout>
                  <c:x val="3.9772721341457686E-2"/>
                  <c:y val="-1.4184393202548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4D-48FB-885A-7563DBF67CDA}"/>
                </c:ext>
              </c:extLst>
            </c:dLbl>
            <c:dLbl>
              <c:idx val="3"/>
              <c:layout>
                <c:manualLayout>
                  <c:x val="5.1136356010445597E-2"/>
                  <c:y val="-6.50110511651361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4D-48FB-885A-7563DBF67CDA}"/>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Data!$B$10:$B$14</c:f>
              <c:strCache>
                <c:ptCount val="5"/>
                <c:pt idx="0">
                  <c:v>2018</c:v>
                </c:pt>
                <c:pt idx="1">
                  <c:v>2019</c:v>
                </c:pt>
                <c:pt idx="2">
                  <c:v>2020</c:v>
                </c:pt>
                <c:pt idx="3">
                  <c:v>2021</c:v>
                </c:pt>
                <c:pt idx="4">
                  <c:v>2022 Budget</c:v>
                </c:pt>
              </c:strCache>
            </c:strRef>
          </c:cat>
          <c:val>
            <c:numRef>
              <c:f>Data!$D$10:$D$14</c:f>
              <c:numCache>
                <c:formatCode>_("$"* #,##0_);_("$"* \(#,##0\);_("$"* "-"??_);_(@_)</c:formatCode>
                <c:ptCount val="5"/>
                <c:pt idx="0">
                  <c:v>723427.35000000009</c:v>
                </c:pt>
                <c:pt idx="1">
                  <c:v>605724</c:v>
                </c:pt>
                <c:pt idx="2">
                  <c:v>412555</c:v>
                </c:pt>
                <c:pt idx="3">
                  <c:v>642803</c:v>
                </c:pt>
                <c:pt idx="4">
                  <c:v>1112445</c:v>
                </c:pt>
              </c:numCache>
            </c:numRef>
          </c:val>
          <c:extLst>
            <c:ext xmlns:c16="http://schemas.microsoft.com/office/drawing/2014/chart" uri="{C3380CC4-5D6E-409C-BE32-E72D297353CC}">
              <c16:uniqueId val="{00000005-654D-48FB-885A-7563DBF67CDA}"/>
            </c:ext>
          </c:extLst>
        </c:ser>
        <c:ser>
          <c:idx val="2"/>
          <c:order val="2"/>
          <c:tx>
            <c:strRef>
              <c:f>Data!$J$9</c:f>
              <c:strCache>
                <c:ptCount val="1"/>
                <c:pt idx="0">
                  <c:v>Net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Data!$B$10:$B$14</c:f>
              <c:strCache>
                <c:ptCount val="5"/>
                <c:pt idx="0">
                  <c:v>2018</c:v>
                </c:pt>
                <c:pt idx="1">
                  <c:v>2019</c:v>
                </c:pt>
                <c:pt idx="2">
                  <c:v>2020</c:v>
                </c:pt>
                <c:pt idx="3">
                  <c:v>2021</c:v>
                </c:pt>
                <c:pt idx="4">
                  <c:v>2022 Budget</c:v>
                </c:pt>
              </c:strCache>
            </c:strRef>
          </c:cat>
          <c:val>
            <c:numRef>
              <c:f>Data!$E$10:$E$14</c:f>
              <c:numCache>
                <c:formatCode>_("$"* #,##0_);_("$"* \(#,##0\);_("$"* "-"??_);_(@_)</c:formatCode>
                <c:ptCount val="5"/>
                <c:pt idx="0">
                  <c:v>30472.119999999995</c:v>
                </c:pt>
                <c:pt idx="1">
                  <c:v>72843</c:v>
                </c:pt>
                <c:pt idx="2">
                  <c:v>-57755</c:v>
                </c:pt>
                <c:pt idx="3">
                  <c:v>31783</c:v>
                </c:pt>
                <c:pt idx="4">
                  <c:v>-425272</c:v>
                </c:pt>
              </c:numCache>
            </c:numRef>
          </c:val>
          <c:extLst>
            <c:ext xmlns:c16="http://schemas.microsoft.com/office/drawing/2014/chart" uri="{C3380CC4-5D6E-409C-BE32-E72D297353CC}">
              <c16:uniqueId val="{00000006-654D-48FB-885A-7563DBF67CDA}"/>
            </c:ext>
          </c:extLst>
        </c:ser>
        <c:dLbls>
          <c:showLegendKey val="0"/>
          <c:showVal val="0"/>
          <c:showCatName val="0"/>
          <c:showSerName val="0"/>
          <c:showPercent val="0"/>
          <c:showBubbleSize val="0"/>
        </c:dLbls>
        <c:gapWidth val="219"/>
        <c:overlap val="-27"/>
        <c:axId val="524013640"/>
        <c:axId val="524018560"/>
      </c:barChart>
      <c:catAx>
        <c:axId val="5240136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24018560"/>
        <c:crosses val="autoZero"/>
        <c:auto val="1"/>
        <c:lblAlgn val="ctr"/>
        <c:lblOffset val="100"/>
        <c:noMultiLvlLbl val="0"/>
      </c:catAx>
      <c:valAx>
        <c:axId val="524018560"/>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2401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Common</a:t>
            </a:r>
            <a:r>
              <a:rPr lang="en-US" baseline="0">
                <a:solidFill>
                  <a:schemeClr val="bg1"/>
                </a:solidFill>
              </a:rPr>
              <a:t> Area Maintenance</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Data!$H$9</c:f>
              <c:strCache>
                <c:ptCount val="1"/>
                <c:pt idx="0">
                  <c:v>Revenue</c:v>
                </c:pt>
              </c:strCache>
            </c:strRef>
          </c:tx>
          <c:spPr>
            <a:solidFill>
              <a:schemeClr val="accent1"/>
            </a:solidFill>
            <a:ln>
              <a:noFill/>
            </a:ln>
            <a:effectLst/>
          </c:spPr>
          <c:invertIfNegative val="0"/>
          <c:dLbls>
            <c:dLbl>
              <c:idx val="0"/>
              <c:layout>
                <c:manualLayout>
                  <c:x val="-1.7336285151346375E-17"/>
                  <c:y val="-3.1662269129287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6-449A-B11D-19ACEB68F78E}"/>
                </c:ext>
              </c:extLst>
            </c:dLbl>
            <c:dLbl>
              <c:idx val="1"/>
              <c:layout>
                <c:manualLayout>
                  <c:x val="-5.6737588652482273E-3"/>
                  <c:y val="-1.4072119613016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6-449A-B11D-19ACEB68F7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Data!$G$10:$G$14</c:f>
              <c:strCache>
                <c:ptCount val="5"/>
                <c:pt idx="0">
                  <c:v>2018</c:v>
                </c:pt>
                <c:pt idx="1">
                  <c:v>2019</c:v>
                </c:pt>
                <c:pt idx="2">
                  <c:v>2020</c:v>
                </c:pt>
                <c:pt idx="3">
                  <c:v>2021</c:v>
                </c:pt>
                <c:pt idx="4">
                  <c:v>2022 Budget</c:v>
                </c:pt>
              </c:strCache>
            </c:strRef>
          </c:cat>
          <c:val>
            <c:numRef>
              <c:f>Data!$H$10:$H$14</c:f>
              <c:numCache>
                <c:formatCode>_("$"* #,##0_);_("$"* \(#,##0\);_("$"* "-"??_);_(@_)</c:formatCode>
                <c:ptCount val="5"/>
                <c:pt idx="0">
                  <c:v>1312201.8899999999</c:v>
                </c:pt>
                <c:pt idx="1">
                  <c:v>1364310.88</c:v>
                </c:pt>
                <c:pt idx="2">
                  <c:v>744059.78</c:v>
                </c:pt>
                <c:pt idx="3">
                  <c:v>1329382.68</c:v>
                </c:pt>
                <c:pt idx="4">
                  <c:v>1471069</c:v>
                </c:pt>
              </c:numCache>
            </c:numRef>
          </c:val>
          <c:extLst>
            <c:ext xmlns:c16="http://schemas.microsoft.com/office/drawing/2014/chart" uri="{C3380CC4-5D6E-409C-BE32-E72D297353CC}">
              <c16:uniqueId val="{00000002-3AE6-449A-B11D-19ACEB68F78E}"/>
            </c:ext>
          </c:extLst>
        </c:ser>
        <c:ser>
          <c:idx val="1"/>
          <c:order val="1"/>
          <c:tx>
            <c:strRef>
              <c:f>Data!$I$9</c:f>
              <c:strCache>
                <c:ptCount val="1"/>
                <c:pt idx="0">
                  <c:v>Expense</c:v>
                </c:pt>
              </c:strCache>
            </c:strRef>
          </c:tx>
          <c:spPr>
            <a:solidFill>
              <a:schemeClr val="accent2"/>
            </a:solidFill>
            <a:ln>
              <a:noFill/>
            </a:ln>
            <a:effectLst/>
          </c:spPr>
          <c:invertIfNegative val="0"/>
          <c:dLbls>
            <c:dLbl>
              <c:idx val="0"/>
              <c:layout>
                <c:manualLayout>
                  <c:x val="0"/>
                  <c:y val="1.05540897097625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E6-449A-B11D-19ACEB68F78E}"/>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8354684387855759E-2"/>
                      <c:h val="8.0862055831411553E-2"/>
                    </c:manualLayout>
                  </c15:layout>
                </c:ext>
                <c:ext xmlns:c16="http://schemas.microsoft.com/office/drawing/2014/chart" uri="{C3380CC4-5D6E-409C-BE32-E72D297353CC}">
                  <c16:uniqueId val="{00000003-3AE6-449A-B11D-19ACEB68F7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Data!$G$10:$G$14</c:f>
              <c:strCache>
                <c:ptCount val="5"/>
                <c:pt idx="0">
                  <c:v>2018</c:v>
                </c:pt>
                <c:pt idx="1">
                  <c:v>2019</c:v>
                </c:pt>
                <c:pt idx="2">
                  <c:v>2020</c:v>
                </c:pt>
                <c:pt idx="3">
                  <c:v>2021</c:v>
                </c:pt>
                <c:pt idx="4">
                  <c:v>2022 Budget</c:v>
                </c:pt>
              </c:strCache>
            </c:strRef>
          </c:cat>
          <c:val>
            <c:numRef>
              <c:f>Data!$I$10:$I$14</c:f>
              <c:numCache>
                <c:formatCode>_("$"* #,##0_);_("$"* \(#,##0\);_("$"* "-"??_);_(@_)</c:formatCode>
                <c:ptCount val="5"/>
                <c:pt idx="0">
                  <c:v>1286470.25</c:v>
                </c:pt>
                <c:pt idx="1">
                  <c:v>1251086.81</c:v>
                </c:pt>
                <c:pt idx="2">
                  <c:v>1228187.18</c:v>
                </c:pt>
                <c:pt idx="3">
                  <c:v>1387871.08</c:v>
                </c:pt>
                <c:pt idx="4">
                  <c:v>1622827</c:v>
                </c:pt>
              </c:numCache>
            </c:numRef>
          </c:val>
          <c:extLst>
            <c:ext xmlns:c16="http://schemas.microsoft.com/office/drawing/2014/chart" uri="{C3380CC4-5D6E-409C-BE32-E72D297353CC}">
              <c16:uniqueId val="{00000004-3AE6-449A-B11D-19ACEB68F78E}"/>
            </c:ext>
          </c:extLst>
        </c:ser>
        <c:ser>
          <c:idx val="2"/>
          <c:order val="2"/>
          <c:tx>
            <c:strRef>
              <c:f>Data!$J$9</c:f>
              <c:strCache>
                <c:ptCount val="1"/>
                <c:pt idx="0">
                  <c:v>Net</c:v>
                </c:pt>
              </c:strCache>
            </c:strRef>
          </c:tx>
          <c:spPr>
            <a:solidFill>
              <a:schemeClr val="accent3"/>
            </a:solidFill>
            <a:ln>
              <a:noFill/>
            </a:ln>
            <a:effectLst/>
          </c:spPr>
          <c:invertIfNegative val="0"/>
          <c:dLbls>
            <c:dLbl>
              <c:idx val="2"/>
              <c:layout>
                <c:manualLayout>
                  <c:x val="1.8912529550828116E-3"/>
                  <c:y val="2.11087334399823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6-449A-B11D-19ACEB68F78E}"/>
                </c:ext>
              </c:extLst>
            </c:dLbl>
            <c:dLbl>
              <c:idx val="3"/>
              <c:layout>
                <c:manualLayout>
                  <c:x val="0"/>
                  <c:y val="1.4072119613016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E6-449A-B11D-19ACEB68F7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Data!$G$10:$G$14</c:f>
              <c:strCache>
                <c:ptCount val="5"/>
                <c:pt idx="0">
                  <c:v>2018</c:v>
                </c:pt>
                <c:pt idx="1">
                  <c:v>2019</c:v>
                </c:pt>
                <c:pt idx="2">
                  <c:v>2020</c:v>
                </c:pt>
                <c:pt idx="3">
                  <c:v>2021</c:v>
                </c:pt>
                <c:pt idx="4">
                  <c:v>2022 Budget</c:v>
                </c:pt>
              </c:strCache>
            </c:strRef>
          </c:cat>
          <c:val>
            <c:numRef>
              <c:f>Data!$J$10:$J$14</c:f>
              <c:numCache>
                <c:formatCode>_("$"* #,##0_);_("$"* \(#,##0\);_("$"* "-"??_);_(@_)</c:formatCode>
                <c:ptCount val="5"/>
                <c:pt idx="0">
                  <c:v>25731.639999999898</c:v>
                </c:pt>
                <c:pt idx="1">
                  <c:v>113224.06999999983</c:v>
                </c:pt>
                <c:pt idx="2">
                  <c:v>-484127.39999999991</c:v>
                </c:pt>
                <c:pt idx="3">
                  <c:v>-58488.40000000014</c:v>
                </c:pt>
                <c:pt idx="4">
                  <c:v>-151758</c:v>
                </c:pt>
              </c:numCache>
            </c:numRef>
          </c:val>
          <c:extLst>
            <c:ext xmlns:c16="http://schemas.microsoft.com/office/drawing/2014/chart" uri="{C3380CC4-5D6E-409C-BE32-E72D297353CC}">
              <c16:uniqueId val="{00000005-3AE6-449A-B11D-19ACEB68F78E}"/>
            </c:ext>
          </c:extLst>
        </c:ser>
        <c:dLbls>
          <c:dLblPos val="outEnd"/>
          <c:showLegendKey val="0"/>
          <c:showVal val="1"/>
          <c:showCatName val="0"/>
          <c:showSerName val="0"/>
          <c:showPercent val="0"/>
          <c:showBubbleSize val="0"/>
        </c:dLbls>
        <c:gapWidth val="219"/>
        <c:overlap val="-27"/>
        <c:axId val="595953152"/>
        <c:axId val="595948232"/>
      </c:barChart>
      <c:catAx>
        <c:axId val="595953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95948232"/>
        <c:crosses val="autoZero"/>
        <c:auto val="1"/>
        <c:lblAlgn val="ctr"/>
        <c:lblOffset val="100"/>
        <c:noMultiLvlLbl val="0"/>
      </c:catAx>
      <c:valAx>
        <c:axId val="595948232"/>
        <c:scaling>
          <c:orientation val="minMax"/>
          <c:max val="1800000"/>
          <c:min val="-6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595953152"/>
        <c:crosses val="autoZero"/>
        <c:crossBetween val="between"/>
        <c:majorUnit val="4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Delivery and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Data!$M$9</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Data!$L$10:$L$14</c:f>
              <c:strCache>
                <c:ptCount val="5"/>
                <c:pt idx="0">
                  <c:v>2018</c:v>
                </c:pt>
                <c:pt idx="1">
                  <c:v>2019</c:v>
                </c:pt>
                <c:pt idx="2">
                  <c:v>2020</c:v>
                </c:pt>
                <c:pt idx="3">
                  <c:v>2021</c:v>
                </c:pt>
                <c:pt idx="4">
                  <c:v>2022 Budget</c:v>
                </c:pt>
              </c:strCache>
            </c:strRef>
          </c:cat>
          <c:val>
            <c:numRef>
              <c:f>Data!$M$10:$M$14</c:f>
              <c:numCache>
                <c:formatCode>_("$"* #,##0_);_("$"* \(#,##0\);_("$"* "-"??_);_(@_)</c:formatCode>
                <c:ptCount val="5"/>
                <c:pt idx="0">
                  <c:v>2016026.11</c:v>
                </c:pt>
                <c:pt idx="1">
                  <c:v>2090000.31</c:v>
                </c:pt>
                <c:pt idx="2">
                  <c:v>1203558</c:v>
                </c:pt>
                <c:pt idx="3">
                  <c:v>2099710.44</c:v>
                </c:pt>
                <c:pt idx="4">
                  <c:v>2320156</c:v>
                </c:pt>
              </c:numCache>
            </c:numRef>
          </c:val>
          <c:extLst>
            <c:ext xmlns:c16="http://schemas.microsoft.com/office/drawing/2014/chart" uri="{C3380CC4-5D6E-409C-BE32-E72D297353CC}">
              <c16:uniqueId val="{00000000-8A05-4AA6-9A55-94D85491406B}"/>
            </c:ext>
          </c:extLst>
        </c:ser>
        <c:ser>
          <c:idx val="1"/>
          <c:order val="1"/>
          <c:tx>
            <c:strRef>
              <c:f>Data!$N$9</c:f>
              <c:strCache>
                <c:ptCount val="1"/>
                <c:pt idx="0">
                  <c:v>Expense</c:v>
                </c:pt>
              </c:strCache>
            </c:strRef>
          </c:tx>
          <c:spPr>
            <a:solidFill>
              <a:schemeClr val="accent2"/>
            </a:solidFill>
            <a:ln>
              <a:noFill/>
            </a:ln>
            <a:effectLst/>
          </c:spPr>
          <c:invertIfNegative val="0"/>
          <c:dLbls>
            <c:dLbl>
              <c:idx val="0"/>
              <c:layout>
                <c:manualLayout>
                  <c:x val="3.7932669511616883E-2"/>
                  <c:y val="-1.05820105820106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05-4AA6-9A55-94D85491406B}"/>
                </c:ext>
              </c:extLst>
            </c:dLbl>
            <c:dLbl>
              <c:idx val="1"/>
              <c:layout>
                <c:manualLayout>
                  <c:x val="4.9312470365101876E-2"/>
                  <c:y val="-1.05820105820106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05-4AA6-9A55-94D85491406B}"/>
                </c:ext>
              </c:extLst>
            </c:dLbl>
            <c:dLbl>
              <c:idx val="2"/>
              <c:layout>
                <c:manualLayout>
                  <c:x val="4.3622569938359272E-2"/>
                  <c:y val="-7.054534849810440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001429942167613"/>
                      <c:h val="4.9329944868002601E-2"/>
                    </c:manualLayout>
                  </c15:layout>
                </c:ext>
                <c:ext xmlns:c16="http://schemas.microsoft.com/office/drawing/2014/chart" uri="{C3380CC4-5D6E-409C-BE32-E72D297353CC}">
                  <c16:uniqueId val="{00000003-8A05-4AA6-9A55-94D85491406B}"/>
                </c:ext>
              </c:extLst>
            </c:dLbl>
            <c:dLbl>
              <c:idx val="3"/>
              <c:layout>
                <c:manualLayout>
                  <c:x val="4.3622569938359411E-2"/>
                  <c:y val="-1.05820105820106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05-4AA6-9A55-94D8549140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Data!$L$10:$L$14</c:f>
              <c:strCache>
                <c:ptCount val="5"/>
                <c:pt idx="0">
                  <c:v>2018</c:v>
                </c:pt>
                <c:pt idx="1">
                  <c:v>2019</c:v>
                </c:pt>
                <c:pt idx="2">
                  <c:v>2020</c:v>
                </c:pt>
                <c:pt idx="3">
                  <c:v>2021</c:v>
                </c:pt>
                <c:pt idx="4">
                  <c:v>2022 Budget</c:v>
                </c:pt>
              </c:strCache>
            </c:strRef>
          </c:cat>
          <c:val>
            <c:numRef>
              <c:f>Data!$N$10:$N$14</c:f>
              <c:numCache>
                <c:formatCode>_("$"* #,##0_);_("$"* \(#,##0\);_("$"* "-"??_);_(@_)</c:formatCode>
                <c:ptCount val="5"/>
                <c:pt idx="0">
                  <c:v>1664649.96</c:v>
                </c:pt>
                <c:pt idx="1">
                  <c:v>1742266.58</c:v>
                </c:pt>
                <c:pt idx="2">
                  <c:v>1477240.72</c:v>
                </c:pt>
                <c:pt idx="3">
                  <c:v>1532816.63</c:v>
                </c:pt>
                <c:pt idx="4">
                  <c:v>1975408</c:v>
                </c:pt>
              </c:numCache>
            </c:numRef>
          </c:val>
          <c:extLst>
            <c:ext xmlns:c16="http://schemas.microsoft.com/office/drawing/2014/chart" uri="{C3380CC4-5D6E-409C-BE32-E72D297353CC}">
              <c16:uniqueId val="{00000005-8A05-4AA6-9A55-94D85491406B}"/>
            </c:ext>
          </c:extLst>
        </c:ser>
        <c:ser>
          <c:idx val="2"/>
          <c:order val="2"/>
          <c:tx>
            <c:strRef>
              <c:f>Data!$O$9</c:f>
              <c:strCache>
                <c:ptCount val="1"/>
                <c:pt idx="0">
                  <c:v>Net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Data!$L$10:$L$14</c:f>
              <c:strCache>
                <c:ptCount val="5"/>
                <c:pt idx="0">
                  <c:v>2018</c:v>
                </c:pt>
                <c:pt idx="1">
                  <c:v>2019</c:v>
                </c:pt>
                <c:pt idx="2">
                  <c:v>2020</c:v>
                </c:pt>
                <c:pt idx="3">
                  <c:v>2021</c:v>
                </c:pt>
                <c:pt idx="4">
                  <c:v>2022 Budget</c:v>
                </c:pt>
              </c:strCache>
            </c:strRef>
          </c:cat>
          <c:val>
            <c:numRef>
              <c:f>Data!$O$10:$O$14</c:f>
              <c:numCache>
                <c:formatCode>_("$"* #,##0_);_("$"* \(#,##0\);_("$"* "-"??_);_(@_)</c:formatCode>
                <c:ptCount val="5"/>
                <c:pt idx="0">
                  <c:v>351376.15000000014</c:v>
                </c:pt>
                <c:pt idx="1">
                  <c:v>347733.73</c:v>
                </c:pt>
                <c:pt idx="2">
                  <c:v>-273682.71999999997</c:v>
                </c:pt>
                <c:pt idx="3">
                  <c:v>566893.81000000006</c:v>
                </c:pt>
                <c:pt idx="4">
                  <c:v>344748</c:v>
                </c:pt>
              </c:numCache>
            </c:numRef>
          </c:val>
          <c:extLst>
            <c:ext xmlns:c16="http://schemas.microsoft.com/office/drawing/2014/chart" uri="{C3380CC4-5D6E-409C-BE32-E72D297353CC}">
              <c16:uniqueId val="{00000006-8A05-4AA6-9A55-94D85491406B}"/>
            </c:ext>
          </c:extLst>
        </c:ser>
        <c:dLbls>
          <c:dLblPos val="outEnd"/>
          <c:showLegendKey val="0"/>
          <c:showVal val="1"/>
          <c:showCatName val="0"/>
          <c:showSerName val="0"/>
          <c:showPercent val="0"/>
          <c:showBubbleSize val="0"/>
        </c:dLbls>
        <c:gapWidth val="219"/>
        <c:overlap val="-27"/>
        <c:axId val="607452272"/>
        <c:axId val="607453584"/>
      </c:barChart>
      <c:catAx>
        <c:axId val="607452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07453584"/>
        <c:crosses val="autoZero"/>
        <c:auto val="1"/>
        <c:lblAlgn val="ctr"/>
        <c:lblOffset val="100"/>
        <c:noMultiLvlLbl val="0"/>
      </c:catAx>
      <c:valAx>
        <c:axId val="607453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0745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11126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1C653-7B94-4DC0-8984-B389E02EE77C}"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00827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41280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18929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596736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16784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71069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532568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9864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29681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1C653-7B94-4DC0-8984-B389E02EE77C}"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51705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1C653-7B94-4DC0-8984-B389E02EE77C}"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22908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1C653-7B94-4DC0-8984-B389E02EE77C}"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327066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1C653-7B94-4DC0-8984-B389E02EE77C}"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164433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1C653-7B94-4DC0-8984-B389E02EE77C}"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40964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1C653-7B94-4DC0-8984-B389E02EE77C}"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01722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0D1C653-7B94-4DC0-8984-B389E02EE77C}" type="datetimeFigureOut">
              <a:rPr lang="en-US" smtClean="0"/>
              <a:t>7/20/2023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0990676-9EF5-4CE4-A7E1-E7EADD7AAAF5}" type="slidenum">
              <a:rPr lang="en-US" smtClean="0"/>
              <a:t>‹#›</a:t>
            </a:fld>
            <a:endParaRPr lang="en-US"/>
          </a:p>
        </p:txBody>
      </p:sp>
    </p:spTree>
    <p:extLst>
      <p:ext uri="{BB962C8B-B14F-4D97-AF65-F5344CB8AC3E}">
        <p14:creationId xmlns:p14="http://schemas.microsoft.com/office/powerpoint/2010/main" val="240544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0D1C653-7B94-4DC0-8984-B389E02EE77C}" type="datetimeFigureOut">
              <a:rPr lang="en-US" smtClean="0"/>
              <a:t>7/20/2023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0990676-9EF5-4CE4-A7E1-E7EADD7AAAF5}" type="slidenum">
              <a:rPr lang="en-US" smtClean="0"/>
              <a:t>‹#›</a:t>
            </a:fld>
            <a:endParaRPr lang="en-US"/>
          </a:p>
        </p:txBody>
      </p:sp>
    </p:spTree>
    <p:extLst>
      <p:ext uri="{BB962C8B-B14F-4D97-AF65-F5344CB8AC3E}">
        <p14:creationId xmlns:p14="http://schemas.microsoft.com/office/powerpoint/2010/main" val="31728094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67E0-D4A8-4391-BED0-8BD5C69C8F78}"/>
              </a:ext>
            </a:extLst>
          </p:cNvPr>
          <p:cNvSpPr>
            <a:spLocks noGrp="1"/>
          </p:cNvSpPr>
          <p:nvPr>
            <p:ph type="title"/>
          </p:nvPr>
        </p:nvSpPr>
        <p:spPr>
          <a:xfrm>
            <a:off x="1610655" y="5020792"/>
            <a:ext cx="8676222" cy="1287398"/>
          </a:xfrm>
        </p:spPr>
        <p:txBody>
          <a:bodyPr vert="horz" lIns="91440" tIns="45720" rIns="91440" bIns="45720" rtlCol="0" anchor="b">
            <a:normAutofit fontScale="90000"/>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operational MANAGEMENT </a:t>
            </a:r>
            <a:b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&amp; performance</a:t>
            </a:r>
            <a:endParaRPr lang="en-US" dirty="0"/>
          </a:p>
        </p:txBody>
      </p:sp>
      <p:pic>
        <p:nvPicPr>
          <p:cNvPr id="12" name="Content Placeholder 11" descr="A picture containing sky, outdoor object&#10;&#10;Description automatically generated">
            <a:extLst>
              <a:ext uri="{FF2B5EF4-FFF2-40B4-BE49-F238E27FC236}">
                <a16:creationId xmlns:a16="http://schemas.microsoft.com/office/drawing/2014/main" id="{DC5603AC-A12E-447B-9D64-7A416F4127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755" b="9729"/>
          <a:stretch/>
        </p:blipFill>
        <p:spPr>
          <a:xfrm>
            <a:off x="20" y="10"/>
            <a:ext cx="12191980" cy="4273816"/>
          </a:xfrm>
          <a:prstGeom prst="rect">
            <a:avLst/>
          </a:prstGeom>
        </p:spPr>
      </p:pic>
      <p:sp>
        <p:nvSpPr>
          <p:cNvPr id="13" name="Subtitle 2">
            <a:extLst>
              <a:ext uri="{FF2B5EF4-FFF2-40B4-BE49-F238E27FC236}">
                <a16:creationId xmlns:a16="http://schemas.microsoft.com/office/drawing/2014/main" id="{8A709E74-A489-403C-AA41-636AA57D8F43}"/>
              </a:ext>
            </a:extLst>
          </p:cNvPr>
          <p:cNvSpPr txBox="1">
            <a:spLocks/>
          </p:cNvSpPr>
          <p:nvPr/>
        </p:nvSpPr>
        <p:spPr>
          <a:xfrm>
            <a:off x="596155" y="4568686"/>
            <a:ext cx="10825655" cy="39276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t>Baltimore-Washington international Thurgood marshall airport</a:t>
            </a:r>
          </a:p>
        </p:txBody>
      </p:sp>
      <p:sp>
        <p:nvSpPr>
          <p:cNvPr id="14" name="Subtitle 2">
            <a:extLst>
              <a:ext uri="{FF2B5EF4-FFF2-40B4-BE49-F238E27FC236}">
                <a16:creationId xmlns:a16="http://schemas.microsoft.com/office/drawing/2014/main" id="{76433ED7-E593-4073-8B16-1D64C007A764}"/>
              </a:ext>
            </a:extLst>
          </p:cNvPr>
          <p:cNvSpPr txBox="1">
            <a:spLocks/>
          </p:cNvSpPr>
          <p:nvPr/>
        </p:nvSpPr>
        <p:spPr>
          <a:xfrm>
            <a:off x="370733" y="6308190"/>
            <a:ext cx="11450534" cy="5498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r">
              <a:buNone/>
            </a:pPr>
            <a:r>
              <a:rPr lang="en-US" dirty="0"/>
              <a:t>General Information No. 2</a:t>
            </a:r>
          </a:p>
        </p:txBody>
      </p:sp>
    </p:spTree>
    <p:extLst>
      <p:ext uri="{BB962C8B-B14F-4D97-AF65-F5344CB8AC3E}">
        <p14:creationId xmlns:p14="http://schemas.microsoft.com/office/powerpoint/2010/main" val="391238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C44985-49E3-47B5-BA67-42118F559F04}"/>
              </a:ext>
            </a:extLst>
          </p:cNvPr>
          <p:cNvSpPr/>
          <p:nvPr/>
        </p:nvSpPr>
        <p:spPr>
          <a:xfrm>
            <a:off x="0" y="1084521"/>
            <a:ext cx="12192000" cy="1057939"/>
          </a:xfrm>
          <a:prstGeom prst="rect">
            <a:avLst/>
          </a:prstGeom>
          <a:solidFill>
            <a:srgbClr val="C0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Title 3">
            <a:extLst>
              <a:ext uri="{FF2B5EF4-FFF2-40B4-BE49-F238E27FC236}">
                <a16:creationId xmlns:a16="http://schemas.microsoft.com/office/drawing/2014/main" id="{979D246D-5FB6-4FF9-B9B2-08AEBEAD231B}"/>
              </a:ext>
            </a:extLst>
          </p:cNvPr>
          <p:cNvSpPr>
            <a:spLocks noGrp="1"/>
          </p:cNvSpPr>
          <p:nvPr>
            <p:ph type="title"/>
          </p:nvPr>
        </p:nvSpPr>
        <p:spPr>
          <a:xfrm>
            <a:off x="4469402" y="1145657"/>
            <a:ext cx="5943601" cy="845289"/>
          </a:xfrm>
        </p:spPr>
        <p:txBody>
          <a:bodyPr>
            <a:noAutofit/>
          </a:bodyPr>
          <a:lstStyle/>
          <a:p>
            <a:r>
              <a:rPr lang="en-US" sz="4400" dirty="0"/>
              <a:t>TABLE OF CONTENTS</a:t>
            </a:r>
          </a:p>
        </p:txBody>
      </p:sp>
      <p:pic>
        <p:nvPicPr>
          <p:cNvPr id="2" name="Picture 1">
            <a:extLst>
              <a:ext uri="{FF2B5EF4-FFF2-40B4-BE49-F238E27FC236}">
                <a16:creationId xmlns:a16="http://schemas.microsoft.com/office/drawing/2014/main" id="{6118FB68-B3F7-4880-B7CA-C5497F8305C0}"/>
              </a:ext>
            </a:extLst>
          </p:cNvPr>
          <p:cNvPicPr>
            <a:picLocks noChangeAspect="1"/>
          </p:cNvPicPr>
          <p:nvPr/>
        </p:nvPicPr>
        <p:blipFill>
          <a:blip r:embed="rId2"/>
          <a:stretch>
            <a:fillRect/>
          </a:stretch>
        </p:blipFill>
        <p:spPr>
          <a:xfrm>
            <a:off x="1083542" y="728329"/>
            <a:ext cx="2938075" cy="2153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4" descr="Diagram&#10;&#10;Description automatically generated">
            <a:extLst>
              <a:ext uri="{FF2B5EF4-FFF2-40B4-BE49-F238E27FC236}">
                <a16:creationId xmlns:a16="http://schemas.microsoft.com/office/drawing/2014/main" id="{2EAC6843-F6DB-45FE-B4F8-BC73960516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 t="1399" r="9473" b="10461"/>
          <a:stretch/>
        </p:blipFill>
        <p:spPr bwMode="auto">
          <a:xfrm>
            <a:off x="8294256" y="2203596"/>
            <a:ext cx="3759200" cy="328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9969066-EE17-4229-95A8-0B904B9A7EA1}"/>
              </a:ext>
            </a:extLst>
          </p:cNvPr>
          <p:cNvPicPr>
            <a:picLocks noChangeAspect="1"/>
          </p:cNvPicPr>
          <p:nvPr/>
        </p:nvPicPr>
        <p:blipFill rotWithShape="1">
          <a:blip r:embed="rId4">
            <a:extLst>
              <a:ext uri="{28A0092B-C50C-407E-A947-70E740481C1C}">
                <a14:useLocalDpi xmlns:a14="http://schemas.microsoft.com/office/drawing/2010/main" val="0"/>
              </a:ext>
            </a:extLst>
          </a:blip>
          <a:srcRect l="1826" r="1915"/>
          <a:stretch/>
        </p:blipFill>
        <p:spPr>
          <a:xfrm>
            <a:off x="295564" y="3864933"/>
            <a:ext cx="4173838" cy="2819830"/>
          </a:xfrm>
          <a:prstGeom prst="rect">
            <a:avLst/>
          </a:prstGeom>
        </p:spPr>
      </p:pic>
      <p:sp>
        <p:nvSpPr>
          <p:cNvPr id="10" name="TextBox 9">
            <a:extLst>
              <a:ext uri="{FF2B5EF4-FFF2-40B4-BE49-F238E27FC236}">
                <a16:creationId xmlns:a16="http://schemas.microsoft.com/office/drawing/2014/main" id="{9990529E-F92B-42A6-AF4D-A66FCEA084F9}"/>
              </a:ext>
            </a:extLst>
          </p:cNvPr>
          <p:cNvSpPr txBox="1"/>
          <p:nvPr/>
        </p:nvSpPr>
        <p:spPr>
          <a:xfrm>
            <a:off x="4587581" y="2976431"/>
            <a:ext cx="4062096" cy="2797048"/>
          </a:xfrm>
          <a:prstGeom prst="rect">
            <a:avLst/>
          </a:prstGeom>
          <a:noFill/>
        </p:spPr>
        <p:txBody>
          <a:bodyPr wrap="square" lIns="91440" tIns="45720" rIns="91440" bIns="45720" rtlCol="0" anchor="t">
            <a:spAutoFit/>
          </a:bodyPr>
          <a:lstStyle/>
          <a:p>
            <a:pPr marL="252095" indent="-252095">
              <a:buFont typeface="Arial" panose="020B0604020202020204" pitchFamily="34" charset="0"/>
              <a:buChar char="•"/>
            </a:pPr>
            <a:r>
              <a:rPr lang="en-US" dirty="0">
                <a:solidFill>
                  <a:schemeClr val="accent4">
                    <a:lumMod val="60000"/>
                    <a:lumOff val="40000"/>
                  </a:schemeClr>
                </a:solidFill>
              </a:rPr>
              <a:t>INTRODUCTION</a:t>
            </a:r>
            <a:endParaRPr lang="en-US" dirty="0">
              <a:solidFill>
                <a:schemeClr val="accent4">
                  <a:lumMod val="60000"/>
                  <a:lumOff val="40000"/>
                </a:schemeClr>
              </a:solidFill>
              <a:cs typeface="Calibri"/>
            </a:endParaRPr>
          </a:p>
          <a:p>
            <a:pPr marL="709295" lvl="1" indent="-252095">
              <a:buFont typeface="Arial" panose="020B0604020202020204" pitchFamily="34" charset="0"/>
              <a:buChar char="•"/>
            </a:pPr>
            <a:r>
              <a:rPr lang="en-US" dirty="0"/>
              <a:t>Disclaimer</a:t>
            </a:r>
          </a:p>
          <a:p>
            <a:pPr marL="252095" indent="-252095">
              <a:buFont typeface="Arial" panose="020B0604020202020204" pitchFamily="34" charset="0"/>
              <a:buChar char="•"/>
            </a:pPr>
            <a:r>
              <a:rPr lang="en-US" dirty="0">
                <a:solidFill>
                  <a:schemeClr val="accent4">
                    <a:lumMod val="60000"/>
                    <a:lumOff val="40000"/>
                  </a:schemeClr>
                </a:solidFill>
                <a:cs typeface="Calibri"/>
              </a:rPr>
              <a:t>OPERATIONAL MANAGEMENT PERFORMANCE</a:t>
            </a:r>
          </a:p>
          <a:p>
            <a:pPr marL="709295" lvl="1" indent="-252095">
              <a:buFont typeface="Arial" panose="020B0604020202020204" pitchFamily="34" charset="0"/>
              <a:buChar char="•"/>
            </a:pPr>
            <a:r>
              <a:rPr lang="en-US" dirty="0"/>
              <a:t>Joint Marketing Fund</a:t>
            </a:r>
            <a:endParaRPr lang="en-US" dirty="0">
              <a:cs typeface="Calibri"/>
            </a:endParaRPr>
          </a:p>
          <a:p>
            <a:pPr marL="709295" lvl="1" indent="-252095">
              <a:buFont typeface="Arial" panose="020B0604020202020204" pitchFamily="34" charset="0"/>
              <a:buChar char="•"/>
            </a:pPr>
            <a:r>
              <a:rPr lang="en-US" dirty="0"/>
              <a:t>Common Area Maintenance</a:t>
            </a:r>
            <a:endParaRPr lang="en-US" dirty="0">
              <a:cs typeface="Calibri"/>
            </a:endParaRPr>
          </a:p>
          <a:p>
            <a:pPr marL="709295" lvl="1" indent="-252095">
              <a:buFont typeface="Arial" panose="020B0604020202020204" pitchFamily="34" charset="0"/>
              <a:buChar char="•"/>
            </a:pPr>
            <a:r>
              <a:rPr lang="en-US" dirty="0"/>
              <a:t>Delivery &amp; Distribution</a:t>
            </a:r>
            <a:endParaRPr lang="en-US" dirty="0">
              <a:cs typeface="Calibri"/>
            </a:endParaRPr>
          </a:p>
          <a:p>
            <a:pPr marL="252146" indent="-252146">
              <a:buFont typeface="Arial" panose="020B0604020202020204" pitchFamily="34" charset="0"/>
              <a:buChar char="•"/>
            </a:pPr>
            <a:endParaRPr lang="en-US" sz="1588" dirty="0"/>
          </a:p>
          <a:p>
            <a:pPr marL="252146" indent="-252146">
              <a:buFont typeface="Arial" panose="020B0604020202020204" pitchFamily="34" charset="0"/>
              <a:buChar char="•"/>
            </a:pPr>
            <a:endParaRPr lang="en-US" sz="1588" dirty="0"/>
          </a:p>
        </p:txBody>
      </p:sp>
    </p:spTree>
    <p:extLst>
      <p:ext uri="{BB962C8B-B14F-4D97-AF65-F5344CB8AC3E}">
        <p14:creationId xmlns:p14="http://schemas.microsoft.com/office/powerpoint/2010/main" val="372682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601909-9125-4153-8206-2930B078DBF5}"/>
              </a:ext>
            </a:extLst>
          </p:cNvPr>
          <p:cNvSpPr>
            <a:spLocks noGrp="1"/>
          </p:cNvSpPr>
          <p:nvPr>
            <p:ph type="subTitle" idx="1"/>
          </p:nvPr>
        </p:nvSpPr>
        <p:spPr>
          <a:xfrm>
            <a:off x="692011" y="2262418"/>
            <a:ext cx="10807977" cy="3051511"/>
          </a:xfrm>
        </p:spPr>
        <p:txBody>
          <a:bodyPr>
            <a:normAutofit/>
          </a:bodyPr>
          <a:lstStyle/>
          <a:p>
            <a:pPr algn="l"/>
            <a:r>
              <a:rPr lang="en-US" sz="2000" cap="none" dirty="0">
                <a:effectLst/>
                <a:latin typeface="+mj-lt"/>
                <a:ea typeface="Times New Roman" panose="02020603050405020304" pitchFamily="18" charset="0"/>
              </a:rPr>
              <a:t>Past activity may not be indicative of future activity.  The administration makes no guarantee of the accuracy or reliability of such information provided to the Administration by the airlines and other sources.  All data provided is for informational purposes and the Administration is not responsible for any inaccuracies thereof.  No warranty is intended or implied.  </a:t>
            </a:r>
          </a:p>
          <a:p>
            <a:pPr algn="l"/>
            <a:endParaRPr lang="en-US" dirty="0"/>
          </a:p>
        </p:txBody>
      </p:sp>
      <p:sp>
        <p:nvSpPr>
          <p:cNvPr id="8" name="Footer Placeholder 7">
            <a:extLst>
              <a:ext uri="{FF2B5EF4-FFF2-40B4-BE49-F238E27FC236}">
                <a16:creationId xmlns:a16="http://schemas.microsoft.com/office/drawing/2014/main" id="{1CF789AE-9009-42AD-AC3A-4E2D7C1C3157}"/>
              </a:ext>
            </a:extLst>
          </p:cNvPr>
          <p:cNvSpPr>
            <a:spLocks noGrp="1"/>
          </p:cNvSpPr>
          <p:nvPr>
            <p:ph type="ftr" sz="quarter" idx="11"/>
          </p:nvPr>
        </p:nvSpPr>
        <p:spPr>
          <a:xfrm>
            <a:off x="0" y="6492875"/>
            <a:ext cx="7543800" cy="365125"/>
          </a:xfrm>
        </p:spPr>
        <p:txBody>
          <a:bodyPr/>
          <a:lstStyle/>
          <a:p>
            <a:r>
              <a:rPr lang="en-US" dirty="0"/>
              <a:t>MDOT-AC-2023</a:t>
            </a:r>
          </a:p>
        </p:txBody>
      </p:sp>
      <p:sp>
        <p:nvSpPr>
          <p:cNvPr id="10" name="Slide Number Placeholder 9">
            <a:extLst>
              <a:ext uri="{FF2B5EF4-FFF2-40B4-BE49-F238E27FC236}">
                <a16:creationId xmlns:a16="http://schemas.microsoft.com/office/drawing/2014/main" id="{0E8ABE0D-22F2-4065-8B12-46DF82BE3140}"/>
              </a:ext>
            </a:extLst>
          </p:cNvPr>
          <p:cNvSpPr>
            <a:spLocks noGrp="1"/>
          </p:cNvSpPr>
          <p:nvPr>
            <p:ph type="sldNum" sz="quarter" idx="12"/>
          </p:nvPr>
        </p:nvSpPr>
        <p:spPr>
          <a:xfrm>
            <a:off x="11640832" y="6492875"/>
            <a:ext cx="551167" cy="365125"/>
          </a:xfrm>
        </p:spPr>
        <p:txBody>
          <a:bodyPr/>
          <a:lstStyle/>
          <a:p>
            <a:fld id="{5658795B-1690-4A10-86DF-4D232498001E}" type="slidenum">
              <a:rPr lang="en-US" smtClean="0"/>
              <a:t>3</a:t>
            </a:fld>
            <a:endParaRPr lang="en-US" dirty="0"/>
          </a:p>
        </p:txBody>
      </p:sp>
      <p:sp>
        <p:nvSpPr>
          <p:cNvPr id="50" name="Rectangle 49">
            <a:extLst>
              <a:ext uri="{FF2B5EF4-FFF2-40B4-BE49-F238E27FC236}">
                <a16:creationId xmlns:a16="http://schemas.microsoft.com/office/drawing/2014/main" id="{5E2033F1-B800-4234-A7B3-74ABA52FB81D}"/>
              </a:ext>
            </a:extLst>
          </p:cNvPr>
          <p:cNvSpPr/>
          <p:nvPr/>
        </p:nvSpPr>
        <p:spPr>
          <a:xfrm>
            <a:off x="-54886" y="238107"/>
            <a:ext cx="12246885" cy="262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82D58-DFD5-4526-8DC8-E97DDDEAA3BB}"/>
              </a:ext>
            </a:extLst>
          </p:cNvPr>
          <p:cNvPicPr>
            <a:picLocks noChangeAspect="1"/>
          </p:cNvPicPr>
          <p:nvPr/>
        </p:nvPicPr>
        <p:blipFill>
          <a:blip r:embed="rId2"/>
          <a:stretch>
            <a:fillRect/>
          </a:stretch>
        </p:blipFill>
        <p:spPr>
          <a:xfrm>
            <a:off x="95230" y="106473"/>
            <a:ext cx="935283" cy="6853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EB37D-1D52-45DF-95F7-BCC6537C1DA3}"/>
              </a:ext>
            </a:extLst>
          </p:cNvPr>
          <p:cNvSpPr>
            <a:spLocks noGrp="1"/>
          </p:cNvSpPr>
          <p:nvPr>
            <p:ph type="ctrTitle"/>
          </p:nvPr>
        </p:nvSpPr>
        <p:spPr>
          <a:xfrm>
            <a:off x="1085725" y="79019"/>
            <a:ext cx="10807978" cy="685398"/>
          </a:xfrm>
        </p:spPr>
        <p:txBody>
          <a:bodyPr vert="horz" lIns="91440" tIns="45720" rIns="91440" bIns="45720" rtlCol="0" anchor="b">
            <a:noAutofit/>
          </a:bodyPr>
          <a:lstStyle/>
          <a:p>
            <a:pPr algn="l"/>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DISCLAIMER</a:t>
            </a:r>
          </a:p>
        </p:txBody>
      </p:sp>
    </p:spTree>
    <p:extLst>
      <p:ext uri="{BB962C8B-B14F-4D97-AF65-F5344CB8AC3E}">
        <p14:creationId xmlns:p14="http://schemas.microsoft.com/office/powerpoint/2010/main" val="121393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C44985-49E3-47B5-BA67-42118F559F04}"/>
              </a:ext>
            </a:extLst>
          </p:cNvPr>
          <p:cNvSpPr/>
          <p:nvPr/>
        </p:nvSpPr>
        <p:spPr>
          <a:xfrm>
            <a:off x="0" y="1804875"/>
            <a:ext cx="12192000" cy="3195931"/>
          </a:xfrm>
          <a:prstGeom prst="rect">
            <a:avLst/>
          </a:prstGeom>
          <a:solidFill>
            <a:srgbClr val="C0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Title 3">
            <a:extLst>
              <a:ext uri="{FF2B5EF4-FFF2-40B4-BE49-F238E27FC236}">
                <a16:creationId xmlns:a16="http://schemas.microsoft.com/office/drawing/2014/main" id="{979D246D-5FB6-4FF9-B9B2-08AEBEAD231B}"/>
              </a:ext>
            </a:extLst>
          </p:cNvPr>
          <p:cNvSpPr>
            <a:spLocks noGrp="1"/>
          </p:cNvSpPr>
          <p:nvPr>
            <p:ph type="title"/>
          </p:nvPr>
        </p:nvSpPr>
        <p:spPr>
          <a:xfrm>
            <a:off x="5417328" y="2285166"/>
            <a:ext cx="5943601" cy="2011752"/>
          </a:xfrm>
        </p:spPr>
        <p:txBody>
          <a:bodyPr>
            <a:noAutofit/>
          </a:bodyPr>
          <a:lstStyle/>
          <a:p>
            <a:pPr algn="ctr"/>
            <a:r>
              <a:rPr lang="en-US" sz="4400" dirty="0"/>
              <a:t>Operational management &amp; performance</a:t>
            </a:r>
            <a:endParaRPr lang="en-US" sz="44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pic>
        <p:nvPicPr>
          <p:cNvPr id="2" name="Picture 1">
            <a:extLst>
              <a:ext uri="{FF2B5EF4-FFF2-40B4-BE49-F238E27FC236}">
                <a16:creationId xmlns:a16="http://schemas.microsoft.com/office/drawing/2014/main" id="{6118FB68-B3F7-4880-B7CA-C5497F8305C0}"/>
              </a:ext>
            </a:extLst>
          </p:cNvPr>
          <p:cNvPicPr>
            <a:picLocks noChangeAspect="1"/>
          </p:cNvPicPr>
          <p:nvPr/>
        </p:nvPicPr>
        <p:blipFill>
          <a:blip r:embed="rId2"/>
          <a:stretch>
            <a:fillRect/>
          </a:stretch>
        </p:blipFill>
        <p:spPr>
          <a:xfrm>
            <a:off x="1083542" y="728329"/>
            <a:ext cx="2938075" cy="2153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a:extLst>
              <a:ext uri="{FF2B5EF4-FFF2-40B4-BE49-F238E27FC236}">
                <a16:creationId xmlns:a16="http://schemas.microsoft.com/office/drawing/2014/main" id="{7A392238-11B1-4353-9C59-21A37FDE2C57}"/>
              </a:ext>
            </a:extLst>
          </p:cNvPr>
          <p:cNvSpPr>
            <a:spLocks noGrp="1"/>
          </p:cNvSpPr>
          <p:nvPr>
            <p:ph type="ftr" sz="quarter" idx="11"/>
          </p:nvPr>
        </p:nvSpPr>
        <p:spPr>
          <a:xfrm>
            <a:off x="0" y="6492875"/>
            <a:ext cx="7543800" cy="365125"/>
          </a:xfrm>
        </p:spPr>
        <p:txBody>
          <a:bodyPr/>
          <a:lstStyle/>
          <a:p>
            <a:r>
              <a:rPr lang="en-US" dirty="0"/>
              <a:t>MDOT-AC-2023</a:t>
            </a:r>
          </a:p>
        </p:txBody>
      </p:sp>
      <p:sp>
        <p:nvSpPr>
          <p:cNvPr id="7" name="Slide Number Placeholder 6">
            <a:extLst>
              <a:ext uri="{FF2B5EF4-FFF2-40B4-BE49-F238E27FC236}">
                <a16:creationId xmlns:a16="http://schemas.microsoft.com/office/drawing/2014/main" id="{C03601A2-72DF-451E-B5AC-849300688B37}"/>
              </a:ext>
            </a:extLst>
          </p:cNvPr>
          <p:cNvSpPr>
            <a:spLocks noGrp="1"/>
          </p:cNvSpPr>
          <p:nvPr>
            <p:ph type="sldNum" sz="quarter" idx="12"/>
          </p:nvPr>
        </p:nvSpPr>
        <p:spPr>
          <a:xfrm>
            <a:off x="11590034" y="6492875"/>
            <a:ext cx="551167" cy="365125"/>
          </a:xfrm>
        </p:spPr>
        <p:txBody>
          <a:bodyPr/>
          <a:lstStyle/>
          <a:p>
            <a:fld id="{5658795B-1690-4A10-86DF-4D232498001E}" type="slidenum">
              <a:rPr lang="en-US" smtClean="0"/>
              <a:t>4</a:t>
            </a:fld>
            <a:endParaRPr lang="en-US" dirty="0"/>
          </a:p>
        </p:txBody>
      </p:sp>
    </p:spTree>
    <p:extLst>
      <p:ext uri="{BB962C8B-B14F-4D97-AF65-F5344CB8AC3E}">
        <p14:creationId xmlns:p14="http://schemas.microsoft.com/office/powerpoint/2010/main" val="239885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CF789AE-9009-42AD-AC3A-4E2D7C1C3157}"/>
              </a:ext>
            </a:extLst>
          </p:cNvPr>
          <p:cNvSpPr>
            <a:spLocks noGrp="1"/>
          </p:cNvSpPr>
          <p:nvPr>
            <p:ph type="ftr" sz="quarter" idx="11"/>
          </p:nvPr>
        </p:nvSpPr>
        <p:spPr>
          <a:xfrm>
            <a:off x="0" y="6492875"/>
            <a:ext cx="7543800" cy="365125"/>
          </a:xfrm>
        </p:spPr>
        <p:txBody>
          <a:bodyPr/>
          <a:lstStyle/>
          <a:p>
            <a:r>
              <a:rPr lang="en-US" dirty="0"/>
              <a:t>MDOT-AC-2023</a:t>
            </a:r>
          </a:p>
        </p:txBody>
      </p:sp>
      <p:sp>
        <p:nvSpPr>
          <p:cNvPr id="10" name="Slide Number Placeholder 9">
            <a:extLst>
              <a:ext uri="{FF2B5EF4-FFF2-40B4-BE49-F238E27FC236}">
                <a16:creationId xmlns:a16="http://schemas.microsoft.com/office/drawing/2014/main" id="{0E8ABE0D-22F2-4065-8B12-46DF82BE3140}"/>
              </a:ext>
            </a:extLst>
          </p:cNvPr>
          <p:cNvSpPr>
            <a:spLocks noGrp="1"/>
          </p:cNvSpPr>
          <p:nvPr>
            <p:ph type="sldNum" sz="quarter" idx="12"/>
          </p:nvPr>
        </p:nvSpPr>
        <p:spPr>
          <a:xfrm>
            <a:off x="11640832" y="6492875"/>
            <a:ext cx="551167" cy="365125"/>
          </a:xfrm>
        </p:spPr>
        <p:txBody>
          <a:bodyPr/>
          <a:lstStyle/>
          <a:p>
            <a:fld id="{5658795B-1690-4A10-86DF-4D232498001E}" type="slidenum">
              <a:rPr lang="en-US" smtClean="0"/>
              <a:t>5</a:t>
            </a:fld>
            <a:endParaRPr lang="en-US" dirty="0"/>
          </a:p>
        </p:txBody>
      </p:sp>
      <p:sp>
        <p:nvSpPr>
          <p:cNvPr id="50" name="Rectangle 49">
            <a:extLst>
              <a:ext uri="{FF2B5EF4-FFF2-40B4-BE49-F238E27FC236}">
                <a16:creationId xmlns:a16="http://schemas.microsoft.com/office/drawing/2014/main" id="{5E2033F1-B800-4234-A7B3-74ABA52FB81D}"/>
              </a:ext>
            </a:extLst>
          </p:cNvPr>
          <p:cNvSpPr/>
          <p:nvPr/>
        </p:nvSpPr>
        <p:spPr>
          <a:xfrm>
            <a:off x="-54886" y="238107"/>
            <a:ext cx="12246885" cy="262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82D58-DFD5-4526-8DC8-E97DDDEAA3BB}"/>
              </a:ext>
            </a:extLst>
          </p:cNvPr>
          <p:cNvPicPr>
            <a:picLocks noChangeAspect="1"/>
          </p:cNvPicPr>
          <p:nvPr/>
        </p:nvPicPr>
        <p:blipFill>
          <a:blip r:embed="rId2"/>
          <a:stretch>
            <a:fillRect/>
          </a:stretch>
        </p:blipFill>
        <p:spPr>
          <a:xfrm>
            <a:off x="95230" y="106473"/>
            <a:ext cx="935283" cy="6853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EB37D-1D52-45DF-95F7-BCC6537C1DA3}"/>
              </a:ext>
            </a:extLst>
          </p:cNvPr>
          <p:cNvSpPr>
            <a:spLocks noGrp="1"/>
          </p:cNvSpPr>
          <p:nvPr>
            <p:ph type="ctrTitle"/>
          </p:nvPr>
        </p:nvSpPr>
        <p:spPr>
          <a:xfrm>
            <a:off x="1085725" y="79019"/>
            <a:ext cx="10807978" cy="685398"/>
          </a:xfrm>
        </p:spPr>
        <p:txBody>
          <a:bodyPr vert="horz" lIns="91440" tIns="45720" rIns="91440" bIns="45720" rtlCol="0" anchor="b">
            <a:noAutofit/>
          </a:bodyPr>
          <a:lstStyle/>
          <a:p>
            <a:pPr algn="l"/>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JOINT MARKETING FUND</a:t>
            </a:r>
          </a:p>
        </p:txBody>
      </p:sp>
      <p:pic>
        <p:nvPicPr>
          <p:cNvPr id="3" name="Picture 2">
            <a:extLst>
              <a:ext uri="{FF2B5EF4-FFF2-40B4-BE49-F238E27FC236}">
                <a16:creationId xmlns:a16="http://schemas.microsoft.com/office/drawing/2014/main" id="{0832A584-3D50-4576-8371-43DCA6D60D8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240"/>
          <a:stretch/>
        </p:blipFill>
        <p:spPr>
          <a:xfrm>
            <a:off x="326704" y="1523780"/>
            <a:ext cx="6035040" cy="4245863"/>
          </a:xfrm>
          <a:prstGeom prst="rect">
            <a:avLst/>
          </a:prstGeom>
          <a:effectLst>
            <a:softEdge rad="317500"/>
          </a:effectLst>
        </p:spPr>
      </p:pic>
      <p:graphicFrame>
        <p:nvGraphicFramePr>
          <p:cNvPr id="9" name="Chart 8">
            <a:extLst>
              <a:ext uri="{FF2B5EF4-FFF2-40B4-BE49-F238E27FC236}">
                <a16:creationId xmlns:a16="http://schemas.microsoft.com/office/drawing/2014/main" id="{F43CC216-7344-4824-BF12-DC8656D60946}"/>
              </a:ext>
            </a:extLst>
          </p:cNvPr>
          <p:cNvGraphicFramePr>
            <a:graphicFrameLocks/>
          </p:cNvGraphicFramePr>
          <p:nvPr>
            <p:extLst>
              <p:ext uri="{D42A27DB-BD31-4B8C-83A1-F6EECF244321}">
                <p14:modId xmlns:p14="http://schemas.microsoft.com/office/powerpoint/2010/main" val="3310883381"/>
              </p:ext>
            </p:extLst>
          </p:nvPr>
        </p:nvGraphicFramePr>
        <p:xfrm>
          <a:off x="5293939" y="1819797"/>
          <a:ext cx="6705601" cy="36385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043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CF789AE-9009-42AD-AC3A-4E2D7C1C3157}"/>
              </a:ext>
            </a:extLst>
          </p:cNvPr>
          <p:cNvSpPr>
            <a:spLocks noGrp="1"/>
          </p:cNvSpPr>
          <p:nvPr>
            <p:ph type="ftr" sz="quarter" idx="11"/>
          </p:nvPr>
        </p:nvSpPr>
        <p:spPr>
          <a:xfrm>
            <a:off x="0" y="6492875"/>
            <a:ext cx="7543800" cy="365125"/>
          </a:xfrm>
        </p:spPr>
        <p:txBody>
          <a:bodyPr/>
          <a:lstStyle/>
          <a:p>
            <a:r>
              <a:rPr lang="en-US" dirty="0"/>
              <a:t>MDOT-AC-2023</a:t>
            </a:r>
          </a:p>
        </p:txBody>
      </p:sp>
      <p:sp>
        <p:nvSpPr>
          <p:cNvPr id="10" name="Slide Number Placeholder 9">
            <a:extLst>
              <a:ext uri="{FF2B5EF4-FFF2-40B4-BE49-F238E27FC236}">
                <a16:creationId xmlns:a16="http://schemas.microsoft.com/office/drawing/2014/main" id="{0E8ABE0D-22F2-4065-8B12-46DF82BE3140}"/>
              </a:ext>
            </a:extLst>
          </p:cNvPr>
          <p:cNvSpPr>
            <a:spLocks noGrp="1"/>
          </p:cNvSpPr>
          <p:nvPr>
            <p:ph type="sldNum" sz="quarter" idx="12"/>
          </p:nvPr>
        </p:nvSpPr>
        <p:spPr>
          <a:xfrm>
            <a:off x="11640832" y="6492875"/>
            <a:ext cx="551167" cy="365125"/>
          </a:xfrm>
        </p:spPr>
        <p:txBody>
          <a:bodyPr/>
          <a:lstStyle/>
          <a:p>
            <a:fld id="{5658795B-1690-4A10-86DF-4D232498001E}" type="slidenum">
              <a:rPr lang="en-US" smtClean="0"/>
              <a:t>6</a:t>
            </a:fld>
            <a:endParaRPr lang="en-US" dirty="0"/>
          </a:p>
        </p:txBody>
      </p:sp>
      <p:sp>
        <p:nvSpPr>
          <p:cNvPr id="50" name="Rectangle 49">
            <a:extLst>
              <a:ext uri="{FF2B5EF4-FFF2-40B4-BE49-F238E27FC236}">
                <a16:creationId xmlns:a16="http://schemas.microsoft.com/office/drawing/2014/main" id="{5E2033F1-B800-4234-A7B3-74ABA52FB81D}"/>
              </a:ext>
            </a:extLst>
          </p:cNvPr>
          <p:cNvSpPr/>
          <p:nvPr/>
        </p:nvSpPr>
        <p:spPr>
          <a:xfrm>
            <a:off x="-54886" y="238107"/>
            <a:ext cx="12246885" cy="262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82D58-DFD5-4526-8DC8-E97DDDEAA3BB}"/>
              </a:ext>
            </a:extLst>
          </p:cNvPr>
          <p:cNvPicPr>
            <a:picLocks noChangeAspect="1"/>
          </p:cNvPicPr>
          <p:nvPr/>
        </p:nvPicPr>
        <p:blipFill>
          <a:blip r:embed="rId2"/>
          <a:stretch>
            <a:fillRect/>
          </a:stretch>
        </p:blipFill>
        <p:spPr>
          <a:xfrm>
            <a:off x="95230" y="106473"/>
            <a:ext cx="935283" cy="6853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EB37D-1D52-45DF-95F7-BCC6537C1DA3}"/>
              </a:ext>
            </a:extLst>
          </p:cNvPr>
          <p:cNvSpPr>
            <a:spLocks noGrp="1"/>
          </p:cNvSpPr>
          <p:nvPr>
            <p:ph type="ctrTitle"/>
          </p:nvPr>
        </p:nvSpPr>
        <p:spPr>
          <a:xfrm>
            <a:off x="1085725" y="79019"/>
            <a:ext cx="10807978" cy="685398"/>
          </a:xfrm>
        </p:spPr>
        <p:txBody>
          <a:bodyPr vert="horz" lIns="91440" tIns="45720" rIns="91440" bIns="45720" rtlCol="0" anchor="b">
            <a:noAutofit/>
          </a:bodyPr>
          <a:lstStyle/>
          <a:p>
            <a:pPr algn="l"/>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COMMON AREA MAINTENANCE (cam) FUND</a:t>
            </a:r>
          </a:p>
        </p:txBody>
      </p:sp>
      <p:pic>
        <p:nvPicPr>
          <p:cNvPr id="3" name="Picture 2">
            <a:extLst>
              <a:ext uri="{FF2B5EF4-FFF2-40B4-BE49-F238E27FC236}">
                <a16:creationId xmlns:a16="http://schemas.microsoft.com/office/drawing/2014/main" id="{0832A584-3D50-4576-8371-43DCA6D60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6" y="1691585"/>
            <a:ext cx="6035040" cy="4023360"/>
          </a:xfrm>
          <a:prstGeom prst="rect">
            <a:avLst/>
          </a:prstGeom>
          <a:effectLst>
            <a:softEdge rad="317500"/>
          </a:effectLst>
        </p:spPr>
      </p:pic>
      <p:graphicFrame>
        <p:nvGraphicFramePr>
          <p:cNvPr id="9" name="Chart 8">
            <a:extLst>
              <a:ext uri="{FF2B5EF4-FFF2-40B4-BE49-F238E27FC236}">
                <a16:creationId xmlns:a16="http://schemas.microsoft.com/office/drawing/2014/main" id="{428F6407-FC85-4B81-A208-03DE541B14FD}"/>
              </a:ext>
            </a:extLst>
          </p:cNvPr>
          <p:cNvGraphicFramePr>
            <a:graphicFrameLocks/>
          </p:cNvGraphicFramePr>
          <p:nvPr>
            <p:extLst>
              <p:ext uri="{D42A27DB-BD31-4B8C-83A1-F6EECF244321}">
                <p14:modId xmlns:p14="http://schemas.microsoft.com/office/powerpoint/2010/main" val="4069914649"/>
              </p:ext>
            </p:extLst>
          </p:nvPr>
        </p:nvGraphicFramePr>
        <p:xfrm>
          <a:off x="5178578" y="1955732"/>
          <a:ext cx="6715125" cy="3609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885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CF789AE-9009-42AD-AC3A-4E2D7C1C3157}"/>
              </a:ext>
            </a:extLst>
          </p:cNvPr>
          <p:cNvSpPr>
            <a:spLocks noGrp="1"/>
          </p:cNvSpPr>
          <p:nvPr>
            <p:ph type="ftr" sz="quarter" idx="11"/>
          </p:nvPr>
        </p:nvSpPr>
        <p:spPr>
          <a:xfrm>
            <a:off x="0" y="6492875"/>
            <a:ext cx="7543800" cy="365125"/>
          </a:xfrm>
        </p:spPr>
        <p:txBody>
          <a:bodyPr/>
          <a:lstStyle/>
          <a:p>
            <a:r>
              <a:rPr lang="en-US" dirty="0"/>
              <a:t>MDOT-AC-2023</a:t>
            </a:r>
          </a:p>
        </p:txBody>
      </p:sp>
      <p:sp>
        <p:nvSpPr>
          <p:cNvPr id="10" name="Slide Number Placeholder 9">
            <a:extLst>
              <a:ext uri="{FF2B5EF4-FFF2-40B4-BE49-F238E27FC236}">
                <a16:creationId xmlns:a16="http://schemas.microsoft.com/office/drawing/2014/main" id="{0E8ABE0D-22F2-4065-8B12-46DF82BE3140}"/>
              </a:ext>
            </a:extLst>
          </p:cNvPr>
          <p:cNvSpPr>
            <a:spLocks noGrp="1"/>
          </p:cNvSpPr>
          <p:nvPr>
            <p:ph type="sldNum" sz="quarter" idx="12"/>
          </p:nvPr>
        </p:nvSpPr>
        <p:spPr>
          <a:xfrm>
            <a:off x="11640832" y="6492875"/>
            <a:ext cx="551167" cy="365125"/>
          </a:xfrm>
        </p:spPr>
        <p:txBody>
          <a:bodyPr/>
          <a:lstStyle/>
          <a:p>
            <a:fld id="{5658795B-1690-4A10-86DF-4D232498001E}" type="slidenum">
              <a:rPr lang="en-US" smtClean="0"/>
              <a:t>7</a:t>
            </a:fld>
            <a:endParaRPr lang="en-US" dirty="0"/>
          </a:p>
        </p:txBody>
      </p:sp>
      <p:sp>
        <p:nvSpPr>
          <p:cNvPr id="50" name="Rectangle 49">
            <a:extLst>
              <a:ext uri="{FF2B5EF4-FFF2-40B4-BE49-F238E27FC236}">
                <a16:creationId xmlns:a16="http://schemas.microsoft.com/office/drawing/2014/main" id="{5E2033F1-B800-4234-A7B3-74ABA52FB81D}"/>
              </a:ext>
            </a:extLst>
          </p:cNvPr>
          <p:cNvSpPr/>
          <p:nvPr/>
        </p:nvSpPr>
        <p:spPr>
          <a:xfrm>
            <a:off x="-54886" y="238107"/>
            <a:ext cx="12246885" cy="262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82D58-DFD5-4526-8DC8-E97DDDEAA3BB}"/>
              </a:ext>
            </a:extLst>
          </p:cNvPr>
          <p:cNvPicPr>
            <a:picLocks noChangeAspect="1"/>
          </p:cNvPicPr>
          <p:nvPr/>
        </p:nvPicPr>
        <p:blipFill>
          <a:blip r:embed="rId2"/>
          <a:stretch>
            <a:fillRect/>
          </a:stretch>
        </p:blipFill>
        <p:spPr>
          <a:xfrm>
            <a:off x="95230" y="106473"/>
            <a:ext cx="935283" cy="6853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EB37D-1D52-45DF-95F7-BCC6537C1DA3}"/>
              </a:ext>
            </a:extLst>
          </p:cNvPr>
          <p:cNvSpPr>
            <a:spLocks noGrp="1"/>
          </p:cNvSpPr>
          <p:nvPr>
            <p:ph type="ctrTitle"/>
          </p:nvPr>
        </p:nvSpPr>
        <p:spPr>
          <a:xfrm>
            <a:off x="1085725" y="79019"/>
            <a:ext cx="10807978" cy="685398"/>
          </a:xfrm>
        </p:spPr>
        <p:txBody>
          <a:bodyPr vert="horz" lIns="91440" tIns="45720" rIns="91440" bIns="45720" rtlCol="0" anchor="b">
            <a:noAutofit/>
          </a:bodyPr>
          <a:lstStyle/>
          <a:p>
            <a:pPr algn="l"/>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Delivery and Distribution FUND</a:t>
            </a:r>
          </a:p>
        </p:txBody>
      </p:sp>
      <p:pic>
        <p:nvPicPr>
          <p:cNvPr id="3" name="Picture 2">
            <a:extLst>
              <a:ext uri="{FF2B5EF4-FFF2-40B4-BE49-F238E27FC236}">
                <a16:creationId xmlns:a16="http://schemas.microsoft.com/office/drawing/2014/main" id="{0832A584-3D50-4576-8371-43DCA6D60D83}"/>
              </a:ext>
            </a:extLst>
          </p:cNvPr>
          <p:cNvPicPr>
            <a:picLocks noChangeAspect="1"/>
          </p:cNvPicPr>
          <p:nvPr/>
        </p:nvPicPr>
        <p:blipFill rotWithShape="1">
          <a:blip r:embed="rId3">
            <a:extLst>
              <a:ext uri="{28A0092B-C50C-407E-A947-70E740481C1C}">
                <a14:useLocalDpi xmlns:a14="http://schemas.microsoft.com/office/drawing/2010/main" val="0"/>
              </a:ext>
            </a:extLst>
          </a:blip>
          <a:srcRect t="33588"/>
          <a:stretch/>
        </p:blipFill>
        <p:spPr>
          <a:xfrm>
            <a:off x="49428" y="2063330"/>
            <a:ext cx="6046572" cy="3793034"/>
          </a:xfrm>
          <a:prstGeom prst="rect">
            <a:avLst/>
          </a:prstGeom>
          <a:effectLst>
            <a:softEdge rad="317500"/>
          </a:effectLst>
        </p:spPr>
      </p:pic>
      <p:pic>
        <p:nvPicPr>
          <p:cNvPr id="4" name="Picture 3">
            <a:extLst>
              <a:ext uri="{FF2B5EF4-FFF2-40B4-BE49-F238E27FC236}">
                <a16:creationId xmlns:a16="http://schemas.microsoft.com/office/drawing/2014/main" id="{8034C822-931C-4A78-BEBB-9615CC64E667}"/>
              </a:ext>
            </a:extLst>
          </p:cNvPr>
          <p:cNvPicPr>
            <a:picLocks noChangeAspect="1"/>
          </p:cNvPicPr>
          <p:nvPr/>
        </p:nvPicPr>
        <p:blipFill>
          <a:blip r:embed="rId4"/>
          <a:stretch>
            <a:fillRect/>
          </a:stretch>
        </p:blipFill>
        <p:spPr>
          <a:xfrm>
            <a:off x="5423477" y="990532"/>
            <a:ext cx="6591300" cy="1371600"/>
          </a:xfrm>
          <a:prstGeom prst="rect">
            <a:avLst/>
          </a:prstGeom>
        </p:spPr>
      </p:pic>
      <p:graphicFrame>
        <p:nvGraphicFramePr>
          <p:cNvPr id="11" name="Chart 10">
            <a:extLst>
              <a:ext uri="{FF2B5EF4-FFF2-40B4-BE49-F238E27FC236}">
                <a16:creationId xmlns:a16="http://schemas.microsoft.com/office/drawing/2014/main" id="{2DDD0713-4433-4F2C-98DE-E9F9F6A3BD61}"/>
              </a:ext>
            </a:extLst>
          </p:cNvPr>
          <p:cNvGraphicFramePr>
            <a:graphicFrameLocks/>
          </p:cNvGraphicFramePr>
          <p:nvPr>
            <p:extLst>
              <p:ext uri="{D42A27DB-BD31-4B8C-83A1-F6EECF244321}">
                <p14:modId xmlns:p14="http://schemas.microsoft.com/office/powerpoint/2010/main" val="2320474059"/>
              </p:ext>
            </p:extLst>
          </p:nvPr>
        </p:nvGraphicFramePr>
        <p:xfrm>
          <a:off x="5197628" y="2574170"/>
          <a:ext cx="6696075" cy="3600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274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CF789AE-9009-42AD-AC3A-4E2D7C1C3157}"/>
              </a:ext>
            </a:extLst>
          </p:cNvPr>
          <p:cNvSpPr>
            <a:spLocks noGrp="1"/>
          </p:cNvSpPr>
          <p:nvPr>
            <p:ph type="ftr" sz="quarter" idx="11"/>
          </p:nvPr>
        </p:nvSpPr>
        <p:spPr>
          <a:xfrm>
            <a:off x="0" y="6492875"/>
            <a:ext cx="7543800" cy="365125"/>
          </a:xfrm>
        </p:spPr>
        <p:txBody>
          <a:bodyPr/>
          <a:lstStyle/>
          <a:p>
            <a:r>
              <a:rPr lang="en-US" dirty="0"/>
              <a:t>MDOT-AC-2023</a:t>
            </a:r>
          </a:p>
        </p:txBody>
      </p:sp>
      <p:sp>
        <p:nvSpPr>
          <p:cNvPr id="10" name="Slide Number Placeholder 9">
            <a:extLst>
              <a:ext uri="{FF2B5EF4-FFF2-40B4-BE49-F238E27FC236}">
                <a16:creationId xmlns:a16="http://schemas.microsoft.com/office/drawing/2014/main" id="{0E8ABE0D-22F2-4065-8B12-46DF82BE3140}"/>
              </a:ext>
            </a:extLst>
          </p:cNvPr>
          <p:cNvSpPr>
            <a:spLocks noGrp="1"/>
          </p:cNvSpPr>
          <p:nvPr>
            <p:ph type="sldNum" sz="quarter" idx="12"/>
          </p:nvPr>
        </p:nvSpPr>
        <p:spPr>
          <a:xfrm>
            <a:off x="11640832" y="6492875"/>
            <a:ext cx="551167" cy="365125"/>
          </a:xfrm>
        </p:spPr>
        <p:txBody>
          <a:bodyPr/>
          <a:lstStyle/>
          <a:p>
            <a:fld id="{5658795B-1690-4A10-86DF-4D232498001E}" type="slidenum">
              <a:rPr lang="en-US" smtClean="0"/>
              <a:t>8</a:t>
            </a:fld>
            <a:endParaRPr lang="en-US" dirty="0"/>
          </a:p>
        </p:txBody>
      </p:sp>
      <p:sp>
        <p:nvSpPr>
          <p:cNvPr id="50" name="Rectangle 49">
            <a:extLst>
              <a:ext uri="{FF2B5EF4-FFF2-40B4-BE49-F238E27FC236}">
                <a16:creationId xmlns:a16="http://schemas.microsoft.com/office/drawing/2014/main" id="{5E2033F1-B800-4234-A7B3-74ABA52FB81D}"/>
              </a:ext>
            </a:extLst>
          </p:cNvPr>
          <p:cNvSpPr/>
          <p:nvPr/>
        </p:nvSpPr>
        <p:spPr>
          <a:xfrm>
            <a:off x="-54886" y="238107"/>
            <a:ext cx="12246885" cy="262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82D58-DFD5-4526-8DC8-E97DDDEAA3BB}"/>
              </a:ext>
            </a:extLst>
          </p:cNvPr>
          <p:cNvPicPr>
            <a:picLocks noChangeAspect="1"/>
          </p:cNvPicPr>
          <p:nvPr/>
        </p:nvPicPr>
        <p:blipFill>
          <a:blip r:embed="rId2"/>
          <a:stretch>
            <a:fillRect/>
          </a:stretch>
        </p:blipFill>
        <p:spPr>
          <a:xfrm>
            <a:off x="95230" y="106473"/>
            <a:ext cx="935283" cy="6853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EB37D-1D52-45DF-95F7-BCC6537C1DA3}"/>
              </a:ext>
            </a:extLst>
          </p:cNvPr>
          <p:cNvSpPr>
            <a:spLocks noGrp="1"/>
          </p:cNvSpPr>
          <p:nvPr>
            <p:ph type="ctrTitle"/>
          </p:nvPr>
        </p:nvSpPr>
        <p:spPr>
          <a:xfrm>
            <a:off x="1085725" y="79018"/>
            <a:ext cx="10807978" cy="1022757"/>
          </a:xfrm>
          <a:effectLst>
            <a:softEdge rad="812800"/>
          </a:effectLst>
        </p:spPr>
        <p:txBody>
          <a:bodyPr vert="horz" lIns="91440" tIns="45720" rIns="91440" bIns="45720" rtlCol="0" anchor="b">
            <a:noAutofit/>
          </a:bodyPr>
          <a:lstStyle/>
          <a:p>
            <a:pPr algn="l"/>
            <a:r>
              <a:rPr lang="en-US" sz="3200" dirty="0">
                <a:effectLst>
                  <a:glow rad="38100">
                    <a:schemeClr val="bg1">
                      <a:lumMod val="65000"/>
                      <a:lumOff val="35000"/>
                      <a:alpha val="50000"/>
                    </a:schemeClr>
                  </a:glow>
                  <a:outerShdw blurRad="28575" dist="31750" dir="13200000" algn="tl" rotWithShape="0">
                    <a:srgbClr val="000000">
                      <a:alpha val="25000"/>
                    </a:srgbClr>
                  </a:outerShdw>
                </a:effectLst>
              </a:rPr>
              <a:t>On-Airport centralized receiving and distribution facility (CRDF)</a:t>
            </a:r>
          </a:p>
        </p:txBody>
      </p:sp>
      <p:sp>
        <p:nvSpPr>
          <p:cNvPr id="6" name="Rectangle 5">
            <a:extLst>
              <a:ext uri="{FF2B5EF4-FFF2-40B4-BE49-F238E27FC236}">
                <a16:creationId xmlns:a16="http://schemas.microsoft.com/office/drawing/2014/main" id="{B5E790B5-EB51-41D4-AED3-74394AE193AA}"/>
              </a:ext>
            </a:extLst>
          </p:cNvPr>
          <p:cNvSpPr/>
          <p:nvPr/>
        </p:nvSpPr>
        <p:spPr>
          <a:xfrm>
            <a:off x="10128738" y="5838092"/>
            <a:ext cx="1886404" cy="58400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AE3D2A-2F9D-42AB-ADFD-E7BB8EA71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7390" y="1458055"/>
            <a:ext cx="7837752" cy="4998744"/>
          </a:xfrm>
          <a:prstGeom prst="rect">
            <a:avLst/>
          </a:prstGeom>
        </p:spPr>
      </p:pic>
      <p:sp>
        <p:nvSpPr>
          <p:cNvPr id="4" name="Rectangle 3">
            <a:extLst>
              <a:ext uri="{FF2B5EF4-FFF2-40B4-BE49-F238E27FC236}">
                <a16:creationId xmlns:a16="http://schemas.microsoft.com/office/drawing/2014/main" id="{78DFDAD3-C48D-43F7-866A-7B965A975D76}"/>
              </a:ext>
            </a:extLst>
          </p:cNvPr>
          <p:cNvSpPr/>
          <p:nvPr/>
        </p:nvSpPr>
        <p:spPr>
          <a:xfrm>
            <a:off x="131270" y="1405337"/>
            <a:ext cx="4046120" cy="5016758"/>
          </a:xfrm>
          <a:prstGeom prst="rect">
            <a:avLst/>
          </a:prstGeom>
          <a:solidFill>
            <a:srgbClr val="FF0000">
              <a:alpha val="50000"/>
            </a:srgbClr>
          </a:solidFill>
          <a:effectLst>
            <a:softEdge rad="1066800"/>
          </a:effectLst>
        </p:spPr>
        <p:txBody>
          <a:bodyPr wrap="square" lIns="91440" tIns="45720" rIns="91440" bIns="45720" anchor="t">
            <a:spAutoFit/>
          </a:bodyPr>
          <a:lstStyle/>
          <a:p>
            <a:r>
              <a:rPr lang="en-US" sz="1600" dirty="0"/>
              <a:t>The CRDF is located in Building No. 107 on Air Cargo Road, immediately northwest and within walking distance of the Airport Terminal Building.  The facility sits on a 1.58-acre parcel improved with a warehouse building. </a:t>
            </a:r>
            <a:r>
              <a:rPr lang="en-US" sz="1600" dirty="0">
                <a:ea typeface="Calibri"/>
                <a:cs typeface="Times New Roman"/>
              </a:rPr>
              <a:t>Bradford Logistics currently maintains approximately 13,560 square feet of non-air-conditioned warehouse space and 3,883 square feet of air-conditioned office space with another 3,922 square feet of air-conditioned office space at mezzanine level. The leased premises under a proposed new contract will  expand the facility by 6,762 square feet, bringing the total amount of ground level warehouse space to 20,322 square feet.  The facility is pending a nearly $1.1 million renovation. </a:t>
            </a:r>
            <a:endParaRPr lang="en-US" sz="1600" dirty="0"/>
          </a:p>
        </p:txBody>
      </p:sp>
    </p:spTree>
    <p:extLst>
      <p:ext uri="{BB962C8B-B14F-4D97-AF65-F5344CB8AC3E}">
        <p14:creationId xmlns:p14="http://schemas.microsoft.com/office/powerpoint/2010/main" val="305260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4">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3583DFB-83F1-4367-8695-9661C8B95254}"/>
              </a:ext>
            </a:extLst>
          </p:cNvPr>
          <p:cNvPicPr>
            <a:picLocks noChangeAspect="1"/>
          </p:cNvPicPr>
          <p:nvPr/>
        </p:nvPicPr>
        <p:blipFill rotWithShape="1">
          <a:blip r:embed="rId2">
            <a:extLst>
              <a:ext uri="{28A0092B-C50C-407E-A947-70E740481C1C}">
                <a14:useLocalDpi xmlns:a14="http://schemas.microsoft.com/office/drawing/2010/main" val="0"/>
              </a:ext>
            </a:extLst>
          </a:blip>
          <a:srcRect t="20718" r="3" b="13889"/>
          <a:stretch/>
        </p:blipFill>
        <p:spPr>
          <a:xfrm>
            <a:off x="321734" y="321733"/>
            <a:ext cx="3084025" cy="3021406"/>
          </a:xfrm>
          <a:prstGeom prst="rect">
            <a:avLst/>
          </a:prstGeom>
        </p:spPr>
      </p:pic>
      <p:pic>
        <p:nvPicPr>
          <p:cNvPr id="2" name="Picture 1">
            <a:extLst>
              <a:ext uri="{FF2B5EF4-FFF2-40B4-BE49-F238E27FC236}">
                <a16:creationId xmlns:a16="http://schemas.microsoft.com/office/drawing/2014/main" id="{131476FB-D6A8-4B1A-A3BA-E58DFF4943F4}"/>
              </a:ext>
            </a:extLst>
          </p:cNvPr>
          <p:cNvPicPr>
            <a:picLocks noChangeAspect="1"/>
          </p:cNvPicPr>
          <p:nvPr/>
        </p:nvPicPr>
        <p:blipFill rotWithShape="1">
          <a:blip r:embed="rId3">
            <a:extLst>
              <a:ext uri="{28A0092B-C50C-407E-A947-70E740481C1C}">
                <a14:useLocalDpi xmlns:a14="http://schemas.microsoft.com/office/drawing/2010/main" val="0"/>
              </a:ext>
            </a:extLst>
          </a:blip>
          <a:srcRect t="13925" r="3" b="25778"/>
          <a:stretch/>
        </p:blipFill>
        <p:spPr>
          <a:xfrm>
            <a:off x="321734" y="3514854"/>
            <a:ext cx="3084025" cy="2785952"/>
          </a:xfrm>
          <a:prstGeom prst="rect">
            <a:avLst/>
          </a:prstGeom>
        </p:spPr>
      </p:pic>
      <p:pic>
        <p:nvPicPr>
          <p:cNvPr id="2052" name="Picture 4" descr="https://uca642e4d18c1fb9a6e5d1734d22.previews.dropboxusercontent.com/p/thumb/ABeAVK1japGOtfEDuS5lfDvJozuL5ITW0UfUIF9Tpug34Lsh5rcI2cNAoC-oizY2lCG47ZtmXsFjj7FP0p_tqZZclFu5xxT-2QdKRfRcPjj1w-Tw2zOfm8dnPCywtrCIrGXwLE23AwCBB_pXSabmcXcOqqwZI8Z1PMh2w40yEq7ouPDBanqYfec06ZsQ7TjxsmdHTP-FxgoIdVDYjdPby3LnLboIGHNhCC3n2upXn3T2Pwc3kQnkWIjbvR_SywjMukFdKfXahPXOPfgnUYY-oDJdaZupWjDIRlwr2wQUlNd1WSeLy7IGV1cZ2_bkOJUSyzH9jdQjN1n4ZA_ojuAsDhUH7pQY5kSIpzNVQuVrhblYLiUWiW-r4cJORtJaKqxya4I/p.jpeg">
            <a:extLst>
              <a:ext uri="{FF2B5EF4-FFF2-40B4-BE49-F238E27FC236}">
                <a16:creationId xmlns:a16="http://schemas.microsoft.com/office/drawing/2014/main" id="{3E6873C2-43CF-4A8A-8041-047A03E477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2" r="-2" b="-2"/>
          <a:stretch/>
        </p:blipFill>
        <p:spPr bwMode="auto">
          <a:xfrm>
            <a:off x="3598286" y="321733"/>
            <a:ext cx="4043250" cy="59790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c9f9f3b559293fc72d6a46cd059.previews.dropboxusercontent.com/p/thumb/ABfFa3YFwE0N78LVRdDr_Txl5eS9ZB4Fpgwfu3MSxUvExe763JH6ZzcwR02s4_9em1tz2PjSItkXac-_TkjsIjV8hL_anTcRRI19rgwDqXva4axQGhNIL6cyHgC2gLBa792xihPoynK9WG6uZVoZNGEV06gTP189ozTeqId1FnMBIrUfPRdvuvIVHhxObSNJ-wDSy3RmJPMmxKZfr4QHoHRjAckElqRWab87mrher7M5e0lUTUGeZo1cqeIQUELY3K6iJl9J_QDWPkbLiqpbBygnVWKmxBhvrmm8um7vzD_WGh0EpwIEHfwAx-f88wL6evQaZD3Fv-oyzrYgRBVjsddV2owHDXQdt8MxAQkpTiQpvRlFfUInKdxl0Kj-qWORpGQ/p.jpeg">
            <a:extLst>
              <a:ext uri="{FF2B5EF4-FFF2-40B4-BE49-F238E27FC236}">
                <a16:creationId xmlns:a16="http://schemas.microsoft.com/office/drawing/2014/main" id="{B713FBE1-A33A-4707-96B1-AE7E5D9856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1120"/>
          <a:stretch/>
        </p:blipFill>
        <p:spPr bwMode="auto">
          <a:xfrm>
            <a:off x="7834063" y="321733"/>
            <a:ext cx="4036201" cy="59790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631A9FA-D922-43CF-A7EE-6502402375A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dirty="0">
                <a:solidFill>
                  <a:schemeClr val="tx1">
                    <a:tint val="75000"/>
                  </a:schemeClr>
                </a:solidFill>
                <a:latin typeface="+mn-lt"/>
                <a:ea typeface="+mn-ea"/>
                <a:cs typeface="+mn-cs"/>
              </a:rPr>
              <a:t>MDOT-AC-2023</a:t>
            </a:r>
          </a:p>
        </p:txBody>
      </p:sp>
      <p:sp>
        <p:nvSpPr>
          <p:cNvPr id="6" name="Slide Number Placeholder 5">
            <a:extLst>
              <a:ext uri="{FF2B5EF4-FFF2-40B4-BE49-F238E27FC236}">
                <a16:creationId xmlns:a16="http://schemas.microsoft.com/office/drawing/2014/main" id="{834FF957-F958-47C3-A63B-F0D9EB6AB3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658795B-1690-4A10-86DF-4D232498001E}" type="slidenum">
              <a:rPr lang="en-US" sz="1200">
                <a:solidFill>
                  <a:schemeClr val="tx1">
                    <a:tint val="75000"/>
                  </a:schemeClr>
                </a:solidFill>
              </a:rPr>
              <a:pPr>
                <a:spcAft>
                  <a:spcPts val="600"/>
                </a:spcAft>
              </a:pPr>
              <a:t>9</a:t>
            </a:fld>
            <a:endParaRPr lang="en-US" sz="1200">
              <a:solidFill>
                <a:schemeClr val="tx1">
                  <a:tint val="75000"/>
                </a:schemeClr>
              </a:solidFill>
            </a:endParaRPr>
          </a:p>
        </p:txBody>
      </p:sp>
    </p:spTree>
    <p:extLst>
      <p:ext uri="{BB962C8B-B14F-4D97-AF65-F5344CB8AC3E}">
        <p14:creationId xmlns:p14="http://schemas.microsoft.com/office/powerpoint/2010/main" val="3030846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F0892382E27B4D9C3763931635D32C" ma:contentTypeVersion="0" ma:contentTypeDescription="Create a new document." ma:contentTypeScope="" ma:versionID="d98dc2df638e728870b80f453eb2eee7">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6EA69A-B225-45CE-82C0-72EFA7F7F4BD}"/>
</file>

<file path=customXml/itemProps2.xml><?xml version="1.0" encoding="utf-8"?>
<ds:datastoreItem xmlns:ds="http://schemas.openxmlformats.org/officeDocument/2006/customXml" ds:itemID="{645C2780-067C-49EE-8E0A-A509C1F1CE3B}"/>
</file>

<file path=customXml/itemProps3.xml><?xml version="1.0" encoding="utf-8"?>
<ds:datastoreItem xmlns:ds="http://schemas.openxmlformats.org/officeDocument/2006/customXml" ds:itemID="{C8F1E386-7696-4087-94EA-3B09070294F9}"/>
</file>

<file path=docProps/app.xml><?xml version="1.0" encoding="utf-8"?>
<Properties xmlns="http://schemas.openxmlformats.org/officeDocument/2006/extended-properties" xmlns:vt="http://schemas.openxmlformats.org/officeDocument/2006/docPropsVTypes">
  <TotalTime>351</TotalTime>
  <Words>270</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operational MANAGEMENT  &amp; performance</vt:lpstr>
      <vt:lpstr>TABLE OF CONTENTS</vt:lpstr>
      <vt:lpstr>DISCLAIMER</vt:lpstr>
      <vt:lpstr>Operational management &amp; performance</vt:lpstr>
      <vt:lpstr>JOINT MARKETING FUND</vt:lpstr>
      <vt:lpstr>COMMON AREA MAINTENANCE (cam) FUND</vt:lpstr>
      <vt:lpstr>Delivery and Distribution FUND</vt:lpstr>
      <vt:lpstr>On-Airport centralized receiving and distribution facility (CRDF)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operational experience</dc:title>
  <dc:creator>Morris Williams, III</dc:creator>
  <cp:lastModifiedBy>Trey Hanna</cp:lastModifiedBy>
  <cp:revision>25</cp:revision>
  <cp:lastPrinted>2022-02-14T13:31:43Z</cp:lastPrinted>
  <dcterms:created xsi:type="dcterms:W3CDTF">2022-02-14T13:05:10Z</dcterms:created>
  <dcterms:modified xsi:type="dcterms:W3CDTF">2023-07-20T15:47:51Z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0x010100B2F0892382E27B4D9C3763931635D32C</vt:lpwstr>
  </property>
</Properties>
</file>